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61" r:id="rId7"/>
    <p:sldId id="362" r:id="rId8"/>
    <p:sldId id="260" r:id="rId9"/>
    <p:sldId id="259" r:id="rId10"/>
  </p:sldIdLst>
  <p:sldSz cx="16256000" cy="9144000"/>
  <p:notesSz cx="16256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405"/>
    <a:srgbClr val="192146"/>
    <a:srgbClr val="FFFFFF"/>
    <a:srgbClr val="B7D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6C4C-DBDB-4722-8174-B4AD800B5507}" type="datetimeFigureOut">
              <a:rPr lang="es-CO" smtClean="0"/>
              <a:t>2/06/2020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3A74C-FC21-4D96-8A80-2E5C8BB5D9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49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3F976-7670-1C40-8841-ABD9A4A8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3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F1455FF-7E44-4416-8A55-08BBACFF52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800" y="457200"/>
            <a:ext cx="15392400" cy="71628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5FFAD05-997E-4C29-AB59-29EAB0A6D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0" y="2209800"/>
            <a:ext cx="4876800" cy="1752600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rgbClr val="19214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MX" dirty="0"/>
              <a:t>Inserte texto </a:t>
            </a:r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CD4EDE2B-7505-408C-8B84-32ED18D9158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7363" y="2087563"/>
            <a:ext cx="5172075" cy="611981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15DE3C0-1578-4CE6-85C5-F6153E0A1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2209800"/>
            <a:ext cx="3657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B7D41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MX" dirty="0"/>
              <a:t>Inserte texto</a:t>
            </a:r>
            <a:endParaRPr lang="es-CO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F44BA99-0E1A-4B84-81C8-06ED4BC90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94400" y="5105400"/>
            <a:ext cx="3657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B7D41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D52A5001-C768-43BD-A616-8D7F980DD5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4400" y="3048000"/>
            <a:ext cx="4191000" cy="12192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19214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 </a:t>
            </a:r>
            <a:endParaRPr lang="es-CO" dirty="0"/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A3C876D1-7705-4D7C-8EAC-FCDF81A1E7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4400" y="5943600"/>
            <a:ext cx="4191000" cy="12192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19214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 </a:t>
            </a:r>
            <a:endParaRPr lang="es-CO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4D16F685-FEBB-48F6-B515-FC8A5C0E9E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600" y="304800"/>
            <a:ext cx="5638800" cy="5334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43495B92-C1C1-429F-9892-D04FEF4E1B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96065" y="2074843"/>
            <a:ext cx="1981200" cy="990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8D0CF9E4-4977-4834-8D95-105B82169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57200" y="1524000"/>
            <a:ext cx="2057400" cy="381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92146"/>
                </a:solidFill>
                <a:highlight>
                  <a:srgbClr val="FFFFFF"/>
                </a:highlight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E66B459F-222E-46FE-AC70-8B48CF3820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95300" y="3553858"/>
            <a:ext cx="1981200" cy="990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28" name="Marcador de texto 23">
            <a:extLst>
              <a:ext uri="{FF2B5EF4-FFF2-40B4-BE49-F238E27FC236}">
                <a16:creationId xmlns:a16="http://schemas.microsoft.com/office/drawing/2014/main" id="{2E3C90DE-03C3-4849-93A1-0E0E37BF94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95300" y="5020938"/>
            <a:ext cx="1981200" cy="990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BF58F367-F46E-481A-9035-A085483BD3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28400" y="1981200"/>
            <a:ext cx="4038600" cy="27432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1B51850A-06D7-4B08-95CA-71811021E0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9000" y="1981200"/>
            <a:ext cx="4876800" cy="57912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2439AA85-08D4-40FA-BEE3-250CB2AADE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600" y="304800"/>
            <a:ext cx="5638800" cy="5334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150CFE88-521C-493C-9A88-B2EA7585C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2209800"/>
            <a:ext cx="3657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MX" dirty="0"/>
              <a:t>Inserte texto</a:t>
            </a:r>
            <a:endParaRPr lang="es-CO" dirty="0"/>
          </a:p>
        </p:txBody>
      </p:sp>
      <p:sp>
        <p:nvSpPr>
          <p:cNvPr id="10" name="Marcador de texto 16">
            <a:extLst>
              <a:ext uri="{FF2B5EF4-FFF2-40B4-BE49-F238E27FC236}">
                <a16:creationId xmlns:a16="http://schemas.microsoft.com/office/drawing/2014/main" id="{26888971-138D-4682-9E73-0EA5CD60A8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4400" y="3048000"/>
            <a:ext cx="4191000" cy="12192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 </a:t>
            </a:r>
            <a:endParaRPr lang="es-CO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3A09F634-1F13-4E2C-8DD1-9BA11DD97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0800" y="5334000"/>
            <a:ext cx="3657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19214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MX" dirty="0"/>
              <a:t>Inserte texto</a:t>
            </a:r>
            <a:endParaRPr lang="es-CO" dirty="0"/>
          </a:p>
        </p:txBody>
      </p:sp>
      <p:sp>
        <p:nvSpPr>
          <p:cNvPr id="12" name="Marcador de texto 16">
            <a:extLst>
              <a:ext uri="{FF2B5EF4-FFF2-40B4-BE49-F238E27FC236}">
                <a16:creationId xmlns:a16="http://schemas.microsoft.com/office/drawing/2014/main" id="{4A339794-7146-4AB1-9F4F-26821EC50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80800" y="6172200"/>
            <a:ext cx="4191000" cy="12192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192146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 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9019F8CC-B73C-4CCC-B355-2FD0FFA7BF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000" y="990600"/>
            <a:ext cx="15240000" cy="624840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0D42F7A4-CE14-42CB-B6E6-A01CC99113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85600" y="4191000"/>
            <a:ext cx="1981200" cy="9906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s-ES" dirty="0"/>
              <a:t>Inserte texto</a:t>
            </a:r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D8E4C68-D43C-4A6A-AADD-205ED8EFFC6E}"/>
              </a:ext>
            </a:extLst>
          </p:cNvPr>
          <p:cNvSpPr/>
          <p:nvPr userDrawn="1"/>
        </p:nvSpPr>
        <p:spPr>
          <a:xfrm>
            <a:off x="7061842" y="4387334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800" b="1" spc="150" dirty="0">
                <a:solidFill>
                  <a:srgbClr val="FFFFFF"/>
                </a:solidFill>
                <a:latin typeface="Integral CF Extra Bold" panose="00000900000000000000" pitchFamily="50" charset="0"/>
              </a:rPr>
              <a:t>LOREM</a:t>
            </a:r>
            <a:r>
              <a:rPr lang="es-CO" sz="1800" b="1" spc="-225" dirty="0">
                <a:solidFill>
                  <a:srgbClr val="FFFFFF"/>
                </a:solidFill>
                <a:latin typeface="Integral CF Extra Bold" panose="00000900000000000000" pitchFamily="50" charset="0"/>
              </a:rPr>
              <a:t> </a:t>
            </a:r>
            <a:r>
              <a:rPr lang="es-CO" sz="1800" b="1" spc="185" dirty="0">
                <a:solidFill>
                  <a:srgbClr val="FFFFFF"/>
                </a:solidFill>
                <a:latin typeface="Integral CF Extra Bold" panose="00000900000000000000" pitchFamily="50" charset="0"/>
              </a:rPr>
              <a:t>IPSUM</a:t>
            </a:r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012" y="630767"/>
            <a:ext cx="12125918" cy="958851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6" name="Picture 5" descr="logotip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668" y="630767"/>
            <a:ext cx="1752524" cy="782591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05830" y="2074334"/>
            <a:ext cx="15550240" cy="6498167"/>
          </a:xfrm>
        </p:spPr>
        <p:txBody>
          <a:bodyPr/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1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Imagen que contiene transporte, hombre&#10;&#10;Descripción generada automáticamente">
            <a:extLst>
              <a:ext uri="{FF2B5EF4-FFF2-40B4-BE49-F238E27FC236}">
                <a16:creationId xmlns:a16="http://schemas.microsoft.com/office/drawing/2014/main" id="{9D791E54-648C-4B56-A336-34016DAEF5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2434" b="3191"/>
          <a:stretch/>
        </p:blipFill>
        <p:spPr>
          <a:xfrm>
            <a:off x="431800" y="457200"/>
            <a:ext cx="15392400" cy="6934200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808656"/>
            <a:ext cx="15393600" cy="8415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C75AAD-958A-4EEB-9DC9-8C66C02C2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71" y="1049386"/>
            <a:ext cx="3804730" cy="1733682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A86704-5284-48A2-9988-30DCDA9CCA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924300"/>
            <a:ext cx="6553200" cy="1752600"/>
          </a:xfrm>
        </p:spPr>
        <p:txBody>
          <a:bodyPr/>
          <a:lstStyle/>
          <a:p>
            <a:pPr algn="ctr"/>
            <a:r>
              <a:rPr lang="es-CO" sz="4400" dirty="0"/>
              <a:t>“Soluciones en Tiempo Real”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FDC11B59-FA31-4109-9367-85274652B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4" y="322052"/>
            <a:ext cx="15281172" cy="126629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89051" y="4377321"/>
            <a:ext cx="15304769" cy="3824604"/>
          </a:xfrm>
          <a:custGeom>
            <a:avLst/>
            <a:gdLst/>
            <a:ahLst/>
            <a:cxnLst/>
            <a:rect l="l" t="t" r="r" b="b"/>
            <a:pathLst>
              <a:path w="15304769" h="3824604">
                <a:moveTo>
                  <a:pt x="15304668" y="3824236"/>
                </a:moveTo>
                <a:lnTo>
                  <a:pt x="0" y="3824236"/>
                </a:lnTo>
                <a:lnTo>
                  <a:pt x="0" y="0"/>
                </a:lnTo>
                <a:lnTo>
                  <a:pt x="15304668" y="0"/>
                </a:lnTo>
                <a:lnTo>
                  <a:pt x="15304668" y="3824236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5999" y="1828800"/>
            <a:ext cx="9497821" cy="6626703"/>
          </a:xfrm>
          <a:custGeom>
            <a:avLst/>
            <a:gdLst/>
            <a:ahLst/>
            <a:cxnLst/>
            <a:rect l="l" t="t" r="r" b="b"/>
            <a:pathLst>
              <a:path w="4526915" h="5768340">
                <a:moveTo>
                  <a:pt x="4526546" y="5768111"/>
                </a:moveTo>
                <a:lnTo>
                  <a:pt x="0" y="5768111"/>
                </a:lnTo>
                <a:lnTo>
                  <a:pt x="0" y="0"/>
                </a:lnTo>
                <a:lnTo>
                  <a:pt x="4526546" y="0"/>
                </a:lnTo>
                <a:lnTo>
                  <a:pt x="4526546" y="5768111"/>
                </a:lnTo>
                <a:close/>
              </a:path>
            </a:pathLst>
          </a:custGeom>
          <a:solidFill>
            <a:srgbClr val="0074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3" name="Marcador de posición de imagen 32" descr="Una torre con un puente al fondo&#10;&#10;Descripción generada automáticamente">
            <a:extLst>
              <a:ext uri="{FF2B5EF4-FFF2-40B4-BE49-F238E27FC236}">
                <a16:creationId xmlns:a16="http://schemas.microsoft.com/office/drawing/2014/main" id="{C6C3F11E-93EE-4541-B757-6B13BF2A1AC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r="21869"/>
          <a:stretch>
            <a:fillRect/>
          </a:stretch>
        </p:blipFill>
        <p:spPr/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5AEA0ACF-9C50-4CED-9BBB-A8E7320071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228" y="688497"/>
            <a:ext cx="14071172" cy="533400"/>
          </a:xfrm>
        </p:spPr>
        <p:txBody>
          <a:bodyPr/>
          <a:lstStyle/>
          <a:p>
            <a:r>
              <a:rPr lang="es-CO" dirty="0"/>
              <a:t>PROBLEMÁTICA ACTUAL EN LA GESTION DE LOS RECLAMOS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6C70E4C5-1652-40F6-8CDE-B8432F56E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9813" y="2187119"/>
            <a:ext cx="3657600" cy="533400"/>
          </a:xfrm>
        </p:spPr>
        <p:txBody>
          <a:bodyPr/>
          <a:lstStyle/>
          <a:p>
            <a:r>
              <a:rPr lang="es-CO" dirty="0"/>
              <a:t> 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E87AE649-9903-432E-B6E7-E040BB5498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6437" y="1665550"/>
            <a:ext cx="8600511" cy="5128080"/>
          </a:xfrm>
        </p:spPr>
        <p:txBody>
          <a:bodyPr/>
          <a:lstStyle/>
          <a:p>
            <a:pPr algn="l"/>
            <a:endParaRPr lang="es-CO" sz="2400" dirty="0"/>
          </a:p>
          <a:p>
            <a:pPr algn="l" defTabSz="622300"/>
            <a:r>
              <a:rPr lang="es-CO" sz="3600" b="1" dirty="0"/>
              <a:t>TIEMPO MINIMO SOLUCIÓN: 8 DIAS HABILES</a:t>
            </a:r>
          </a:p>
          <a:p>
            <a:pPr algn="l" defTabSz="622300"/>
            <a:endParaRPr lang="es-CO" sz="3600" b="1" dirty="0"/>
          </a:p>
          <a:p>
            <a:pPr algn="l" defTabSz="622300"/>
            <a:r>
              <a:rPr lang="es-CO" sz="3600" b="1" dirty="0"/>
              <a:t>1. Los clientes no tienen la mejor  experiencia de servicio. </a:t>
            </a:r>
          </a:p>
          <a:p>
            <a:pPr algn="l" defTabSz="622300"/>
            <a:endParaRPr lang="es-CO" sz="3600" dirty="0"/>
          </a:p>
          <a:p>
            <a:pPr algn="l"/>
            <a:r>
              <a:rPr lang="es-CO" sz="3600" b="1" dirty="0"/>
              <a:t>2. Afectación del ciclo financiero</a:t>
            </a:r>
            <a:r>
              <a:rPr lang="es-CO" sz="2400" b="1" dirty="0"/>
              <a:t>.</a:t>
            </a:r>
          </a:p>
          <a:p>
            <a:pPr marL="622300" algn="l"/>
            <a:endParaRPr lang="es-CO" sz="3600" b="1" dirty="0"/>
          </a:p>
          <a:p>
            <a:pPr marL="622300" indent="-622300" algn="l"/>
            <a:r>
              <a:rPr lang="es-CO" sz="3600" b="1" dirty="0"/>
              <a:t>3. Ineficiencia de los recursos de la operación.</a:t>
            </a:r>
          </a:p>
          <a:p>
            <a:pPr algn="l"/>
            <a:endParaRPr lang="es-CO" sz="2400" dirty="0"/>
          </a:p>
          <a:p>
            <a:pPr algn="l"/>
            <a:endParaRPr lang="es-CO" sz="2400" dirty="0"/>
          </a:p>
          <a:p>
            <a:pPr algn="l"/>
            <a:endParaRPr lang="es-CO" sz="2400" dirty="0"/>
          </a:p>
          <a:p>
            <a:pPr algn="l"/>
            <a:endParaRPr lang="es-CO" sz="2400" dirty="0"/>
          </a:p>
        </p:txBody>
      </p:sp>
      <p:sp>
        <p:nvSpPr>
          <p:cNvPr id="11" name="object 11"/>
          <p:cNvSpPr/>
          <p:nvPr/>
        </p:nvSpPr>
        <p:spPr>
          <a:xfrm>
            <a:off x="6782816" y="2394138"/>
            <a:ext cx="210618" cy="5378262"/>
          </a:xfrm>
          <a:custGeom>
            <a:avLst/>
            <a:gdLst/>
            <a:ahLst/>
            <a:cxnLst/>
            <a:rect l="l" t="t" r="r" b="b"/>
            <a:pathLst>
              <a:path w="114300" h="1583054">
                <a:moveTo>
                  <a:pt x="113753" y="1582902"/>
                </a:moveTo>
                <a:lnTo>
                  <a:pt x="0" y="1582902"/>
                </a:lnTo>
                <a:lnTo>
                  <a:pt x="0" y="0"/>
                </a:lnTo>
                <a:lnTo>
                  <a:pt x="113753" y="0"/>
                </a:lnTo>
                <a:lnTo>
                  <a:pt x="113753" y="1582902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6323D2F-850C-4024-9FF7-A19E0753D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021" y="8365175"/>
            <a:ext cx="1391565" cy="634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09C2D74C-E8A7-488B-8EB5-B0BC8A50D47F}"/>
              </a:ext>
            </a:extLst>
          </p:cNvPr>
          <p:cNvSpPr/>
          <p:nvPr/>
        </p:nvSpPr>
        <p:spPr>
          <a:xfrm>
            <a:off x="7696200" y="1663540"/>
            <a:ext cx="7234174" cy="73357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object 7"/>
          <p:cNvSpPr/>
          <p:nvPr/>
        </p:nvSpPr>
        <p:spPr>
          <a:xfrm>
            <a:off x="181125" y="7060821"/>
            <a:ext cx="100279" cy="10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571A5F3-AA54-46D8-8C6B-D73282CB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4" y="322052"/>
            <a:ext cx="15281172" cy="126629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255E58-5322-457F-923A-7E1A746A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021" y="8365175"/>
            <a:ext cx="1391565" cy="634087"/>
          </a:xfrm>
          <a:prstGeom prst="rect">
            <a:avLst/>
          </a:prstGeom>
        </p:spPr>
      </p:pic>
      <p:sp>
        <p:nvSpPr>
          <p:cNvPr id="69" name="Marcador de texto 68">
            <a:extLst>
              <a:ext uri="{FF2B5EF4-FFF2-40B4-BE49-F238E27FC236}">
                <a16:creationId xmlns:a16="http://schemas.microsoft.com/office/drawing/2014/main" id="{7B709E63-CE9E-488A-8A10-530C3B17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688497"/>
            <a:ext cx="10439400" cy="533400"/>
          </a:xfrm>
        </p:spPr>
        <p:txBody>
          <a:bodyPr/>
          <a:lstStyle/>
          <a:p>
            <a:r>
              <a:rPr lang="es-CO" dirty="0"/>
              <a:t>SITUACIÓN ACTUAL VS SOLUCIONES EN TIEMPO REAL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D9D511-6936-472D-908F-F200115F37F0}"/>
              </a:ext>
            </a:extLst>
          </p:cNvPr>
          <p:cNvSpPr txBox="1"/>
          <p:nvPr/>
        </p:nvSpPr>
        <p:spPr>
          <a:xfrm>
            <a:off x="2201668" y="277109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Reclamos Año 2019</a:t>
            </a:r>
            <a:r>
              <a:rPr lang="es-CO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A1DEB91-2771-4C64-9B53-4F6FE0B15B65}"/>
              </a:ext>
            </a:extLst>
          </p:cNvPr>
          <p:cNvSpPr txBox="1"/>
          <p:nvPr/>
        </p:nvSpPr>
        <p:spPr>
          <a:xfrm>
            <a:off x="2426927" y="1599452"/>
            <a:ext cx="2321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b="1" dirty="0"/>
              <a:t>8369</a:t>
            </a:r>
          </a:p>
        </p:txBody>
      </p:sp>
      <p:sp>
        <p:nvSpPr>
          <p:cNvPr id="66" name="Estrella: 12 puntas 65">
            <a:extLst>
              <a:ext uri="{FF2B5EF4-FFF2-40B4-BE49-F238E27FC236}">
                <a16:creationId xmlns:a16="http://schemas.microsoft.com/office/drawing/2014/main" id="{5302B963-6068-4555-BB22-4B80F73AE212}"/>
              </a:ext>
            </a:extLst>
          </p:cNvPr>
          <p:cNvSpPr/>
          <p:nvPr/>
        </p:nvSpPr>
        <p:spPr>
          <a:xfrm>
            <a:off x="2220609" y="5801385"/>
            <a:ext cx="2835634" cy="2286000"/>
          </a:xfrm>
          <a:prstGeom prst="star12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8 días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6E75531-ABEE-45B3-9262-6F47D632FF68}"/>
              </a:ext>
            </a:extLst>
          </p:cNvPr>
          <p:cNvSpPr txBox="1"/>
          <p:nvPr/>
        </p:nvSpPr>
        <p:spPr>
          <a:xfrm>
            <a:off x="2125869" y="4138881"/>
            <a:ext cx="2835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02"/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hoy los solucionamos en mínimo: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A0BC45-8FE7-487D-AE30-61E4DD346C13}"/>
              </a:ext>
            </a:extLst>
          </p:cNvPr>
          <p:cNvSpPr txBox="1"/>
          <p:nvPr/>
        </p:nvSpPr>
        <p:spPr>
          <a:xfrm>
            <a:off x="8351024" y="1945399"/>
            <a:ext cx="526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chemeClr val="bg1"/>
                </a:solidFill>
              </a:rPr>
              <a:t>SOLUCIONES EN TIEMPO REAL APUNTA A ATENDER</a:t>
            </a:r>
            <a:r>
              <a:rPr lang="es-CO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9C18FD-AB9D-4F7B-9297-8D54ABECE18E}"/>
              </a:ext>
            </a:extLst>
          </p:cNvPr>
          <p:cNvSpPr/>
          <p:nvPr/>
        </p:nvSpPr>
        <p:spPr>
          <a:xfrm>
            <a:off x="8475240" y="3108828"/>
            <a:ext cx="2835634" cy="5096337"/>
          </a:xfrm>
          <a:prstGeom prst="rect">
            <a:avLst/>
          </a:prstGeom>
          <a:solidFill>
            <a:srgbClr val="BAD4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1D3AB5C-284B-41FD-BE19-3C53B0B42080}"/>
              </a:ext>
            </a:extLst>
          </p:cNvPr>
          <p:cNvSpPr/>
          <p:nvPr/>
        </p:nvSpPr>
        <p:spPr>
          <a:xfrm>
            <a:off x="11250448" y="3108828"/>
            <a:ext cx="2835634" cy="50963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3529C7-B557-456F-957F-DDC0ED24B41A}"/>
              </a:ext>
            </a:extLst>
          </p:cNvPr>
          <p:cNvSpPr txBox="1"/>
          <p:nvPr/>
        </p:nvSpPr>
        <p:spPr>
          <a:xfrm>
            <a:off x="519164" y="3361607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5782 Servicio (69%)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4F145A-9056-4EBE-A747-B5ED655C089F}"/>
              </a:ext>
            </a:extLst>
          </p:cNvPr>
          <p:cNvSpPr txBox="1"/>
          <p:nvPr/>
        </p:nvSpPr>
        <p:spPr>
          <a:xfrm>
            <a:off x="3930850" y="3407593"/>
            <a:ext cx="294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2587 Producto(31%)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74BA83C-75AC-4CC1-9986-0F7B1EBA3001}"/>
              </a:ext>
            </a:extLst>
          </p:cNvPr>
          <p:cNvSpPr txBox="1"/>
          <p:nvPr/>
        </p:nvSpPr>
        <p:spPr>
          <a:xfrm>
            <a:off x="8595685" y="4058250"/>
            <a:ext cx="2547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SERVICIO</a:t>
            </a:r>
          </a:p>
          <a:p>
            <a:pPr algn="ctr"/>
            <a:r>
              <a:rPr lang="es-CO" sz="2400" dirty="0"/>
              <a:t>CEMENTO Y CONCRETO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</a:rPr>
              <a:t>3620 tickets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4A1A38-E05B-491A-B1E3-A7E25C27F732}"/>
              </a:ext>
            </a:extLst>
          </p:cNvPr>
          <p:cNvSpPr txBox="1"/>
          <p:nvPr/>
        </p:nvSpPr>
        <p:spPr>
          <a:xfrm>
            <a:off x="10510079" y="7520569"/>
            <a:ext cx="2107495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09806F-8338-4D7B-AD27-7E45A0716E73}"/>
              </a:ext>
            </a:extLst>
          </p:cNvPr>
          <p:cNvSpPr txBox="1"/>
          <p:nvPr/>
        </p:nvSpPr>
        <p:spPr>
          <a:xfrm>
            <a:off x="9366495" y="3244333"/>
            <a:ext cx="188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/>
              <a:t>44%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16C7D0-F1EB-43A3-825E-04750D39165F}"/>
              </a:ext>
            </a:extLst>
          </p:cNvPr>
          <p:cNvSpPr txBox="1"/>
          <p:nvPr/>
        </p:nvSpPr>
        <p:spPr>
          <a:xfrm>
            <a:off x="11417969" y="3594894"/>
            <a:ext cx="2528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Error en Facturación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Error en Precio.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44DA164-C7FF-47E0-907F-328C9CBE2696}"/>
              </a:ext>
            </a:extLst>
          </p:cNvPr>
          <p:cNvCxnSpPr>
            <a:cxnSpLocks/>
            <a:stCxn id="5" idx="1"/>
            <a:endCxn id="15" idx="3"/>
          </p:cNvCxnSpPr>
          <p:nvPr/>
        </p:nvCxnSpPr>
        <p:spPr>
          <a:xfrm>
            <a:off x="8475240" y="5656997"/>
            <a:ext cx="56108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AA93AFE-5572-41AB-8784-B05F6B4035B7}"/>
              </a:ext>
            </a:extLst>
          </p:cNvPr>
          <p:cNvSpPr txBox="1"/>
          <p:nvPr/>
        </p:nvSpPr>
        <p:spPr>
          <a:xfrm>
            <a:off x="9406212" y="5816920"/>
            <a:ext cx="137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/>
              <a:t>11%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E76C84C-2D70-4A5E-BEA0-A2FB85117990}"/>
              </a:ext>
            </a:extLst>
          </p:cNvPr>
          <p:cNvSpPr txBox="1"/>
          <p:nvPr/>
        </p:nvSpPr>
        <p:spPr>
          <a:xfrm>
            <a:off x="8635703" y="6676908"/>
            <a:ext cx="2561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PRODUCTO</a:t>
            </a:r>
          </a:p>
          <a:p>
            <a:pPr algn="ctr"/>
            <a:r>
              <a:rPr lang="es-CO" sz="2400" dirty="0"/>
              <a:t>CONCRETO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</a:rPr>
              <a:t>926 tickets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F21C2EB-1808-47BC-B36A-11C951B3B8A8}"/>
              </a:ext>
            </a:extLst>
          </p:cNvPr>
          <p:cNvSpPr txBox="1"/>
          <p:nvPr/>
        </p:nvSpPr>
        <p:spPr>
          <a:xfrm>
            <a:off x="11404247" y="5656996"/>
            <a:ext cx="2528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Apariencia.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Segregación.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Grumos.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Asentamiento.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Fisuras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Fraguado.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Volumen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Conector recto de flecha 184">
            <a:extLst>
              <a:ext uri="{FF2B5EF4-FFF2-40B4-BE49-F238E27FC236}">
                <a16:creationId xmlns:a16="http://schemas.microsoft.com/office/drawing/2014/main" id="{B1849091-1C18-4DBE-AA7C-D79EB5B2F8B9}"/>
              </a:ext>
            </a:extLst>
          </p:cNvPr>
          <p:cNvCxnSpPr>
            <a:cxnSpLocks/>
          </p:cNvCxnSpPr>
          <p:nvPr/>
        </p:nvCxnSpPr>
        <p:spPr>
          <a:xfrm>
            <a:off x="6589933" y="6697647"/>
            <a:ext cx="0" cy="88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3F608E9-09FD-4E87-9B1F-DF8B9B038841}"/>
              </a:ext>
            </a:extLst>
          </p:cNvPr>
          <p:cNvCxnSpPr>
            <a:cxnSpLocks/>
          </p:cNvCxnSpPr>
          <p:nvPr/>
        </p:nvCxnSpPr>
        <p:spPr>
          <a:xfrm flipV="1">
            <a:off x="3818423" y="2269770"/>
            <a:ext cx="3163363" cy="16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0CBB780-6B3F-45CB-9AED-373D8F8941E4}"/>
              </a:ext>
            </a:extLst>
          </p:cNvPr>
          <p:cNvCxnSpPr>
            <a:cxnSpLocks/>
          </p:cNvCxnSpPr>
          <p:nvPr/>
        </p:nvCxnSpPr>
        <p:spPr>
          <a:xfrm flipH="1">
            <a:off x="2732929" y="2368615"/>
            <a:ext cx="1" cy="1634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27">
            <a:extLst>
              <a:ext uri="{FF2B5EF4-FFF2-40B4-BE49-F238E27FC236}">
                <a16:creationId xmlns:a16="http://schemas.microsoft.com/office/drawing/2014/main" id="{BB06868B-5A2D-4D83-9422-970ACB58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51" y="1760846"/>
            <a:ext cx="897102" cy="8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7">
            <a:extLst>
              <a:ext uri="{FF2B5EF4-FFF2-40B4-BE49-F238E27FC236}">
                <a16:creationId xmlns:a16="http://schemas.microsoft.com/office/drawing/2014/main" id="{A7906EF6-025C-4938-8659-24B49D1B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95" y="1745384"/>
            <a:ext cx="850917" cy="87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2F49F82-FD76-4CD4-B73B-34B9A1739641}"/>
              </a:ext>
            </a:extLst>
          </p:cNvPr>
          <p:cNvSpPr txBox="1"/>
          <p:nvPr/>
        </p:nvSpPr>
        <p:spPr>
          <a:xfrm>
            <a:off x="6651919" y="2698164"/>
            <a:ext cx="363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Asesoras de Servicio de Reclamo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E7E187A-A7DA-4906-ADA8-B89F4C13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3" y="338108"/>
            <a:ext cx="12125918" cy="958851"/>
          </a:xfrm>
        </p:spPr>
        <p:txBody>
          <a:bodyPr/>
          <a:lstStyle/>
          <a:p>
            <a:r>
              <a:rPr lang="es-CO" sz="2800" b="1" dirty="0">
                <a:solidFill>
                  <a:srgbClr val="030F46"/>
                </a:solidFill>
                <a:cs typeface="Arial" charset="0"/>
              </a:rPr>
              <a:t>MODELO DE INTERACCIÓN SOLUCIONES EN TIEMPO REAL</a:t>
            </a:r>
            <a:br>
              <a:rPr lang="es-CO" sz="2800" b="1" dirty="0">
                <a:solidFill>
                  <a:srgbClr val="030F46"/>
                </a:solidFill>
                <a:cs typeface="Arial" charset="0"/>
              </a:rPr>
            </a:br>
            <a:endParaRPr lang="es-CO" sz="28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67AE395-2819-46EB-A1DC-F9FB33F8FEAC}"/>
              </a:ext>
            </a:extLst>
          </p:cNvPr>
          <p:cNvSpPr txBox="1"/>
          <p:nvPr/>
        </p:nvSpPr>
        <p:spPr>
          <a:xfrm>
            <a:off x="6857896" y="3055203"/>
            <a:ext cx="3003598" cy="83099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 Reciben el reclamo del cliente, direccionan y/o solucionan acorde su categoría. 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F099714-4029-4FD9-AA08-3793625ED092}"/>
              </a:ext>
            </a:extLst>
          </p:cNvPr>
          <p:cNvSpPr txBox="1"/>
          <p:nvPr/>
        </p:nvSpPr>
        <p:spPr>
          <a:xfrm>
            <a:off x="1647435" y="2006288"/>
            <a:ext cx="2170988" cy="58477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600" dirty="0"/>
              <a:t>Nuestro cliente Ingresa su reclamo. 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5F05EC22-0362-4250-8FC4-32829FCC220D}"/>
              </a:ext>
            </a:extLst>
          </p:cNvPr>
          <p:cNvCxnSpPr>
            <a:cxnSpLocks/>
          </p:cNvCxnSpPr>
          <p:nvPr/>
        </p:nvCxnSpPr>
        <p:spPr>
          <a:xfrm>
            <a:off x="8306689" y="3886200"/>
            <a:ext cx="0" cy="75662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AB9674C-43E4-4EFF-A5BC-A028CF33A380}"/>
              </a:ext>
            </a:extLst>
          </p:cNvPr>
          <p:cNvSpPr txBox="1"/>
          <p:nvPr/>
        </p:nvSpPr>
        <p:spPr>
          <a:xfrm>
            <a:off x="1520881" y="4952054"/>
            <a:ext cx="235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/>
              <a:t>Asesor producto</a:t>
            </a:r>
          </a:p>
        </p:txBody>
      </p: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A477A601-6A5A-412C-968F-368217A6263E}"/>
              </a:ext>
            </a:extLst>
          </p:cNvPr>
          <p:cNvGrpSpPr/>
          <p:nvPr/>
        </p:nvGrpSpPr>
        <p:grpSpPr>
          <a:xfrm>
            <a:off x="2269501" y="4130624"/>
            <a:ext cx="922738" cy="768074"/>
            <a:chOff x="4877926" y="4774962"/>
            <a:chExt cx="946285" cy="836904"/>
          </a:xfrm>
        </p:grpSpPr>
        <p:pic>
          <p:nvPicPr>
            <p:cNvPr id="12" name="Imagen 6">
              <a:extLst>
                <a:ext uri="{FF2B5EF4-FFF2-40B4-BE49-F238E27FC236}">
                  <a16:creationId xmlns:a16="http://schemas.microsoft.com/office/drawing/2014/main" id="{7066B344-EA3A-4C97-B38C-52EA0842E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926" y="4774962"/>
              <a:ext cx="946285" cy="83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id="{A449B2EA-B349-4022-875C-EA35AEDD9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349" y="4774962"/>
              <a:ext cx="315753" cy="257872"/>
            </a:xfrm>
            <a:custGeom>
              <a:avLst/>
              <a:gdLst>
                <a:gd name="T0" fmla="*/ 11 w 183"/>
                <a:gd name="T1" fmla="*/ 217 h 371"/>
                <a:gd name="T2" fmla="*/ 14 w 183"/>
                <a:gd name="T3" fmla="*/ 252 h 371"/>
                <a:gd name="T4" fmla="*/ 8 w 183"/>
                <a:gd name="T5" fmla="*/ 258 h 371"/>
                <a:gd name="T6" fmla="*/ 2 w 183"/>
                <a:gd name="T7" fmla="*/ 275 h 371"/>
                <a:gd name="T8" fmla="*/ 0 w 183"/>
                <a:gd name="T9" fmla="*/ 327 h 371"/>
                <a:gd name="T10" fmla="*/ 2 w 183"/>
                <a:gd name="T11" fmla="*/ 336 h 371"/>
                <a:gd name="T12" fmla="*/ 9 w 183"/>
                <a:gd name="T13" fmla="*/ 352 h 371"/>
                <a:gd name="T14" fmla="*/ 21 w 183"/>
                <a:gd name="T15" fmla="*/ 364 h 371"/>
                <a:gd name="T16" fmla="*/ 37 w 183"/>
                <a:gd name="T17" fmla="*/ 370 h 371"/>
                <a:gd name="T18" fmla="*/ 72 w 183"/>
                <a:gd name="T19" fmla="*/ 371 h 371"/>
                <a:gd name="T20" fmla="*/ 72 w 183"/>
                <a:gd name="T21" fmla="*/ 282 h 371"/>
                <a:gd name="T22" fmla="*/ 67 w 183"/>
                <a:gd name="T23" fmla="*/ 270 h 371"/>
                <a:gd name="T24" fmla="*/ 64 w 183"/>
                <a:gd name="T25" fmla="*/ 261 h 371"/>
                <a:gd name="T26" fmla="*/ 63 w 183"/>
                <a:gd name="T27" fmla="*/ 252 h 371"/>
                <a:gd name="T28" fmla="*/ 61 w 183"/>
                <a:gd name="T29" fmla="*/ 245 h 371"/>
                <a:gd name="T30" fmla="*/ 45 w 183"/>
                <a:gd name="T31" fmla="*/ 239 h 371"/>
                <a:gd name="T32" fmla="*/ 34 w 183"/>
                <a:gd name="T33" fmla="*/ 241 h 371"/>
                <a:gd name="T34" fmla="*/ 33 w 183"/>
                <a:gd name="T35" fmla="*/ 217 h 371"/>
                <a:gd name="T36" fmla="*/ 33 w 183"/>
                <a:gd name="T37" fmla="*/ 200 h 371"/>
                <a:gd name="T38" fmla="*/ 39 w 183"/>
                <a:gd name="T39" fmla="*/ 171 h 371"/>
                <a:gd name="T40" fmla="*/ 48 w 183"/>
                <a:gd name="T41" fmla="*/ 141 h 371"/>
                <a:gd name="T42" fmla="*/ 63 w 183"/>
                <a:gd name="T43" fmla="*/ 114 h 371"/>
                <a:gd name="T44" fmla="*/ 81 w 183"/>
                <a:gd name="T45" fmla="*/ 89 h 371"/>
                <a:gd name="T46" fmla="*/ 101 w 183"/>
                <a:gd name="T47" fmla="*/ 68 h 371"/>
                <a:gd name="T48" fmla="*/ 127 w 183"/>
                <a:gd name="T49" fmla="*/ 49 h 371"/>
                <a:gd name="T50" fmla="*/ 155 w 183"/>
                <a:gd name="T51" fmla="*/ 34 h 371"/>
                <a:gd name="T52" fmla="*/ 173 w 183"/>
                <a:gd name="T53" fmla="*/ 26 h 371"/>
                <a:gd name="T54" fmla="*/ 173 w 183"/>
                <a:gd name="T55" fmla="*/ 23 h 371"/>
                <a:gd name="T56" fmla="*/ 183 w 183"/>
                <a:gd name="T57" fmla="*/ 0 h 371"/>
                <a:gd name="T58" fmla="*/ 170 w 183"/>
                <a:gd name="T59" fmla="*/ 4 h 371"/>
                <a:gd name="T60" fmla="*/ 136 w 183"/>
                <a:gd name="T61" fmla="*/ 19 h 371"/>
                <a:gd name="T62" fmla="*/ 104 w 183"/>
                <a:gd name="T63" fmla="*/ 37 h 371"/>
                <a:gd name="T64" fmla="*/ 78 w 183"/>
                <a:gd name="T65" fmla="*/ 59 h 371"/>
                <a:gd name="T66" fmla="*/ 55 w 183"/>
                <a:gd name="T67" fmla="*/ 86 h 371"/>
                <a:gd name="T68" fmla="*/ 36 w 183"/>
                <a:gd name="T69" fmla="*/ 116 h 371"/>
                <a:gd name="T70" fmla="*/ 23 w 183"/>
                <a:gd name="T71" fmla="*/ 147 h 371"/>
                <a:gd name="T72" fmla="*/ 14 w 183"/>
                <a:gd name="T73" fmla="*/ 181 h 371"/>
                <a:gd name="T74" fmla="*/ 11 w 183"/>
                <a:gd name="T75" fmla="*/ 2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371">
                  <a:moveTo>
                    <a:pt x="11" y="217"/>
                  </a:moveTo>
                  <a:lnTo>
                    <a:pt x="11" y="217"/>
                  </a:lnTo>
                  <a:lnTo>
                    <a:pt x="12" y="235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2" y="275"/>
                  </a:lnTo>
                  <a:lnTo>
                    <a:pt x="0" y="282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5"/>
                  </a:lnTo>
                  <a:lnTo>
                    <a:pt x="9" y="352"/>
                  </a:lnTo>
                  <a:lnTo>
                    <a:pt x="14" y="358"/>
                  </a:lnTo>
                  <a:lnTo>
                    <a:pt x="21" y="364"/>
                  </a:lnTo>
                  <a:lnTo>
                    <a:pt x="29" y="368"/>
                  </a:lnTo>
                  <a:lnTo>
                    <a:pt x="37" y="370"/>
                  </a:lnTo>
                  <a:lnTo>
                    <a:pt x="46" y="371"/>
                  </a:lnTo>
                  <a:lnTo>
                    <a:pt x="72" y="371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1" y="245"/>
                  </a:lnTo>
                  <a:lnTo>
                    <a:pt x="61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00"/>
                  </a:lnTo>
                  <a:lnTo>
                    <a:pt x="36" y="186"/>
                  </a:lnTo>
                  <a:lnTo>
                    <a:pt x="39" y="171"/>
                  </a:lnTo>
                  <a:lnTo>
                    <a:pt x="43" y="156"/>
                  </a:lnTo>
                  <a:lnTo>
                    <a:pt x="48" y="141"/>
                  </a:lnTo>
                  <a:lnTo>
                    <a:pt x="55" y="128"/>
                  </a:lnTo>
                  <a:lnTo>
                    <a:pt x="63" y="114"/>
                  </a:lnTo>
                  <a:lnTo>
                    <a:pt x="70" y="102"/>
                  </a:lnTo>
                  <a:lnTo>
                    <a:pt x="81" y="89"/>
                  </a:lnTo>
                  <a:lnTo>
                    <a:pt x="91" y="79"/>
                  </a:lnTo>
                  <a:lnTo>
                    <a:pt x="101" y="68"/>
                  </a:lnTo>
                  <a:lnTo>
                    <a:pt x="113" y="58"/>
                  </a:lnTo>
                  <a:lnTo>
                    <a:pt x="127" y="49"/>
                  </a:lnTo>
                  <a:lnTo>
                    <a:pt x="140" y="40"/>
                  </a:lnTo>
                  <a:lnTo>
                    <a:pt x="155" y="34"/>
                  </a:lnTo>
                  <a:lnTo>
                    <a:pt x="170" y="28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7" y="13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52" y="10"/>
                  </a:lnTo>
                  <a:lnTo>
                    <a:pt x="136" y="19"/>
                  </a:lnTo>
                  <a:lnTo>
                    <a:pt x="119" y="26"/>
                  </a:lnTo>
                  <a:lnTo>
                    <a:pt x="104" y="37"/>
                  </a:lnTo>
                  <a:lnTo>
                    <a:pt x="91" y="47"/>
                  </a:lnTo>
                  <a:lnTo>
                    <a:pt x="78" y="59"/>
                  </a:lnTo>
                  <a:lnTo>
                    <a:pt x="66" y="73"/>
                  </a:lnTo>
                  <a:lnTo>
                    <a:pt x="55" y="86"/>
                  </a:lnTo>
                  <a:lnTo>
                    <a:pt x="45" y="101"/>
                  </a:lnTo>
                  <a:lnTo>
                    <a:pt x="36" y="116"/>
                  </a:lnTo>
                  <a:lnTo>
                    <a:pt x="29" y="131"/>
                  </a:lnTo>
                  <a:lnTo>
                    <a:pt x="23" y="147"/>
                  </a:lnTo>
                  <a:lnTo>
                    <a:pt x="18" y="163"/>
                  </a:lnTo>
                  <a:lnTo>
                    <a:pt x="14" y="181"/>
                  </a:lnTo>
                  <a:lnTo>
                    <a:pt x="12" y="199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0206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CC931D93-C7B9-40E8-BDEA-C508B1D5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02" y="4774962"/>
              <a:ext cx="244218" cy="383712"/>
            </a:xfrm>
            <a:custGeom>
              <a:avLst/>
              <a:gdLst>
                <a:gd name="T0" fmla="*/ 171 w 186"/>
                <a:gd name="T1" fmla="*/ 251 h 459"/>
                <a:gd name="T2" fmla="*/ 174 w 186"/>
                <a:gd name="T3" fmla="*/ 217 h 459"/>
                <a:gd name="T4" fmla="*/ 174 w 186"/>
                <a:gd name="T5" fmla="*/ 199 h 459"/>
                <a:gd name="T6" fmla="*/ 168 w 186"/>
                <a:gd name="T7" fmla="*/ 163 h 459"/>
                <a:gd name="T8" fmla="*/ 156 w 186"/>
                <a:gd name="T9" fmla="*/ 131 h 459"/>
                <a:gd name="T10" fmla="*/ 140 w 186"/>
                <a:gd name="T11" fmla="*/ 99 h 459"/>
                <a:gd name="T12" fmla="*/ 119 w 186"/>
                <a:gd name="T13" fmla="*/ 71 h 459"/>
                <a:gd name="T14" fmla="*/ 94 w 186"/>
                <a:gd name="T15" fmla="*/ 47 h 459"/>
                <a:gd name="T16" fmla="*/ 64 w 186"/>
                <a:gd name="T17" fmla="*/ 26 h 459"/>
                <a:gd name="T18" fmla="*/ 31 w 186"/>
                <a:gd name="T19" fmla="*/ 10 h 459"/>
                <a:gd name="T20" fmla="*/ 0 w 186"/>
                <a:gd name="T21" fmla="*/ 0 h 459"/>
                <a:gd name="T22" fmla="*/ 6 w 186"/>
                <a:gd name="T23" fmla="*/ 12 h 459"/>
                <a:gd name="T24" fmla="*/ 11 w 186"/>
                <a:gd name="T25" fmla="*/ 26 h 459"/>
                <a:gd name="T26" fmla="*/ 14 w 186"/>
                <a:gd name="T27" fmla="*/ 26 h 459"/>
                <a:gd name="T28" fmla="*/ 43 w 186"/>
                <a:gd name="T29" fmla="*/ 40 h 459"/>
                <a:gd name="T30" fmla="*/ 70 w 186"/>
                <a:gd name="T31" fmla="*/ 56 h 459"/>
                <a:gd name="T32" fmla="*/ 94 w 186"/>
                <a:gd name="T33" fmla="*/ 77 h 459"/>
                <a:gd name="T34" fmla="*/ 115 w 186"/>
                <a:gd name="T35" fmla="*/ 101 h 459"/>
                <a:gd name="T36" fmla="*/ 131 w 186"/>
                <a:gd name="T37" fmla="*/ 128 h 459"/>
                <a:gd name="T38" fmla="*/ 143 w 186"/>
                <a:gd name="T39" fmla="*/ 156 h 459"/>
                <a:gd name="T40" fmla="*/ 150 w 186"/>
                <a:gd name="T41" fmla="*/ 186 h 459"/>
                <a:gd name="T42" fmla="*/ 152 w 186"/>
                <a:gd name="T43" fmla="*/ 217 h 459"/>
                <a:gd name="T44" fmla="*/ 150 w 186"/>
                <a:gd name="T45" fmla="*/ 241 h 459"/>
                <a:gd name="T46" fmla="*/ 140 w 186"/>
                <a:gd name="T47" fmla="*/ 239 h 459"/>
                <a:gd name="T48" fmla="*/ 122 w 186"/>
                <a:gd name="T49" fmla="*/ 245 h 459"/>
                <a:gd name="T50" fmla="*/ 121 w 186"/>
                <a:gd name="T51" fmla="*/ 252 h 459"/>
                <a:gd name="T52" fmla="*/ 119 w 186"/>
                <a:gd name="T53" fmla="*/ 260 h 459"/>
                <a:gd name="T54" fmla="*/ 115 w 186"/>
                <a:gd name="T55" fmla="*/ 275 h 459"/>
                <a:gd name="T56" fmla="*/ 129 w 186"/>
                <a:gd name="T57" fmla="*/ 371 h 459"/>
                <a:gd name="T58" fmla="*/ 77 w 186"/>
                <a:gd name="T59" fmla="*/ 432 h 459"/>
                <a:gd name="T60" fmla="*/ 74 w 186"/>
                <a:gd name="T61" fmla="*/ 434 h 459"/>
                <a:gd name="T62" fmla="*/ 51 w 186"/>
                <a:gd name="T63" fmla="*/ 459 h 459"/>
                <a:gd name="T64" fmla="*/ 143 w 186"/>
                <a:gd name="T65" fmla="*/ 459 h 459"/>
                <a:gd name="T66" fmla="*/ 153 w 186"/>
                <a:gd name="T67" fmla="*/ 455 h 459"/>
                <a:gd name="T68" fmla="*/ 158 w 186"/>
                <a:gd name="T69" fmla="*/ 446 h 459"/>
                <a:gd name="T70" fmla="*/ 158 w 186"/>
                <a:gd name="T71" fmla="*/ 368 h 459"/>
                <a:gd name="T72" fmla="*/ 170 w 186"/>
                <a:gd name="T73" fmla="*/ 363 h 459"/>
                <a:gd name="T74" fmla="*/ 179 w 186"/>
                <a:gd name="T75" fmla="*/ 352 h 459"/>
                <a:gd name="T76" fmla="*/ 184 w 186"/>
                <a:gd name="T77" fmla="*/ 342 h 459"/>
                <a:gd name="T78" fmla="*/ 186 w 186"/>
                <a:gd name="T79" fmla="*/ 328 h 459"/>
                <a:gd name="T80" fmla="*/ 186 w 186"/>
                <a:gd name="T81" fmla="*/ 284 h 459"/>
                <a:gd name="T82" fmla="*/ 183 w 186"/>
                <a:gd name="T83" fmla="*/ 266 h 459"/>
                <a:gd name="T84" fmla="*/ 171 w 186"/>
                <a:gd name="T85" fmla="*/ 25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459">
                  <a:moveTo>
                    <a:pt x="171" y="251"/>
                  </a:moveTo>
                  <a:lnTo>
                    <a:pt x="171" y="251"/>
                  </a:lnTo>
                  <a:lnTo>
                    <a:pt x="174" y="23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74" y="199"/>
                  </a:lnTo>
                  <a:lnTo>
                    <a:pt x="171" y="181"/>
                  </a:lnTo>
                  <a:lnTo>
                    <a:pt x="168" y="163"/>
                  </a:lnTo>
                  <a:lnTo>
                    <a:pt x="162" y="147"/>
                  </a:lnTo>
                  <a:lnTo>
                    <a:pt x="156" y="131"/>
                  </a:lnTo>
                  <a:lnTo>
                    <a:pt x="149" y="114"/>
                  </a:lnTo>
                  <a:lnTo>
                    <a:pt x="140" y="99"/>
                  </a:lnTo>
                  <a:lnTo>
                    <a:pt x="129" y="84"/>
                  </a:lnTo>
                  <a:lnTo>
                    <a:pt x="119" y="71"/>
                  </a:lnTo>
                  <a:lnTo>
                    <a:pt x="107" y="59"/>
                  </a:lnTo>
                  <a:lnTo>
                    <a:pt x="94" y="47"/>
                  </a:lnTo>
                  <a:lnTo>
                    <a:pt x="79" y="35"/>
                  </a:lnTo>
                  <a:lnTo>
                    <a:pt x="64" y="26"/>
                  </a:lnTo>
                  <a:lnTo>
                    <a:pt x="48" y="18"/>
                  </a:lnTo>
                  <a:lnTo>
                    <a:pt x="31" y="1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30" y="32"/>
                  </a:lnTo>
                  <a:lnTo>
                    <a:pt x="43" y="40"/>
                  </a:lnTo>
                  <a:lnTo>
                    <a:pt x="58" y="47"/>
                  </a:lnTo>
                  <a:lnTo>
                    <a:pt x="70" y="56"/>
                  </a:lnTo>
                  <a:lnTo>
                    <a:pt x="83" y="67"/>
                  </a:lnTo>
                  <a:lnTo>
                    <a:pt x="94" y="77"/>
                  </a:lnTo>
                  <a:lnTo>
                    <a:pt x="104" y="89"/>
                  </a:lnTo>
                  <a:lnTo>
                    <a:pt x="115" y="101"/>
                  </a:lnTo>
                  <a:lnTo>
                    <a:pt x="122" y="114"/>
                  </a:lnTo>
                  <a:lnTo>
                    <a:pt x="131" y="128"/>
                  </a:lnTo>
                  <a:lnTo>
                    <a:pt x="137" y="141"/>
                  </a:lnTo>
                  <a:lnTo>
                    <a:pt x="143" y="156"/>
                  </a:lnTo>
                  <a:lnTo>
                    <a:pt x="146" y="171"/>
                  </a:lnTo>
                  <a:lnTo>
                    <a:pt x="150" y="186"/>
                  </a:lnTo>
                  <a:lnTo>
                    <a:pt x="152" y="200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0" y="239"/>
                  </a:lnTo>
                  <a:lnTo>
                    <a:pt x="124" y="239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5" y="275"/>
                  </a:lnTo>
                  <a:lnTo>
                    <a:pt x="115" y="371"/>
                  </a:lnTo>
                  <a:lnTo>
                    <a:pt x="129" y="371"/>
                  </a:lnTo>
                  <a:lnTo>
                    <a:pt x="129" y="432"/>
                  </a:lnTo>
                  <a:lnTo>
                    <a:pt x="77" y="432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61" y="450"/>
                  </a:lnTo>
                  <a:lnTo>
                    <a:pt x="51" y="459"/>
                  </a:lnTo>
                  <a:lnTo>
                    <a:pt x="143" y="459"/>
                  </a:lnTo>
                  <a:lnTo>
                    <a:pt x="143" y="459"/>
                  </a:lnTo>
                  <a:lnTo>
                    <a:pt x="149" y="458"/>
                  </a:lnTo>
                  <a:lnTo>
                    <a:pt x="153" y="455"/>
                  </a:lnTo>
                  <a:lnTo>
                    <a:pt x="156" y="452"/>
                  </a:lnTo>
                  <a:lnTo>
                    <a:pt x="158" y="446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64" y="365"/>
                  </a:lnTo>
                  <a:lnTo>
                    <a:pt x="170" y="363"/>
                  </a:lnTo>
                  <a:lnTo>
                    <a:pt x="174" y="358"/>
                  </a:lnTo>
                  <a:lnTo>
                    <a:pt x="179" y="352"/>
                  </a:lnTo>
                  <a:lnTo>
                    <a:pt x="182" y="348"/>
                  </a:lnTo>
                  <a:lnTo>
                    <a:pt x="184" y="342"/>
                  </a:lnTo>
                  <a:lnTo>
                    <a:pt x="186" y="334"/>
                  </a:lnTo>
                  <a:lnTo>
                    <a:pt x="186" y="328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4" y="275"/>
                  </a:lnTo>
                  <a:lnTo>
                    <a:pt x="183" y="266"/>
                  </a:lnTo>
                  <a:lnTo>
                    <a:pt x="177" y="258"/>
                  </a:lnTo>
                  <a:lnTo>
                    <a:pt x="171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206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</p:grp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AE090E89-F551-4335-902D-06F995BC4608}"/>
              </a:ext>
            </a:extLst>
          </p:cNvPr>
          <p:cNvSpPr txBox="1"/>
          <p:nvPr/>
        </p:nvSpPr>
        <p:spPr>
          <a:xfrm>
            <a:off x="7689471" y="4112941"/>
            <a:ext cx="6702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b="1" dirty="0"/>
              <a:t>si</a:t>
            </a:r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46CF81FD-3AB2-4645-B59B-3B4CF880FC35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8306689" y="4631063"/>
            <a:ext cx="1410632" cy="23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mbo 112">
            <a:extLst>
              <a:ext uri="{FF2B5EF4-FFF2-40B4-BE49-F238E27FC236}">
                <a16:creationId xmlns:a16="http://schemas.microsoft.com/office/drawing/2014/main" id="{B6C76EDA-3B96-42DB-93C4-D12A466A27E9}"/>
              </a:ext>
            </a:extLst>
          </p:cNvPr>
          <p:cNvSpPr/>
          <p:nvPr/>
        </p:nvSpPr>
        <p:spPr>
          <a:xfrm>
            <a:off x="9717321" y="3885169"/>
            <a:ext cx="2394899" cy="1538815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2"/>
                </a:solidFill>
              </a:rPr>
              <a:t>Es un reclamo  facturación, error en precio?</a:t>
            </a:r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FFACA12B-5076-490D-B082-7F52A9EEED5D}"/>
              </a:ext>
            </a:extLst>
          </p:cNvPr>
          <p:cNvCxnSpPr>
            <a:cxnSpLocks/>
          </p:cNvCxnSpPr>
          <p:nvPr/>
        </p:nvCxnSpPr>
        <p:spPr>
          <a:xfrm>
            <a:off x="12121822" y="4654576"/>
            <a:ext cx="1122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D0965F52-F23C-43DE-8F58-D919099C6A6A}"/>
              </a:ext>
            </a:extLst>
          </p:cNvPr>
          <p:cNvSpPr txBox="1"/>
          <p:nvPr/>
        </p:nvSpPr>
        <p:spPr>
          <a:xfrm>
            <a:off x="10182582" y="6016921"/>
            <a:ext cx="6329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b="1" dirty="0"/>
              <a:t>si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5A7C139-3E5B-449C-A9FF-2E472D7E43DE}"/>
              </a:ext>
            </a:extLst>
          </p:cNvPr>
          <p:cNvSpPr/>
          <p:nvPr/>
        </p:nvSpPr>
        <p:spPr>
          <a:xfrm>
            <a:off x="9449123" y="7578898"/>
            <a:ext cx="3022277" cy="934951"/>
          </a:xfrm>
          <a:prstGeom prst="rect">
            <a:avLst/>
          </a:prstGeom>
          <a:solidFill>
            <a:srgbClr val="BAD405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/>
              <a:t>Ingresa, realiza trazabilidad, formato y NC si aplica.</a:t>
            </a:r>
          </a:p>
        </p:txBody>
      </p:sp>
      <p:cxnSp>
        <p:nvCxnSpPr>
          <p:cNvPr id="126" name="Conector recto de flecha 125">
            <a:extLst>
              <a:ext uri="{FF2B5EF4-FFF2-40B4-BE49-F238E27FC236}">
                <a16:creationId xmlns:a16="http://schemas.microsoft.com/office/drawing/2014/main" id="{3D780782-CA90-45D4-8675-D9EF35FC4E47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10914771" y="5423984"/>
            <a:ext cx="0" cy="2035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637128A6-9DEF-4B8D-820F-6830AE1B3A3D}"/>
              </a:ext>
            </a:extLst>
          </p:cNvPr>
          <p:cNvCxnSpPr>
            <a:cxnSpLocks/>
          </p:cNvCxnSpPr>
          <p:nvPr/>
        </p:nvCxnSpPr>
        <p:spPr>
          <a:xfrm>
            <a:off x="2715691" y="5328450"/>
            <a:ext cx="0" cy="514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mbo 129">
            <a:extLst>
              <a:ext uri="{FF2B5EF4-FFF2-40B4-BE49-F238E27FC236}">
                <a16:creationId xmlns:a16="http://schemas.microsoft.com/office/drawing/2014/main" id="{BB719A57-7757-45B2-947F-6D14A35FFE5C}"/>
              </a:ext>
            </a:extLst>
          </p:cNvPr>
          <p:cNvSpPr/>
          <p:nvPr/>
        </p:nvSpPr>
        <p:spPr>
          <a:xfrm>
            <a:off x="1904281" y="5886600"/>
            <a:ext cx="1651719" cy="1330850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2"/>
                </a:solidFill>
              </a:rPr>
              <a:t>Se puede atender en línea?</a:t>
            </a:r>
          </a:p>
        </p:txBody>
      </p: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F268A8E0-5A7C-4A6C-8134-75A3FCBC6C49}"/>
              </a:ext>
            </a:extLst>
          </p:cNvPr>
          <p:cNvCxnSpPr>
            <a:cxnSpLocks/>
          </p:cNvCxnSpPr>
          <p:nvPr/>
        </p:nvCxnSpPr>
        <p:spPr>
          <a:xfrm>
            <a:off x="2717800" y="7307860"/>
            <a:ext cx="7368" cy="3030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9C7C4927-C77A-4A24-A61B-CBB78B82ACE4}"/>
              </a:ext>
            </a:extLst>
          </p:cNvPr>
          <p:cNvSpPr txBox="1"/>
          <p:nvPr/>
        </p:nvSpPr>
        <p:spPr>
          <a:xfrm>
            <a:off x="4077159" y="6543655"/>
            <a:ext cx="6008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b="1" dirty="0"/>
              <a:t>si</a:t>
            </a: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6DEECD4B-78BA-4D25-A97F-1613962F2B62}"/>
              </a:ext>
            </a:extLst>
          </p:cNvPr>
          <p:cNvSpPr/>
          <p:nvPr/>
        </p:nvSpPr>
        <p:spPr>
          <a:xfrm>
            <a:off x="5270808" y="5977999"/>
            <a:ext cx="2762223" cy="103240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/>
              <a:t>Realiza trazabilidad y solicita al cliente acceder a su cámara celular.</a:t>
            </a:r>
          </a:p>
        </p:txBody>
      </p:sp>
      <p:pic>
        <p:nvPicPr>
          <p:cNvPr id="144" name="Imagen 143">
            <a:extLst>
              <a:ext uri="{FF2B5EF4-FFF2-40B4-BE49-F238E27FC236}">
                <a16:creationId xmlns:a16="http://schemas.microsoft.com/office/drawing/2014/main" id="{915526E9-A3F0-4D19-8824-1DBE2F7D8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464" y="5662790"/>
            <a:ext cx="684335" cy="796196"/>
          </a:xfrm>
          <a:prstGeom prst="rect">
            <a:avLst/>
          </a:prstGeom>
        </p:spPr>
      </p:pic>
      <p:sp>
        <p:nvSpPr>
          <p:cNvPr id="145" name="Rectángulo 144">
            <a:extLst>
              <a:ext uri="{FF2B5EF4-FFF2-40B4-BE49-F238E27FC236}">
                <a16:creationId xmlns:a16="http://schemas.microsoft.com/office/drawing/2014/main" id="{FA78E9EE-2BED-4020-AE80-6EE2E6B340F8}"/>
              </a:ext>
            </a:extLst>
          </p:cNvPr>
          <p:cNvSpPr/>
          <p:nvPr/>
        </p:nvSpPr>
        <p:spPr>
          <a:xfrm>
            <a:off x="5294174" y="7599449"/>
            <a:ext cx="2859549" cy="934951"/>
          </a:xfrm>
          <a:prstGeom prst="rect">
            <a:avLst/>
          </a:prstGeom>
          <a:solidFill>
            <a:srgbClr val="BAD405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dirty="0"/>
              <a:t>Brinda respuesta oportuna, realiza las recomendaciones del caso, envía respuesta al cliente.</a:t>
            </a:r>
          </a:p>
        </p:txBody>
      </p:sp>
      <p:sp>
        <p:nvSpPr>
          <p:cNvPr id="156" name="Rectángulo 155">
            <a:extLst>
              <a:ext uri="{FF2B5EF4-FFF2-40B4-BE49-F238E27FC236}">
                <a16:creationId xmlns:a16="http://schemas.microsoft.com/office/drawing/2014/main" id="{30929014-B646-4A6E-8D3B-EA8103586BC6}"/>
              </a:ext>
            </a:extLst>
          </p:cNvPr>
          <p:cNvSpPr/>
          <p:nvPr/>
        </p:nvSpPr>
        <p:spPr>
          <a:xfrm>
            <a:off x="13234489" y="4225266"/>
            <a:ext cx="2589712" cy="92160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600" dirty="0"/>
              <a:t>Ingresa reclamo, para ser  direccionado al área correspondiente.</a:t>
            </a:r>
          </a:p>
        </p:txBody>
      </p:sp>
      <p:sp>
        <p:nvSpPr>
          <p:cNvPr id="181" name="Rectángulo 180">
            <a:extLst>
              <a:ext uri="{FF2B5EF4-FFF2-40B4-BE49-F238E27FC236}">
                <a16:creationId xmlns:a16="http://schemas.microsoft.com/office/drawing/2014/main" id="{404ECD69-E64A-4D7D-B1CB-97FB25A77B00}"/>
              </a:ext>
            </a:extLst>
          </p:cNvPr>
          <p:cNvSpPr/>
          <p:nvPr/>
        </p:nvSpPr>
        <p:spPr>
          <a:xfrm>
            <a:off x="1117600" y="7655016"/>
            <a:ext cx="3161661" cy="95885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dirty="0"/>
              <a:t>Ingresa reclamo y recopilan la información necesaria para que los Profesionales de Obra atiendan el reclamo.</a:t>
            </a:r>
          </a:p>
        </p:txBody>
      </p:sp>
      <p:sp>
        <p:nvSpPr>
          <p:cNvPr id="208" name="Freeform 55">
            <a:extLst>
              <a:ext uri="{FF2B5EF4-FFF2-40B4-BE49-F238E27FC236}">
                <a16:creationId xmlns:a16="http://schemas.microsoft.com/office/drawing/2014/main" id="{57D28F26-A32E-468A-BFB6-EF662A5A415D}"/>
              </a:ext>
            </a:extLst>
          </p:cNvPr>
          <p:cNvSpPr>
            <a:spLocks noEditPoints="1"/>
          </p:cNvSpPr>
          <p:nvPr/>
        </p:nvSpPr>
        <p:spPr bwMode="auto">
          <a:xfrm>
            <a:off x="11010840" y="5562600"/>
            <a:ext cx="1002128" cy="705601"/>
          </a:xfrm>
          <a:custGeom>
            <a:avLst/>
            <a:gdLst>
              <a:gd name="T0" fmla="*/ 593 w 683"/>
              <a:gd name="T1" fmla="*/ 323 h 362"/>
              <a:gd name="T2" fmla="*/ 593 w 683"/>
              <a:gd name="T3" fmla="*/ 25 h 362"/>
              <a:gd name="T4" fmla="*/ 590 w 683"/>
              <a:gd name="T5" fmla="*/ 16 h 362"/>
              <a:gd name="T6" fmla="*/ 586 w 683"/>
              <a:gd name="T7" fmla="*/ 7 h 362"/>
              <a:gd name="T8" fmla="*/ 578 w 683"/>
              <a:gd name="T9" fmla="*/ 2 h 362"/>
              <a:gd name="T10" fmla="*/ 568 w 683"/>
              <a:gd name="T11" fmla="*/ 0 h 362"/>
              <a:gd name="T12" fmla="*/ 114 w 683"/>
              <a:gd name="T13" fmla="*/ 0 h 362"/>
              <a:gd name="T14" fmla="*/ 104 w 683"/>
              <a:gd name="T15" fmla="*/ 2 h 362"/>
              <a:gd name="T16" fmla="*/ 97 w 683"/>
              <a:gd name="T17" fmla="*/ 7 h 362"/>
              <a:gd name="T18" fmla="*/ 92 w 683"/>
              <a:gd name="T19" fmla="*/ 16 h 362"/>
              <a:gd name="T20" fmla="*/ 91 w 683"/>
              <a:gd name="T21" fmla="*/ 25 h 362"/>
              <a:gd name="T22" fmla="*/ 13 w 683"/>
              <a:gd name="T23" fmla="*/ 323 h 362"/>
              <a:gd name="T24" fmla="*/ 9 w 683"/>
              <a:gd name="T25" fmla="*/ 323 h 362"/>
              <a:gd name="T26" fmla="*/ 2 w 683"/>
              <a:gd name="T27" fmla="*/ 329 h 362"/>
              <a:gd name="T28" fmla="*/ 0 w 683"/>
              <a:gd name="T29" fmla="*/ 339 h 362"/>
              <a:gd name="T30" fmla="*/ 34 w 683"/>
              <a:gd name="T31" fmla="*/ 362 h 362"/>
              <a:gd name="T32" fmla="*/ 680 w 683"/>
              <a:gd name="T33" fmla="*/ 342 h 362"/>
              <a:gd name="T34" fmla="*/ 682 w 683"/>
              <a:gd name="T35" fmla="*/ 339 h 362"/>
              <a:gd name="T36" fmla="*/ 680 w 683"/>
              <a:gd name="T37" fmla="*/ 329 h 362"/>
              <a:gd name="T38" fmla="*/ 673 w 683"/>
              <a:gd name="T39" fmla="*/ 323 h 362"/>
              <a:gd name="T40" fmla="*/ 671 w 683"/>
              <a:gd name="T41" fmla="*/ 323 h 362"/>
              <a:gd name="T42" fmla="*/ 131 w 683"/>
              <a:gd name="T43" fmla="*/ 323 h 362"/>
              <a:gd name="T44" fmla="*/ 167 w 683"/>
              <a:gd name="T45" fmla="*/ 304 h 362"/>
              <a:gd name="T46" fmla="*/ 233 w 683"/>
              <a:gd name="T47" fmla="*/ 323 h 362"/>
              <a:gd name="T48" fmla="*/ 186 w 683"/>
              <a:gd name="T49" fmla="*/ 304 h 362"/>
              <a:gd name="T50" fmla="*/ 233 w 683"/>
              <a:gd name="T51" fmla="*/ 323 h 362"/>
              <a:gd name="T52" fmla="*/ 253 w 683"/>
              <a:gd name="T53" fmla="*/ 323 h 362"/>
              <a:gd name="T54" fmla="*/ 433 w 683"/>
              <a:gd name="T55" fmla="*/ 304 h 362"/>
              <a:gd name="T56" fmla="*/ 500 w 683"/>
              <a:gd name="T57" fmla="*/ 323 h 362"/>
              <a:gd name="T58" fmla="*/ 453 w 683"/>
              <a:gd name="T59" fmla="*/ 304 h 362"/>
              <a:gd name="T60" fmla="*/ 500 w 683"/>
              <a:gd name="T61" fmla="*/ 323 h 362"/>
              <a:gd name="T62" fmla="*/ 519 w 683"/>
              <a:gd name="T63" fmla="*/ 323 h 362"/>
              <a:gd name="T64" fmla="*/ 554 w 683"/>
              <a:gd name="T65" fmla="*/ 304 h 362"/>
              <a:gd name="T66" fmla="*/ 554 w 683"/>
              <a:gd name="T67" fmla="*/ 251 h 362"/>
              <a:gd name="T68" fmla="*/ 553 w 683"/>
              <a:gd name="T69" fmla="*/ 257 h 362"/>
              <a:gd name="T70" fmla="*/ 546 w 683"/>
              <a:gd name="T71" fmla="*/ 264 h 362"/>
              <a:gd name="T72" fmla="*/ 143 w 683"/>
              <a:gd name="T73" fmla="*/ 265 h 362"/>
              <a:gd name="T74" fmla="*/ 138 w 683"/>
              <a:gd name="T75" fmla="*/ 264 h 362"/>
              <a:gd name="T76" fmla="*/ 131 w 683"/>
              <a:gd name="T77" fmla="*/ 257 h 362"/>
              <a:gd name="T78" fmla="*/ 131 w 683"/>
              <a:gd name="T79" fmla="*/ 53 h 362"/>
              <a:gd name="T80" fmla="*/ 131 w 683"/>
              <a:gd name="T81" fmla="*/ 47 h 362"/>
              <a:gd name="T82" fmla="*/ 138 w 683"/>
              <a:gd name="T83" fmla="*/ 40 h 362"/>
              <a:gd name="T84" fmla="*/ 541 w 683"/>
              <a:gd name="T85" fmla="*/ 39 h 362"/>
              <a:gd name="T86" fmla="*/ 546 w 683"/>
              <a:gd name="T87" fmla="*/ 40 h 362"/>
              <a:gd name="T88" fmla="*/ 553 w 683"/>
              <a:gd name="T89" fmla="*/ 47 h 362"/>
              <a:gd name="T90" fmla="*/ 554 w 683"/>
              <a:gd name="T91" fmla="*/ 25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3" h="362">
                <a:moveTo>
                  <a:pt x="671" y="323"/>
                </a:moveTo>
                <a:lnTo>
                  <a:pt x="593" y="323"/>
                </a:lnTo>
                <a:lnTo>
                  <a:pt x="593" y="25"/>
                </a:lnTo>
                <a:lnTo>
                  <a:pt x="593" y="25"/>
                </a:lnTo>
                <a:lnTo>
                  <a:pt x="591" y="20"/>
                </a:lnTo>
                <a:lnTo>
                  <a:pt x="590" y="16"/>
                </a:lnTo>
                <a:lnTo>
                  <a:pt x="589" y="11"/>
                </a:lnTo>
                <a:lnTo>
                  <a:pt x="586" y="7"/>
                </a:lnTo>
                <a:lnTo>
                  <a:pt x="582" y="4"/>
                </a:lnTo>
                <a:lnTo>
                  <a:pt x="578" y="2"/>
                </a:lnTo>
                <a:lnTo>
                  <a:pt x="573" y="0"/>
                </a:lnTo>
                <a:lnTo>
                  <a:pt x="568" y="0"/>
                </a:lnTo>
                <a:lnTo>
                  <a:pt x="114" y="0"/>
                </a:lnTo>
                <a:lnTo>
                  <a:pt x="114" y="0"/>
                </a:lnTo>
                <a:lnTo>
                  <a:pt x="110" y="0"/>
                </a:lnTo>
                <a:lnTo>
                  <a:pt x="104" y="2"/>
                </a:lnTo>
                <a:lnTo>
                  <a:pt x="100" y="4"/>
                </a:lnTo>
                <a:lnTo>
                  <a:pt x="97" y="7"/>
                </a:lnTo>
                <a:lnTo>
                  <a:pt x="95" y="11"/>
                </a:lnTo>
                <a:lnTo>
                  <a:pt x="92" y="16"/>
                </a:lnTo>
                <a:lnTo>
                  <a:pt x="91" y="20"/>
                </a:lnTo>
                <a:lnTo>
                  <a:pt x="91" y="25"/>
                </a:lnTo>
                <a:lnTo>
                  <a:pt x="91" y="323"/>
                </a:lnTo>
                <a:lnTo>
                  <a:pt x="13" y="323"/>
                </a:lnTo>
                <a:lnTo>
                  <a:pt x="13" y="323"/>
                </a:lnTo>
                <a:lnTo>
                  <a:pt x="9" y="323"/>
                </a:lnTo>
                <a:lnTo>
                  <a:pt x="6" y="325"/>
                </a:lnTo>
                <a:lnTo>
                  <a:pt x="2" y="329"/>
                </a:lnTo>
                <a:lnTo>
                  <a:pt x="0" y="335"/>
                </a:lnTo>
                <a:lnTo>
                  <a:pt x="0" y="339"/>
                </a:lnTo>
                <a:lnTo>
                  <a:pt x="2" y="342"/>
                </a:lnTo>
                <a:lnTo>
                  <a:pt x="34" y="362"/>
                </a:lnTo>
                <a:lnTo>
                  <a:pt x="648" y="362"/>
                </a:lnTo>
                <a:lnTo>
                  <a:pt x="680" y="342"/>
                </a:lnTo>
                <a:lnTo>
                  <a:pt x="680" y="342"/>
                </a:lnTo>
                <a:lnTo>
                  <a:pt x="682" y="339"/>
                </a:lnTo>
                <a:lnTo>
                  <a:pt x="683" y="335"/>
                </a:lnTo>
                <a:lnTo>
                  <a:pt x="680" y="329"/>
                </a:lnTo>
                <a:lnTo>
                  <a:pt x="676" y="325"/>
                </a:lnTo>
                <a:lnTo>
                  <a:pt x="673" y="323"/>
                </a:lnTo>
                <a:lnTo>
                  <a:pt x="671" y="323"/>
                </a:lnTo>
                <a:lnTo>
                  <a:pt x="671" y="323"/>
                </a:lnTo>
                <a:close/>
                <a:moveTo>
                  <a:pt x="167" y="323"/>
                </a:moveTo>
                <a:lnTo>
                  <a:pt x="131" y="323"/>
                </a:lnTo>
                <a:lnTo>
                  <a:pt x="131" y="304"/>
                </a:lnTo>
                <a:lnTo>
                  <a:pt x="167" y="304"/>
                </a:lnTo>
                <a:lnTo>
                  <a:pt x="167" y="323"/>
                </a:lnTo>
                <a:close/>
                <a:moveTo>
                  <a:pt x="233" y="323"/>
                </a:moveTo>
                <a:lnTo>
                  <a:pt x="186" y="323"/>
                </a:lnTo>
                <a:lnTo>
                  <a:pt x="186" y="304"/>
                </a:lnTo>
                <a:lnTo>
                  <a:pt x="233" y="304"/>
                </a:lnTo>
                <a:lnTo>
                  <a:pt x="233" y="323"/>
                </a:lnTo>
                <a:close/>
                <a:moveTo>
                  <a:pt x="433" y="323"/>
                </a:moveTo>
                <a:lnTo>
                  <a:pt x="253" y="323"/>
                </a:lnTo>
                <a:lnTo>
                  <a:pt x="253" y="304"/>
                </a:lnTo>
                <a:lnTo>
                  <a:pt x="433" y="304"/>
                </a:lnTo>
                <a:lnTo>
                  <a:pt x="433" y="323"/>
                </a:lnTo>
                <a:close/>
                <a:moveTo>
                  <a:pt x="500" y="323"/>
                </a:moveTo>
                <a:lnTo>
                  <a:pt x="453" y="323"/>
                </a:lnTo>
                <a:lnTo>
                  <a:pt x="453" y="304"/>
                </a:lnTo>
                <a:lnTo>
                  <a:pt x="500" y="304"/>
                </a:lnTo>
                <a:lnTo>
                  <a:pt x="500" y="323"/>
                </a:lnTo>
                <a:close/>
                <a:moveTo>
                  <a:pt x="554" y="323"/>
                </a:moveTo>
                <a:lnTo>
                  <a:pt x="519" y="323"/>
                </a:lnTo>
                <a:lnTo>
                  <a:pt x="519" y="304"/>
                </a:lnTo>
                <a:lnTo>
                  <a:pt x="554" y="304"/>
                </a:lnTo>
                <a:lnTo>
                  <a:pt x="554" y="323"/>
                </a:lnTo>
                <a:close/>
                <a:moveTo>
                  <a:pt x="554" y="251"/>
                </a:moveTo>
                <a:lnTo>
                  <a:pt x="554" y="251"/>
                </a:lnTo>
                <a:lnTo>
                  <a:pt x="553" y="257"/>
                </a:lnTo>
                <a:lnTo>
                  <a:pt x="550" y="261"/>
                </a:lnTo>
                <a:lnTo>
                  <a:pt x="546" y="264"/>
                </a:lnTo>
                <a:lnTo>
                  <a:pt x="541" y="265"/>
                </a:lnTo>
                <a:lnTo>
                  <a:pt x="143" y="265"/>
                </a:lnTo>
                <a:lnTo>
                  <a:pt x="143" y="265"/>
                </a:lnTo>
                <a:lnTo>
                  <a:pt x="138" y="264"/>
                </a:lnTo>
                <a:lnTo>
                  <a:pt x="134" y="261"/>
                </a:lnTo>
                <a:lnTo>
                  <a:pt x="131" y="257"/>
                </a:lnTo>
                <a:lnTo>
                  <a:pt x="131" y="251"/>
                </a:lnTo>
                <a:lnTo>
                  <a:pt x="131" y="53"/>
                </a:lnTo>
                <a:lnTo>
                  <a:pt x="131" y="53"/>
                </a:lnTo>
                <a:lnTo>
                  <a:pt x="131" y="47"/>
                </a:lnTo>
                <a:lnTo>
                  <a:pt x="134" y="43"/>
                </a:lnTo>
                <a:lnTo>
                  <a:pt x="138" y="40"/>
                </a:lnTo>
                <a:lnTo>
                  <a:pt x="143" y="39"/>
                </a:lnTo>
                <a:lnTo>
                  <a:pt x="541" y="39"/>
                </a:lnTo>
                <a:lnTo>
                  <a:pt x="541" y="39"/>
                </a:lnTo>
                <a:lnTo>
                  <a:pt x="546" y="40"/>
                </a:lnTo>
                <a:lnTo>
                  <a:pt x="550" y="43"/>
                </a:lnTo>
                <a:lnTo>
                  <a:pt x="553" y="47"/>
                </a:lnTo>
                <a:lnTo>
                  <a:pt x="554" y="53"/>
                </a:lnTo>
                <a:lnTo>
                  <a:pt x="554" y="251"/>
                </a:lnTo>
                <a:close/>
              </a:path>
            </a:pathLst>
          </a:custGeom>
          <a:solidFill>
            <a:srgbClr val="131E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ES" sz="2400" dirty="0"/>
          </a:p>
        </p:txBody>
      </p: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AA32C547-B1DD-492D-9BD3-ACDDA5B193F9}"/>
              </a:ext>
            </a:extLst>
          </p:cNvPr>
          <p:cNvGrpSpPr/>
          <p:nvPr/>
        </p:nvGrpSpPr>
        <p:grpSpPr>
          <a:xfrm>
            <a:off x="11241735" y="6459735"/>
            <a:ext cx="533916" cy="569096"/>
            <a:chOff x="6859578" y="2164203"/>
            <a:chExt cx="574716" cy="737355"/>
          </a:xfrm>
        </p:grpSpPr>
        <p:sp>
          <p:nvSpPr>
            <p:cNvPr id="209" name="Freeform 48">
              <a:extLst>
                <a:ext uri="{FF2B5EF4-FFF2-40B4-BE49-F238E27FC236}">
                  <a16:creationId xmlns:a16="http://schemas.microsoft.com/office/drawing/2014/main" id="{9B748DC7-F592-4F6B-A8EF-B275613B8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578" y="2164203"/>
              <a:ext cx="574716" cy="737355"/>
            </a:xfrm>
            <a:custGeom>
              <a:avLst/>
              <a:gdLst>
                <a:gd name="T0" fmla="*/ 297 w 443"/>
                <a:gd name="T1" fmla="*/ 93 h 577"/>
                <a:gd name="T2" fmla="*/ 297 w 443"/>
                <a:gd name="T3" fmla="*/ 0 h 577"/>
                <a:gd name="T4" fmla="*/ 0 w 443"/>
                <a:gd name="T5" fmla="*/ 0 h 577"/>
                <a:gd name="T6" fmla="*/ 0 w 443"/>
                <a:gd name="T7" fmla="*/ 438 h 577"/>
                <a:gd name="T8" fmla="*/ 92 w 443"/>
                <a:gd name="T9" fmla="*/ 438 h 577"/>
                <a:gd name="T10" fmla="*/ 92 w 443"/>
                <a:gd name="T11" fmla="*/ 577 h 577"/>
                <a:gd name="T12" fmla="*/ 443 w 443"/>
                <a:gd name="T13" fmla="*/ 577 h 577"/>
                <a:gd name="T14" fmla="*/ 443 w 443"/>
                <a:gd name="T15" fmla="*/ 93 h 577"/>
                <a:gd name="T16" fmla="*/ 297 w 443"/>
                <a:gd name="T17" fmla="*/ 93 h 577"/>
                <a:gd name="T18" fmla="*/ 411 w 443"/>
                <a:gd name="T19" fmla="*/ 547 h 577"/>
                <a:gd name="T20" fmla="*/ 123 w 443"/>
                <a:gd name="T21" fmla="*/ 547 h 577"/>
                <a:gd name="T22" fmla="*/ 123 w 443"/>
                <a:gd name="T23" fmla="*/ 438 h 577"/>
                <a:gd name="T24" fmla="*/ 123 w 443"/>
                <a:gd name="T25" fmla="*/ 123 h 577"/>
                <a:gd name="T26" fmla="*/ 297 w 443"/>
                <a:gd name="T27" fmla="*/ 123 h 577"/>
                <a:gd name="T28" fmla="*/ 411 w 443"/>
                <a:gd name="T29" fmla="*/ 123 h 577"/>
                <a:gd name="T30" fmla="*/ 411 w 443"/>
                <a:gd name="T31" fmla="*/ 54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3" h="577">
                  <a:moveTo>
                    <a:pt x="297" y="93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438"/>
                  </a:lnTo>
                  <a:lnTo>
                    <a:pt x="92" y="438"/>
                  </a:lnTo>
                  <a:lnTo>
                    <a:pt x="92" y="577"/>
                  </a:lnTo>
                  <a:lnTo>
                    <a:pt x="443" y="577"/>
                  </a:lnTo>
                  <a:lnTo>
                    <a:pt x="443" y="93"/>
                  </a:lnTo>
                  <a:lnTo>
                    <a:pt x="297" y="93"/>
                  </a:lnTo>
                  <a:close/>
                  <a:moveTo>
                    <a:pt x="411" y="547"/>
                  </a:moveTo>
                  <a:lnTo>
                    <a:pt x="123" y="547"/>
                  </a:lnTo>
                  <a:lnTo>
                    <a:pt x="123" y="438"/>
                  </a:lnTo>
                  <a:lnTo>
                    <a:pt x="123" y="123"/>
                  </a:lnTo>
                  <a:lnTo>
                    <a:pt x="297" y="123"/>
                  </a:lnTo>
                  <a:lnTo>
                    <a:pt x="411" y="123"/>
                  </a:lnTo>
                  <a:lnTo>
                    <a:pt x="411" y="547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0" name="Rectangle 49">
              <a:extLst>
                <a:ext uri="{FF2B5EF4-FFF2-40B4-BE49-F238E27FC236}">
                  <a16:creationId xmlns:a16="http://schemas.microsoft.com/office/drawing/2014/main" id="{6719B968-84DB-427F-A71C-FCB896013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414673"/>
              <a:ext cx="97300" cy="19169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1" name="Rectangle 50">
              <a:extLst>
                <a:ext uri="{FF2B5EF4-FFF2-40B4-BE49-F238E27FC236}">
                  <a16:creationId xmlns:a16="http://schemas.microsoft.com/office/drawing/2014/main" id="{C82CCA88-8975-4C75-97BC-0AD31723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530964"/>
              <a:ext cx="264655" cy="21725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2" name="Rectangle 51">
              <a:extLst>
                <a:ext uri="{FF2B5EF4-FFF2-40B4-BE49-F238E27FC236}">
                  <a16:creationId xmlns:a16="http://schemas.microsoft.com/office/drawing/2014/main" id="{796FC61C-618C-4542-B8E2-BB1B78924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472180"/>
              <a:ext cx="264655" cy="20447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3" name="Rectangle 52">
              <a:extLst>
                <a:ext uri="{FF2B5EF4-FFF2-40B4-BE49-F238E27FC236}">
                  <a16:creationId xmlns:a16="http://schemas.microsoft.com/office/drawing/2014/main" id="{F737938A-A02E-4D95-B11F-61A3610C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591025"/>
              <a:ext cx="264655" cy="20447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4" name="Rectangle 53">
              <a:extLst>
                <a:ext uri="{FF2B5EF4-FFF2-40B4-BE49-F238E27FC236}">
                  <a16:creationId xmlns:a16="http://schemas.microsoft.com/office/drawing/2014/main" id="{F0E37FAA-0941-4627-BFB3-132A61792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649809"/>
              <a:ext cx="264655" cy="19169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15" name="Rectangle 54">
              <a:extLst>
                <a:ext uri="{FF2B5EF4-FFF2-40B4-BE49-F238E27FC236}">
                  <a16:creationId xmlns:a16="http://schemas.microsoft.com/office/drawing/2014/main" id="{AA997AAC-2526-442B-80BA-C3C4F20FF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420" y="2709871"/>
              <a:ext cx="97300" cy="20447"/>
            </a:xfrm>
            <a:prstGeom prst="rect">
              <a:avLst/>
            </a:pr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</p:grpSp>
      <p:sp>
        <p:nvSpPr>
          <p:cNvPr id="218" name="CuadroTexto 217">
            <a:extLst>
              <a:ext uri="{FF2B5EF4-FFF2-40B4-BE49-F238E27FC236}">
                <a16:creationId xmlns:a16="http://schemas.microsoft.com/office/drawing/2014/main" id="{894D6EC2-F0F0-4771-9419-0DCF581608AB}"/>
              </a:ext>
            </a:extLst>
          </p:cNvPr>
          <p:cNvSpPr txBox="1"/>
          <p:nvPr/>
        </p:nvSpPr>
        <p:spPr>
          <a:xfrm>
            <a:off x="12304741" y="4251407"/>
            <a:ext cx="6329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67" b="1" dirty="0"/>
              <a:t>no</a:t>
            </a:r>
          </a:p>
        </p:txBody>
      </p:sp>
      <p:pic>
        <p:nvPicPr>
          <p:cNvPr id="65" name="Picture 53" descr="j0433932[1]">
            <a:extLst>
              <a:ext uri="{FF2B5EF4-FFF2-40B4-BE49-F238E27FC236}">
                <a16:creationId xmlns:a16="http://schemas.microsoft.com/office/drawing/2014/main" id="{C7C860B0-977E-4742-8E31-1677148A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01" y="930525"/>
            <a:ext cx="1188657" cy="11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" descr="j0404029[1]">
            <a:extLst>
              <a:ext uri="{FF2B5EF4-FFF2-40B4-BE49-F238E27FC236}">
                <a16:creationId xmlns:a16="http://schemas.microsoft.com/office/drawing/2014/main" id="{972FAF01-D000-4A43-B418-3863D173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34" y="1146466"/>
            <a:ext cx="575733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0789E376-7D2D-42E8-8678-A4F7E8730488}"/>
              </a:ext>
            </a:extLst>
          </p:cNvPr>
          <p:cNvSpPr/>
          <p:nvPr/>
        </p:nvSpPr>
        <p:spPr>
          <a:xfrm>
            <a:off x="2501101" y="2818886"/>
            <a:ext cx="463655" cy="4573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1</a:t>
            </a:r>
          </a:p>
        </p:txBody>
      </p:sp>
      <p:sp>
        <p:nvSpPr>
          <p:cNvPr id="48" name="Diagrama de flujo: conector 47">
            <a:extLst>
              <a:ext uri="{FF2B5EF4-FFF2-40B4-BE49-F238E27FC236}">
                <a16:creationId xmlns:a16="http://schemas.microsoft.com/office/drawing/2014/main" id="{49CF23C9-DEA7-4CED-9502-12FDF6E32B95}"/>
              </a:ext>
            </a:extLst>
          </p:cNvPr>
          <p:cNvSpPr/>
          <p:nvPr/>
        </p:nvSpPr>
        <p:spPr>
          <a:xfrm>
            <a:off x="4371350" y="2088203"/>
            <a:ext cx="463655" cy="4454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545636-126E-4AE6-A42D-F62964813163}"/>
              </a:ext>
            </a:extLst>
          </p:cNvPr>
          <p:cNvSpPr/>
          <p:nvPr/>
        </p:nvSpPr>
        <p:spPr>
          <a:xfrm>
            <a:off x="4992766" y="2044936"/>
            <a:ext cx="1290432" cy="45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Servicio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0EDD450-19B0-4ABD-8B4D-CFD34605E1D8}"/>
              </a:ext>
            </a:extLst>
          </p:cNvPr>
          <p:cNvSpPr/>
          <p:nvPr/>
        </p:nvSpPr>
        <p:spPr>
          <a:xfrm>
            <a:off x="2036826" y="3361202"/>
            <a:ext cx="1290432" cy="411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Producto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EAECB16-A815-405F-9966-8B37AC44E353}"/>
              </a:ext>
            </a:extLst>
          </p:cNvPr>
          <p:cNvCxnSpPr>
            <a:stCxn id="130" idx="3"/>
          </p:cNvCxnSpPr>
          <p:nvPr/>
        </p:nvCxnSpPr>
        <p:spPr>
          <a:xfrm flipV="1">
            <a:off x="3556000" y="6543655"/>
            <a:ext cx="1714808" cy="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Imagen 77">
            <a:extLst>
              <a:ext uri="{FF2B5EF4-FFF2-40B4-BE49-F238E27FC236}">
                <a16:creationId xmlns:a16="http://schemas.microsoft.com/office/drawing/2014/main" id="{FED7FB81-9FE1-4256-81FC-36635E37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1" y="1183796"/>
            <a:ext cx="503070" cy="5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7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287077" y="7309485"/>
            <a:ext cx="100279" cy="10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571A5F3-AA54-46D8-8C6B-D73282CB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14" y="322052"/>
            <a:ext cx="15281172" cy="126629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C255E58-5322-457F-923A-7E1A746A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021" y="8365175"/>
            <a:ext cx="1391565" cy="634087"/>
          </a:xfrm>
          <a:prstGeom prst="rect">
            <a:avLst/>
          </a:prstGeom>
        </p:spPr>
      </p:pic>
      <p:sp>
        <p:nvSpPr>
          <p:cNvPr id="69" name="Marcador de texto 68">
            <a:extLst>
              <a:ext uri="{FF2B5EF4-FFF2-40B4-BE49-F238E27FC236}">
                <a16:creationId xmlns:a16="http://schemas.microsoft.com/office/drawing/2014/main" id="{7B709E63-CE9E-488A-8A10-530C3B17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604" y="649193"/>
            <a:ext cx="10177850" cy="533400"/>
          </a:xfrm>
        </p:spPr>
        <p:txBody>
          <a:bodyPr/>
          <a:lstStyle/>
          <a:p>
            <a:pPr algn="l"/>
            <a:r>
              <a:rPr lang="es-CO" dirty="0">
                <a:solidFill>
                  <a:schemeClr val="bg1"/>
                </a:solidFill>
              </a:rPr>
              <a:t>IMPLEMENTACION PILOTO EN REGIONAL COLOMBIA </a:t>
            </a: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3C239B8-CF28-4C02-B5A0-F2924D040A34}"/>
              </a:ext>
            </a:extLst>
          </p:cNvPr>
          <p:cNvSpPr/>
          <p:nvPr/>
        </p:nvSpPr>
        <p:spPr>
          <a:xfrm>
            <a:off x="3928233" y="3071089"/>
            <a:ext cx="6096000" cy="2638835"/>
          </a:xfrm>
          <a:custGeom>
            <a:avLst/>
            <a:gdLst/>
            <a:ahLst/>
            <a:cxnLst/>
            <a:rect l="l" t="t" r="r" b="b"/>
            <a:pathLst>
              <a:path w="6360159" h="5162550">
                <a:moveTo>
                  <a:pt x="6359842" y="5162295"/>
                </a:moveTo>
                <a:lnTo>
                  <a:pt x="0" y="5162295"/>
                </a:lnTo>
                <a:lnTo>
                  <a:pt x="0" y="0"/>
                </a:lnTo>
                <a:lnTo>
                  <a:pt x="6359842" y="0"/>
                </a:lnTo>
                <a:lnTo>
                  <a:pt x="6359842" y="5162295"/>
                </a:lnTo>
                <a:close/>
              </a:path>
            </a:pathLst>
          </a:custGeom>
          <a:solidFill>
            <a:srgbClr val="0D1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E7EF3D-2E1D-4902-9A7A-877DD692626F}"/>
              </a:ext>
            </a:extLst>
          </p:cNvPr>
          <p:cNvSpPr txBox="1"/>
          <p:nvPr/>
        </p:nvSpPr>
        <p:spPr>
          <a:xfrm>
            <a:off x="4181544" y="3214246"/>
            <a:ext cx="5601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>
                <a:solidFill>
                  <a:schemeClr val="bg1"/>
                </a:solidFill>
              </a:rPr>
              <a:t>Costo estimado </a:t>
            </a:r>
          </a:p>
          <a:p>
            <a:pPr algn="ctr"/>
            <a:r>
              <a:rPr lang="es-CO" sz="6600" dirty="0">
                <a:solidFill>
                  <a:schemeClr val="bg1"/>
                </a:solidFill>
              </a:rPr>
              <a:t>$11 MM /Mes </a:t>
            </a:r>
          </a:p>
        </p:txBody>
      </p:sp>
      <p:pic>
        <p:nvPicPr>
          <p:cNvPr id="23" name="Imagen 27">
            <a:extLst>
              <a:ext uri="{FF2B5EF4-FFF2-40B4-BE49-F238E27FC236}">
                <a16:creationId xmlns:a16="http://schemas.microsoft.com/office/drawing/2014/main" id="{44D7D98D-70D6-4E2A-BCCF-B18029AE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5" y="2840151"/>
            <a:ext cx="1170340" cy="114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7">
            <a:extLst>
              <a:ext uri="{FF2B5EF4-FFF2-40B4-BE49-F238E27FC236}">
                <a16:creationId xmlns:a16="http://schemas.microsoft.com/office/drawing/2014/main" id="{35D69698-48DB-4AEB-B759-45891477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63" y="2857939"/>
            <a:ext cx="1110088" cy="1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9341C784-868A-4319-99A2-72E6B3EDD735}"/>
              </a:ext>
            </a:extLst>
          </p:cNvPr>
          <p:cNvGrpSpPr/>
          <p:nvPr/>
        </p:nvGrpSpPr>
        <p:grpSpPr>
          <a:xfrm>
            <a:off x="1504240" y="5226074"/>
            <a:ext cx="1110301" cy="1055313"/>
            <a:chOff x="4877926" y="4774962"/>
            <a:chExt cx="946285" cy="836904"/>
          </a:xfrm>
        </p:grpSpPr>
        <p:pic>
          <p:nvPicPr>
            <p:cNvPr id="26" name="Imagen 6">
              <a:extLst>
                <a:ext uri="{FF2B5EF4-FFF2-40B4-BE49-F238E27FC236}">
                  <a16:creationId xmlns:a16="http://schemas.microsoft.com/office/drawing/2014/main" id="{03503B83-1B9A-4FD5-A227-334EBB5F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7926" y="4774962"/>
              <a:ext cx="946285" cy="836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FD8BECB0-20C5-440A-9A45-1C281458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349" y="4774962"/>
              <a:ext cx="315753" cy="257872"/>
            </a:xfrm>
            <a:custGeom>
              <a:avLst/>
              <a:gdLst>
                <a:gd name="T0" fmla="*/ 11 w 183"/>
                <a:gd name="T1" fmla="*/ 217 h 371"/>
                <a:gd name="T2" fmla="*/ 14 w 183"/>
                <a:gd name="T3" fmla="*/ 252 h 371"/>
                <a:gd name="T4" fmla="*/ 8 w 183"/>
                <a:gd name="T5" fmla="*/ 258 h 371"/>
                <a:gd name="T6" fmla="*/ 2 w 183"/>
                <a:gd name="T7" fmla="*/ 275 h 371"/>
                <a:gd name="T8" fmla="*/ 0 w 183"/>
                <a:gd name="T9" fmla="*/ 327 h 371"/>
                <a:gd name="T10" fmla="*/ 2 w 183"/>
                <a:gd name="T11" fmla="*/ 336 h 371"/>
                <a:gd name="T12" fmla="*/ 9 w 183"/>
                <a:gd name="T13" fmla="*/ 352 h 371"/>
                <a:gd name="T14" fmla="*/ 21 w 183"/>
                <a:gd name="T15" fmla="*/ 364 h 371"/>
                <a:gd name="T16" fmla="*/ 37 w 183"/>
                <a:gd name="T17" fmla="*/ 370 h 371"/>
                <a:gd name="T18" fmla="*/ 72 w 183"/>
                <a:gd name="T19" fmla="*/ 371 h 371"/>
                <a:gd name="T20" fmla="*/ 72 w 183"/>
                <a:gd name="T21" fmla="*/ 282 h 371"/>
                <a:gd name="T22" fmla="*/ 67 w 183"/>
                <a:gd name="T23" fmla="*/ 270 h 371"/>
                <a:gd name="T24" fmla="*/ 64 w 183"/>
                <a:gd name="T25" fmla="*/ 261 h 371"/>
                <a:gd name="T26" fmla="*/ 63 w 183"/>
                <a:gd name="T27" fmla="*/ 252 h 371"/>
                <a:gd name="T28" fmla="*/ 61 w 183"/>
                <a:gd name="T29" fmla="*/ 245 h 371"/>
                <a:gd name="T30" fmla="*/ 45 w 183"/>
                <a:gd name="T31" fmla="*/ 239 h 371"/>
                <a:gd name="T32" fmla="*/ 34 w 183"/>
                <a:gd name="T33" fmla="*/ 241 h 371"/>
                <a:gd name="T34" fmla="*/ 33 w 183"/>
                <a:gd name="T35" fmla="*/ 217 h 371"/>
                <a:gd name="T36" fmla="*/ 33 w 183"/>
                <a:gd name="T37" fmla="*/ 200 h 371"/>
                <a:gd name="T38" fmla="*/ 39 w 183"/>
                <a:gd name="T39" fmla="*/ 171 h 371"/>
                <a:gd name="T40" fmla="*/ 48 w 183"/>
                <a:gd name="T41" fmla="*/ 141 h 371"/>
                <a:gd name="T42" fmla="*/ 63 w 183"/>
                <a:gd name="T43" fmla="*/ 114 h 371"/>
                <a:gd name="T44" fmla="*/ 81 w 183"/>
                <a:gd name="T45" fmla="*/ 89 h 371"/>
                <a:gd name="T46" fmla="*/ 101 w 183"/>
                <a:gd name="T47" fmla="*/ 68 h 371"/>
                <a:gd name="T48" fmla="*/ 127 w 183"/>
                <a:gd name="T49" fmla="*/ 49 h 371"/>
                <a:gd name="T50" fmla="*/ 155 w 183"/>
                <a:gd name="T51" fmla="*/ 34 h 371"/>
                <a:gd name="T52" fmla="*/ 173 w 183"/>
                <a:gd name="T53" fmla="*/ 26 h 371"/>
                <a:gd name="T54" fmla="*/ 173 w 183"/>
                <a:gd name="T55" fmla="*/ 23 h 371"/>
                <a:gd name="T56" fmla="*/ 183 w 183"/>
                <a:gd name="T57" fmla="*/ 0 h 371"/>
                <a:gd name="T58" fmla="*/ 170 w 183"/>
                <a:gd name="T59" fmla="*/ 4 h 371"/>
                <a:gd name="T60" fmla="*/ 136 w 183"/>
                <a:gd name="T61" fmla="*/ 19 h 371"/>
                <a:gd name="T62" fmla="*/ 104 w 183"/>
                <a:gd name="T63" fmla="*/ 37 h 371"/>
                <a:gd name="T64" fmla="*/ 78 w 183"/>
                <a:gd name="T65" fmla="*/ 59 h 371"/>
                <a:gd name="T66" fmla="*/ 55 w 183"/>
                <a:gd name="T67" fmla="*/ 86 h 371"/>
                <a:gd name="T68" fmla="*/ 36 w 183"/>
                <a:gd name="T69" fmla="*/ 116 h 371"/>
                <a:gd name="T70" fmla="*/ 23 w 183"/>
                <a:gd name="T71" fmla="*/ 147 h 371"/>
                <a:gd name="T72" fmla="*/ 14 w 183"/>
                <a:gd name="T73" fmla="*/ 181 h 371"/>
                <a:gd name="T74" fmla="*/ 11 w 183"/>
                <a:gd name="T75" fmla="*/ 217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371">
                  <a:moveTo>
                    <a:pt x="11" y="217"/>
                  </a:moveTo>
                  <a:lnTo>
                    <a:pt x="11" y="217"/>
                  </a:lnTo>
                  <a:lnTo>
                    <a:pt x="12" y="235"/>
                  </a:lnTo>
                  <a:lnTo>
                    <a:pt x="14" y="252"/>
                  </a:lnTo>
                  <a:lnTo>
                    <a:pt x="14" y="252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2" y="275"/>
                  </a:lnTo>
                  <a:lnTo>
                    <a:pt x="0" y="282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" y="336"/>
                  </a:lnTo>
                  <a:lnTo>
                    <a:pt x="5" y="345"/>
                  </a:lnTo>
                  <a:lnTo>
                    <a:pt x="9" y="352"/>
                  </a:lnTo>
                  <a:lnTo>
                    <a:pt x="14" y="358"/>
                  </a:lnTo>
                  <a:lnTo>
                    <a:pt x="21" y="364"/>
                  </a:lnTo>
                  <a:lnTo>
                    <a:pt x="29" y="368"/>
                  </a:lnTo>
                  <a:lnTo>
                    <a:pt x="37" y="370"/>
                  </a:lnTo>
                  <a:lnTo>
                    <a:pt x="46" y="371"/>
                  </a:lnTo>
                  <a:lnTo>
                    <a:pt x="72" y="371"/>
                  </a:lnTo>
                  <a:lnTo>
                    <a:pt x="72" y="285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67" y="270"/>
                  </a:lnTo>
                  <a:lnTo>
                    <a:pt x="67" y="270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3" y="252"/>
                  </a:lnTo>
                  <a:lnTo>
                    <a:pt x="63" y="252"/>
                  </a:lnTo>
                  <a:lnTo>
                    <a:pt x="61" y="245"/>
                  </a:lnTo>
                  <a:lnTo>
                    <a:pt x="61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34" y="241"/>
                  </a:lnTo>
                  <a:lnTo>
                    <a:pt x="34" y="241"/>
                  </a:lnTo>
                  <a:lnTo>
                    <a:pt x="33" y="217"/>
                  </a:lnTo>
                  <a:lnTo>
                    <a:pt x="33" y="217"/>
                  </a:lnTo>
                  <a:lnTo>
                    <a:pt x="33" y="200"/>
                  </a:lnTo>
                  <a:lnTo>
                    <a:pt x="36" y="186"/>
                  </a:lnTo>
                  <a:lnTo>
                    <a:pt x="39" y="171"/>
                  </a:lnTo>
                  <a:lnTo>
                    <a:pt x="43" y="156"/>
                  </a:lnTo>
                  <a:lnTo>
                    <a:pt x="48" y="141"/>
                  </a:lnTo>
                  <a:lnTo>
                    <a:pt x="55" y="128"/>
                  </a:lnTo>
                  <a:lnTo>
                    <a:pt x="63" y="114"/>
                  </a:lnTo>
                  <a:lnTo>
                    <a:pt x="70" y="102"/>
                  </a:lnTo>
                  <a:lnTo>
                    <a:pt x="81" y="89"/>
                  </a:lnTo>
                  <a:lnTo>
                    <a:pt x="91" y="79"/>
                  </a:lnTo>
                  <a:lnTo>
                    <a:pt x="101" y="68"/>
                  </a:lnTo>
                  <a:lnTo>
                    <a:pt x="113" y="58"/>
                  </a:lnTo>
                  <a:lnTo>
                    <a:pt x="127" y="49"/>
                  </a:lnTo>
                  <a:lnTo>
                    <a:pt x="140" y="40"/>
                  </a:lnTo>
                  <a:lnTo>
                    <a:pt x="155" y="34"/>
                  </a:lnTo>
                  <a:lnTo>
                    <a:pt x="170" y="28"/>
                  </a:lnTo>
                  <a:lnTo>
                    <a:pt x="173" y="26"/>
                  </a:lnTo>
                  <a:lnTo>
                    <a:pt x="173" y="23"/>
                  </a:lnTo>
                  <a:lnTo>
                    <a:pt x="173" y="23"/>
                  </a:lnTo>
                  <a:lnTo>
                    <a:pt x="177" y="13"/>
                  </a:lnTo>
                  <a:lnTo>
                    <a:pt x="183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52" y="10"/>
                  </a:lnTo>
                  <a:lnTo>
                    <a:pt x="136" y="19"/>
                  </a:lnTo>
                  <a:lnTo>
                    <a:pt x="119" y="26"/>
                  </a:lnTo>
                  <a:lnTo>
                    <a:pt x="104" y="37"/>
                  </a:lnTo>
                  <a:lnTo>
                    <a:pt x="91" y="47"/>
                  </a:lnTo>
                  <a:lnTo>
                    <a:pt x="78" y="59"/>
                  </a:lnTo>
                  <a:lnTo>
                    <a:pt x="66" y="73"/>
                  </a:lnTo>
                  <a:lnTo>
                    <a:pt x="55" y="86"/>
                  </a:lnTo>
                  <a:lnTo>
                    <a:pt x="45" y="101"/>
                  </a:lnTo>
                  <a:lnTo>
                    <a:pt x="36" y="116"/>
                  </a:lnTo>
                  <a:lnTo>
                    <a:pt x="29" y="131"/>
                  </a:lnTo>
                  <a:lnTo>
                    <a:pt x="23" y="147"/>
                  </a:lnTo>
                  <a:lnTo>
                    <a:pt x="18" y="163"/>
                  </a:lnTo>
                  <a:lnTo>
                    <a:pt x="14" y="181"/>
                  </a:lnTo>
                  <a:lnTo>
                    <a:pt x="12" y="199"/>
                  </a:lnTo>
                  <a:lnTo>
                    <a:pt x="11" y="217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0206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  <p:sp>
          <p:nvSpPr>
            <p:cNvPr id="28" name="Freeform 72">
              <a:extLst>
                <a:ext uri="{FF2B5EF4-FFF2-40B4-BE49-F238E27FC236}">
                  <a16:creationId xmlns:a16="http://schemas.microsoft.com/office/drawing/2014/main" id="{4A3469EA-7883-45C3-9BD5-38FAD1556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02" y="4774962"/>
              <a:ext cx="244218" cy="383712"/>
            </a:xfrm>
            <a:custGeom>
              <a:avLst/>
              <a:gdLst>
                <a:gd name="T0" fmla="*/ 171 w 186"/>
                <a:gd name="T1" fmla="*/ 251 h 459"/>
                <a:gd name="T2" fmla="*/ 174 w 186"/>
                <a:gd name="T3" fmla="*/ 217 h 459"/>
                <a:gd name="T4" fmla="*/ 174 w 186"/>
                <a:gd name="T5" fmla="*/ 199 h 459"/>
                <a:gd name="T6" fmla="*/ 168 w 186"/>
                <a:gd name="T7" fmla="*/ 163 h 459"/>
                <a:gd name="T8" fmla="*/ 156 w 186"/>
                <a:gd name="T9" fmla="*/ 131 h 459"/>
                <a:gd name="T10" fmla="*/ 140 w 186"/>
                <a:gd name="T11" fmla="*/ 99 h 459"/>
                <a:gd name="T12" fmla="*/ 119 w 186"/>
                <a:gd name="T13" fmla="*/ 71 h 459"/>
                <a:gd name="T14" fmla="*/ 94 w 186"/>
                <a:gd name="T15" fmla="*/ 47 h 459"/>
                <a:gd name="T16" fmla="*/ 64 w 186"/>
                <a:gd name="T17" fmla="*/ 26 h 459"/>
                <a:gd name="T18" fmla="*/ 31 w 186"/>
                <a:gd name="T19" fmla="*/ 10 h 459"/>
                <a:gd name="T20" fmla="*/ 0 w 186"/>
                <a:gd name="T21" fmla="*/ 0 h 459"/>
                <a:gd name="T22" fmla="*/ 6 w 186"/>
                <a:gd name="T23" fmla="*/ 12 h 459"/>
                <a:gd name="T24" fmla="*/ 11 w 186"/>
                <a:gd name="T25" fmla="*/ 26 h 459"/>
                <a:gd name="T26" fmla="*/ 14 w 186"/>
                <a:gd name="T27" fmla="*/ 26 h 459"/>
                <a:gd name="T28" fmla="*/ 43 w 186"/>
                <a:gd name="T29" fmla="*/ 40 h 459"/>
                <a:gd name="T30" fmla="*/ 70 w 186"/>
                <a:gd name="T31" fmla="*/ 56 h 459"/>
                <a:gd name="T32" fmla="*/ 94 w 186"/>
                <a:gd name="T33" fmla="*/ 77 h 459"/>
                <a:gd name="T34" fmla="*/ 115 w 186"/>
                <a:gd name="T35" fmla="*/ 101 h 459"/>
                <a:gd name="T36" fmla="*/ 131 w 186"/>
                <a:gd name="T37" fmla="*/ 128 h 459"/>
                <a:gd name="T38" fmla="*/ 143 w 186"/>
                <a:gd name="T39" fmla="*/ 156 h 459"/>
                <a:gd name="T40" fmla="*/ 150 w 186"/>
                <a:gd name="T41" fmla="*/ 186 h 459"/>
                <a:gd name="T42" fmla="*/ 152 w 186"/>
                <a:gd name="T43" fmla="*/ 217 h 459"/>
                <a:gd name="T44" fmla="*/ 150 w 186"/>
                <a:gd name="T45" fmla="*/ 241 h 459"/>
                <a:gd name="T46" fmla="*/ 140 w 186"/>
                <a:gd name="T47" fmla="*/ 239 h 459"/>
                <a:gd name="T48" fmla="*/ 122 w 186"/>
                <a:gd name="T49" fmla="*/ 245 h 459"/>
                <a:gd name="T50" fmla="*/ 121 w 186"/>
                <a:gd name="T51" fmla="*/ 252 h 459"/>
                <a:gd name="T52" fmla="*/ 119 w 186"/>
                <a:gd name="T53" fmla="*/ 260 h 459"/>
                <a:gd name="T54" fmla="*/ 115 w 186"/>
                <a:gd name="T55" fmla="*/ 275 h 459"/>
                <a:gd name="T56" fmla="*/ 129 w 186"/>
                <a:gd name="T57" fmla="*/ 371 h 459"/>
                <a:gd name="T58" fmla="*/ 77 w 186"/>
                <a:gd name="T59" fmla="*/ 432 h 459"/>
                <a:gd name="T60" fmla="*/ 74 w 186"/>
                <a:gd name="T61" fmla="*/ 434 h 459"/>
                <a:gd name="T62" fmla="*/ 51 w 186"/>
                <a:gd name="T63" fmla="*/ 459 h 459"/>
                <a:gd name="T64" fmla="*/ 143 w 186"/>
                <a:gd name="T65" fmla="*/ 459 h 459"/>
                <a:gd name="T66" fmla="*/ 153 w 186"/>
                <a:gd name="T67" fmla="*/ 455 h 459"/>
                <a:gd name="T68" fmla="*/ 158 w 186"/>
                <a:gd name="T69" fmla="*/ 446 h 459"/>
                <a:gd name="T70" fmla="*/ 158 w 186"/>
                <a:gd name="T71" fmla="*/ 368 h 459"/>
                <a:gd name="T72" fmla="*/ 170 w 186"/>
                <a:gd name="T73" fmla="*/ 363 h 459"/>
                <a:gd name="T74" fmla="*/ 179 w 186"/>
                <a:gd name="T75" fmla="*/ 352 h 459"/>
                <a:gd name="T76" fmla="*/ 184 w 186"/>
                <a:gd name="T77" fmla="*/ 342 h 459"/>
                <a:gd name="T78" fmla="*/ 186 w 186"/>
                <a:gd name="T79" fmla="*/ 328 h 459"/>
                <a:gd name="T80" fmla="*/ 186 w 186"/>
                <a:gd name="T81" fmla="*/ 284 h 459"/>
                <a:gd name="T82" fmla="*/ 183 w 186"/>
                <a:gd name="T83" fmla="*/ 266 h 459"/>
                <a:gd name="T84" fmla="*/ 171 w 186"/>
                <a:gd name="T85" fmla="*/ 25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6" h="459">
                  <a:moveTo>
                    <a:pt x="171" y="251"/>
                  </a:moveTo>
                  <a:lnTo>
                    <a:pt x="171" y="251"/>
                  </a:lnTo>
                  <a:lnTo>
                    <a:pt x="174" y="235"/>
                  </a:lnTo>
                  <a:lnTo>
                    <a:pt x="174" y="217"/>
                  </a:lnTo>
                  <a:lnTo>
                    <a:pt x="174" y="217"/>
                  </a:lnTo>
                  <a:lnTo>
                    <a:pt x="174" y="199"/>
                  </a:lnTo>
                  <a:lnTo>
                    <a:pt x="171" y="181"/>
                  </a:lnTo>
                  <a:lnTo>
                    <a:pt x="168" y="163"/>
                  </a:lnTo>
                  <a:lnTo>
                    <a:pt x="162" y="147"/>
                  </a:lnTo>
                  <a:lnTo>
                    <a:pt x="156" y="131"/>
                  </a:lnTo>
                  <a:lnTo>
                    <a:pt x="149" y="114"/>
                  </a:lnTo>
                  <a:lnTo>
                    <a:pt x="140" y="99"/>
                  </a:lnTo>
                  <a:lnTo>
                    <a:pt x="129" y="84"/>
                  </a:lnTo>
                  <a:lnTo>
                    <a:pt x="119" y="71"/>
                  </a:lnTo>
                  <a:lnTo>
                    <a:pt x="107" y="59"/>
                  </a:lnTo>
                  <a:lnTo>
                    <a:pt x="94" y="47"/>
                  </a:lnTo>
                  <a:lnTo>
                    <a:pt x="79" y="35"/>
                  </a:lnTo>
                  <a:lnTo>
                    <a:pt x="64" y="26"/>
                  </a:lnTo>
                  <a:lnTo>
                    <a:pt x="48" y="18"/>
                  </a:lnTo>
                  <a:lnTo>
                    <a:pt x="31" y="10"/>
                  </a:lnTo>
                  <a:lnTo>
                    <a:pt x="14" y="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30" y="32"/>
                  </a:lnTo>
                  <a:lnTo>
                    <a:pt x="43" y="40"/>
                  </a:lnTo>
                  <a:lnTo>
                    <a:pt x="58" y="47"/>
                  </a:lnTo>
                  <a:lnTo>
                    <a:pt x="70" y="56"/>
                  </a:lnTo>
                  <a:lnTo>
                    <a:pt x="83" y="67"/>
                  </a:lnTo>
                  <a:lnTo>
                    <a:pt x="94" y="77"/>
                  </a:lnTo>
                  <a:lnTo>
                    <a:pt x="104" y="89"/>
                  </a:lnTo>
                  <a:lnTo>
                    <a:pt x="115" y="101"/>
                  </a:lnTo>
                  <a:lnTo>
                    <a:pt x="122" y="114"/>
                  </a:lnTo>
                  <a:lnTo>
                    <a:pt x="131" y="128"/>
                  </a:lnTo>
                  <a:lnTo>
                    <a:pt x="137" y="141"/>
                  </a:lnTo>
                  <a:lnTo>
                    <a:pt x="143" y="156"/>
                  </a:lnTo>
                  <a:lnTo>
                    <a:pt x="146" y="171"/>
                  </a:lnTo>
                  <a:lnTo>
                    <a:pt x="150" y="186"/>
                  </a:lnTo>
                  <a:lnTo>
                    <a:pt x="152" y="200"/>
                  </a:lnTo>
                  <a:lnTo>
                    <a:pt x="152" y="217"/>
                  </a:lnTo>
                  <a:lnTo>
                    <a:pt x="152" y="217"/>
                  </a:lnTo>
                  <a:lnTo>
                    <a:pt x="150" y="241"/>
                  </a:lnTo>
                  <a:lnTo>
                    <a:pt x="150" y="241"/>
                  </a:lnTo>
                  <a:lnTo>
                    <a:pt x="140" y="239"/>
                  </a:lnTo>
                  <a:lnTo>
                    <a:pt x="124" y="239"/>
                  </a:lnTo>
                  <a:lnTo>
                    <a:pt x="122" y="245"/>
                  </a:lnTo>
                  <a:lnTo>
                    <a:pt x="122" y="245"/>
                  </a:lnTo>
                  <a:lnTo>
                    <a:pt x="121" y="252"/>
                  </a:lnTo>
                  <a:lnTo>
                    <a:pt x="121" y="252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15" y="275"/>
                  </a:lnTo>
                  <a:lnTo>
                    <a:pt x="115" y="371"/>
                  </a:lnTo>
                  <a:lnTo>
                    <a:pt x="129" y="371"/>
                  </a:lnTo>
                  <a:lnTo>
                    <a:pt x="129" y="432"/>
                  </a:lnTo>
                  <a:lnTo>
                    <a:pt x="77" y="432"/>
                  </a:lnTo>
                  <a:lnTo>
                    <a:pt x="74" y="434"/>
                  </a:lnTo>
                  <a:lnTo>
                    <a:pt x="74" y="434"/>
                  </a:lnTo>
                  <a:lnTo>
                    <a:pt x="61" y="450"/>
                  </a:lnTo>
                  <a:lnTo>
                    <a:pt x="51" y="459"/>
                  </a:lnTo>
                  <a:lnTo>
                    <a:pt x="143" y="459"/>
                  </a:lnTo>
                  <a:lnTo>
                    <a:pt x="143" y="459"/>
                  </a:lnTo>
                  <a:lnTo>
                    <a:pt x="149" y="458"/>
                  </a:lnTo>
                  <a:lnTo>
                    <a:pt x="153" y="455"/>
                  </a:lnTo>
                  <a:lnTo>
                    <a:pt x="156" y="452"/>
                  </a:lnTo>
                  <a:lnTo>
                    <a:pt x="158" y="446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64" y="365"/>
                  </a:lnTo>
                  <a:lnTo>
                    <a:pt x="170" y="363"/>
                  </a:lnTo>
                  <a:lnTo>
                    <a:pt x="174" y="358"/>
                  </a:lnTo>
                  <a:lnTo>
                    <a:pt x="179" y="352"/>
                  </a:lnTo>
                  <a:lnTo>
                    <a:pt x="182" y="348"/>
                  </a:lnTo>
                  <a:lnTo>
                    <a:pt x="184" y="342"/>
                  </a:lnTo>
                  <a:lnTo>
                    <a:pt x="186" y="334"/>
                  </a:lnTo>
                  <a:lnTo>
                    <a:pt x="186" y="328"/>
                  </a:lnTo>
                  <a:lnTo>
                    <a:pt x="186" y="284"/>
                  </a:lnTo>
                  <a:lnTo>
                    <a:pt x="186" y="284"/>
                  </a:lnTo>
                  <a:lnTo>
                    <a:pt x="184" y="275"/>
                  </a:lnTo>
                  <a:lnTo>
                    <a:pt x="183" y="266"/>
                  </a:lnTo>
                  <a:lnTo>
                    <a:pt x="177" y="258"/>
                  </a:lnTo>
                  <a:lnTo>
                    <a:pt x="171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rgbClr val="002060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s-ES" sz="2400" dirty="0"/>
            </a:p>
          </p:txBody>
        </p:sp>
      </p:grpSp>
      <p:sp>
        <p:nvSpPr>
          <p:cNvPr id="29" name="Freeform 55">
            <a:extLst>
              <a:ext uri="{FF2B5EF4-FFF2-40B4-BE49-F238E27FC236}">
                <a16:creationId xmlns:a16="http://schemas.microsoft.com/office/drawing/2014/main" id="{EE632FF8-EBBE-42D9-8645-9E86C5739D8F}"/>
              </a:ext>
            </a:extLst>
          </p:cNvPr>
          <p:cNvSpPr>
            <a:spLocks noEditPoints="1"/>
          </p:cNvSpPr>
          <p:nvPr/>
        </p:nvSpPr>
        <p:spPr bwMode="auto">
          <a:xfrm>
            <a:off x="7953646" y="6874455"/>
            <a:ext cx="1084263" cy="574675"/>
          </a:xfrm>
          <a:custGeom>
            <a:avLst/>
            <a:gdLst>
              <a:gd name="T0" fmla="*/ 593 w 683"/>
              <a:gd name="T1" fmla="*/ 323 h 362"/>
              <a:gd name="T2" fmla="*/ 593 w 683"/>
              <a:gd name="T3" fmla="*/ 25 h 362"/>
              <a:gd name="T4" fmla="*/ 590 w 683"/>
              <a:gd name="T5" fmla="*/ 16 h 362"/>
              <a:gd name="T6" fmla="*/ 586 w 683"/>
              <a:gd name="T7" fmla="*/ 7 h 362"/>
              <a:gd name="T8" fmla="*/ 578 w 683"/>
              <a:gd name="T9" fmla="*/ 2 h 362"/>
              <a:gd name="T10" fmla="*/ 568 w 683"/>
              <a:gd name="T11" fmla="*/ 0 h 362"/>
              <a:gd name="T12" fmla="*/ 114 w 683"/>
              <a:gd name="T13" fmla="*/ 0 h 362"/>
              <a:gd name="T14" fmla="*/ 104 w 683"/>
              <a:gd name="T15" fmla="*/ 2 h 362"/>
              <a:gd name="T16" fmla="*/ 97 w 683"/>
              <a:gd name="T17" fmla="*/ 7 h 362"/>
              <a:gd name="T18" fmla="*/ 92 w 683"/>
              <a:gd name="T19" fmla="*/ 16 h 362"/>
              <a:gd name="T20" fmla="*/ 91 w 683"/>
              <a:gd name="T21" fmla="*/ 25 h 362"/>
              <a:gd name="T22" fmla="*/ 13 w 683"/>
              <a:gd name="T23" fmla="*/ 323 h 362"/>
              <a:gd name="T24" fmla="*/ 9 w 683"/>
              <a:gd name="T25" fmla="*/ 323 h 362"/>
              <a:gd name="T26" fmla="*/ 2 w 683"/>
              <a:gd name="T27" fmla="*/ 329 h 362"/>
              <a:gd name="T28" fmla="*/ 0 w 683"/>
              <a:gd name="T29" fmla="*/ 339 h 362"/>
              <a:gd name="T30" fmla="*/ 34 w 683"/>
              <a:gd name="T31" fmla="*/ 362 h 362"/>
              <a:gd name="T32" fmla="*/ 680 w 683"/>
              <a:gd name="T33" fmla="*/ 342 h 362"/>
              <a:gd name="T34" fmla="*/ 682 w 683"/>
              <a:gd name="T35" fmla="*/ 339 h 362"/>
              <a:gd name="T36" fmla="*/ 680 w 683"/>
              <a:gd name="T37" fmla="*/ 329 h 362"/>
              <a:gd name="T38" fmla="*/ 673 w 683"/>
              <a:gd name="T39" fmla="*/ 323 h 362"/>
              <a:gd name="T40" fmla="*/ 671 w 683"/>
              <a:gd name="T41" fmla="*/ 323 h 362"/>
              <a:gd name="T42" fmla="*/ 131 w 683"/>
              <a:gd name="T43" fmla="*/ 323 h 362"/>
              <a:gd name="T44" fmla="*/ 167 w 683"/>
              <a:gd name="T45" fmla="*/ 304 h 362"/>
              <a:gd name="T46" fmla="*/ 233 w 683"/>
              <a:gd name="T47" fmla="*/ 323 h 362"/>
              <a:gd name="T48" fmla="*/ 186 w 683"/>
              <a:gd name="T49" fmla="*/ 304 h 362"/>
              <a:gd name="T50" fmla="*/ 233 w 683"/>
              <a:gd name="T51" fmla="*/ 323 h 362"/>
              <a:gd name="T52" fmla="*/ 253 w 683"/>
              <a:gd name="T53" fmla="*/ 323 h 362"/>
              <a:gd name="T54" fmla="*/ 433 w 683"/>
              <a:gd name="T55" fmla="*/ 304 h 362"/>
              <a:gd name="T56" fmla="*/ 500 w 683"/>
              <a:gd name="T57" fmla="*/ 323 h 362"/>
              <a:gd name="T58" fmla="*/ 453 w 683"/>
              <a:gd name="T59" fmla="*/ 304 h 362"/>
              <a:gd name="T60" fmla="*/ 500 w 683"/>
              <a:gd name="T61" fmla="*/ 323 h 362"/>
              <a:gd name="T62" fmla="*/ 519 w 683"/>
              <a:gd name="T63" fmla="*/ 323 h 362"/>
              <a:gd name="T64" fmla="*/ 554 w 683"/>
              <a:gd name="T65" fmla="*/ 304 h 362"/>
              <a:gd name="T66" fmla="*/ 554 w 683"/>
              <a:gd name="T67" fmla="*/ 251 h 362"/>
              <a:gd name="T68" fmla="*/ 553 w 683"/>
              <a:gd name="T69" fmla="*/ 257 h 362"/>
              <a:gd name="T70" fmla="*/ 546 w 683"/>
              <a:gd name="T71" fmla="*/ 264 h 362"/>
              <a:gd name="T72" fmla="*/ 143 w 683"/>
              <a:gd name="T73" fmla="*/ 265 h 362"/>
              <a:gd name="T74" fmla="*/ 138 w 683"/>
              <a:gd name="T75" fmla="*/ 264 h 362"/>
              <a:gd name="T76" fmla="*/ 131 w 683"/>
              <a:gd name="T77" fmla="*/ 257 h 362"/>
              <a:gd name="T78" fmla="*/ 131 w 683"/>
              <a:gd name="T79" fmla="*/ 53 h 362"/>
              <a:gd name="T80" fmla="*/ 131 w 683"/>
              <a:gd name="T81" fmla="*/ 47 h 362"/>
              <a:gd name="T82" fmla="*/ 138 w 683"/>
              <a:gd name="T83" fmla="*/ 40 h 362"/>
              <a:gd name="T84" fmla="*/ 541 w 683"/>
              <a:gd name="T85" fmla="*/ 39 h 362"/>
              <a:gd name="T86" fmla="*/ 546 w 683"/>
              <a:gd name="T87" fmla="*/ 40 h 362"/>
              <a:gd name="T88" fmla="*/ 553 w 683"/>
              <a:gd name="T89" fmla="*/ 47 h 362"/>
              <a:gd name="T90" fmla="*/ 554 w 683"/>
              <a:gd name="T91" fmla="*/ 251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83" h="362">
                <a:moveTo>
                  <a:pt x="671" y="323"/>
                </a:moveTo>
                <a:lnTo>
                  <a:pt x="593" y="323"/>
                </a:lnTo>
                <a:lnTo>
                  <a:pt x="593" y="25"/>
                </a:lnTo>
                <a:lnTo>
                  <a:pt x="593" y="25"/>
                </a:lnTo>
                <a:lnTo>
                  <a:pt x="591" y="20"/>
                </a:lnTo>
                <a:lnTo>
                  <a:pt x="590" y="16"/>
                </a:lnTo>
                <a:lnTo>
                  <a:pt x="589" y="11"/>
                </a:lnTo>
                <a:lnTo>
                  <a:pt x="586" y="7"/>
                </a:lnTo>
                <a:lnTo>
                  <a:pt x="582" y="4"/>
                </a:lnTo>
                <a:lnTo>
                  <a:pt x="578" y="2"/>
                </a:lnTo>
                <a:lnTo>
                  <a:pt x="573" y="0"/>
                </a:lnTo>
                <a:lnTo>
                  <a:pt x="568" y="0"/>
                </a:lnTo>
                <a:lnTo>
                  <a:pt x="114" y="0"/>
                </a:lnTo>
                <a:lnTo>
                  <a:pt x="114" y="0"/>
                </a:lnTo>
                <a:lnTo>
                  <a:pt x="110" y="0"/>
                </a:lnTo>
                <a:lnTo>
                  <a:pt x="104" y="2"/>
                </a:lnTo>
                <a:lnTo>
                  <a:pt x="100" y="4"/>
                </a:lnTo>
                <a:lnTo>
                  <a:pt x="97" y="7"/>
                </a:lnTo>
                <a:lnTo>
                  <a:pt x="95" y="11"/>
                </a:lnTo>
                <a:lnTo>
                  <a:pt x="92" y="16"/>
                </a:lnTo>
                <a:lnTo>
                  <a:pt x="91" y="20"/>
                </a:lnTo>
                <a:lnTo>
                  <a:pt x="91" y="25"/>
                </a:lnTo>
                <a:lnTo>
                  <a:pt x="91" y="323"/>
                </a:lnTo>
                <a:lnTo>
                  <a:pt x="13" y="323"/>
                </a:lnTo>
                <a:lnTo>
                  <a:pt x="13" y="323"/>
                </a:lnTo>
                <a:lnTo>
                  <a:pt x="9" y="323"/>
                </a:lnTo>
                <a:lnTo>
                  <a:pt x="6" y="325"/>
                </a:lnTo>
                <a:lnTo>
                  <a:pt x="2" y="329"/>
                </a:lnTo>
                <a:lnTo>
                  <a:pt x="0" y="335"/>
                </a:lnTo>
                <a:lnTo>
                  <a:pt x="0" y="339"/>
                </a:lnTo>
                <a:lnTo>
                  <a:pt x="2" y="342"/>
                </a:lnTo>
                <a:lnTo>
                  <a:pt x="34" y="362"/>
                </a:lnTo>
                <a:lnTo>
                  <a:pt x="648" y="362"/>
                </a:lnTo>
                <a:lnTo>
                  <a:pt x="680" y="342"/>
                </a:lnTo>
                <a:lnTo>
                  <a:pt x="680" y="342"/>
                </a:lnTo>
                <a:lnTo>
                  <a:pt x="682" y="339"/>
                </a:lnTo>
                <a:lnTo>
                  <a:pt x="683" y="335"/>
                </a:lnTo>
                <a:lnTo>
                  <a:pt x="680" y="329"/>
                </a:lnTo>
                <a:lnTo>
                  <a:pt x="676" y="325"/>
                </a:lnTo>
                <a:lnTo>
                  <a:pt x="673" y="323"/>
                </a:lnTo>
                <a:lnTo>
                  <a:pt x="671" y="323"/>
                </a:lnTo>
                <a:lnTo>
                  <a:pt x="671" y="323"/>
                </a:lnTo>
                <a:close/>
                <a:moveTo>
                  <a:pt x="167" y="323"/>
                </a:moveTo>
                <a:lnTo>
                  <a:pt x="131" y="323"/>
                </a:lnTo>
                <a:lnTo>
                  <a:pt x="131" y="304"/>
                </a:lnTo>
                <a:lnTo>
                  <a:pt x="167" y="304"/>
                </a:lnTo>
                <a:lnTo>
                  <a:pt x="167" y="323"/>
                </a:lnTo>
                <a:close/>
                <a:moveTo>
                  <a:pt x="233" y="323"/>
                </a:moveTo>
                <a:lnTo>
                  <a:pt x="186" y="323"/>
                </a:lnTo>
                <a:lnTo>
                  <a:pt x="186" y="304"/>
                </a:lnTo>
                <a:lnTo>
                  <a:pt x="233" y="304"/>
                </a:lnTo>
                <a:lnTo>
                  <a:pt x="233" y="323"/>
                </a:lnTo>
                <a:close/>
                <a:moveTo>
                  <a:pt x="433" y="323"/>
                </a:moveTo>
                <a:lnTo>
                  <a:pt x="253" y="323"/>
                </a:lnTo>
                <a:lnTo>
                  <a:pt x="253" y="304"/>
                </a:lnTo>
                <a:lnTo>
                  <a:pt x="433" y="304"/>
                </a:lnTo>
                <a:lnTo>
                  <a:pt x="433" y="323"/>
                </a:lnTo>
                <a:close/>
                <a:moveTo>
                  <a:pt x="500" y="323"/>
                </a:moveTo>
                <a:lnTo>
                  <a:pt x="453" y="323"/>
                </a:lnTo>
                <a:lnTo>
                  <a:pt x="453" y="304"/>
                </a:lnTo>
                <a:lnTo>
                  <a:pt x="500" y="304"/>
                </a:lnTo>
                <a:lnTo>
                  <a:pt x="500" y="323"/>
                </a:lnTo>
                <a:close/>
                <a:moveTo>
                  <a:pt x="554" y="323"/>
                </a:moveTo>
                <a:lnTo>
                  <a:pt x="519" y="323"/>
                </a:lnTo>
                <a:lnTo>
                  <a:pt x="519" y="304"/>
                </a:lnTo>
                <a:lnTo>
                  <a:pt x="554" y="304"/>
                </a:lnTo>
                <a:lnTo>
                  <a:pt x="554" y="323"/>
                </a:lnTo>
                <a:close/>
                <a:moveTo>
                  <a:pt x="554" y="251"/>
                </a:moveTo>
                <a:lnTo>
                  <a:pt x="554" y="251"/>
                </a:lnTo>
                <a:lnTo>
                  <a:pt x="553" y="257"/>
                </a:lnTo>
                <a:lnTo>
                  <a:pt x="550" y="261"/>
                </a:lnTo>
                <a:lnTo>
                  <a:pt x="546" y="264"/>
                </a:lnTo>
                <a:lnTo>
                  <a:pt x="541" y="265"/>
                </a:lnTo>
                <a:lnTo>
                  <a:pt x="143" y="265"/>
                </a:lnTo>
                <a:lnTo>
                  <a:pt x="143" y="265"/>
                </a:lnTo>
                <a:lnTo>
                  <a:pt x="138" y="264"/>
                </a:lnTo>
                <a:lnTo>
                  <a:pt x="134" y="261"/>
                </a:lnTo>
                <a:lnTo>
                  <a:pt x="131" y="257"/>
                </a:lnTo>
                <a:lnTo>
                  <a:pt x="131" y="251"/>
                </a:lnTo>
                <a:lnTo>
                  <a:pt x="131" y="53"/>
                </a:lnTo>
                <a:lnTo>
                  <a:pt x="131" y="53"/>
                </a:lnTo>
                <a:lnTo>
                  <a:pt x="131" y="47"/>
                </a:lnTo>
                <a:lnTo>
                  <a:pt x="134" y="43"/>
                </a:lnTo>
                <a:lnTo>
                  <a:pt x="138" y="40"/>
                </a:lnTo>
                <a:lnTo>
                  <a:pt x="143" y="39"/>
                </a:lnTo>
                <a:lnTo>
                  <a:pt x="541" y="39"/>
                </a:lnTo>
                <a:lnTo>
                  <a:pt x="541" y="39"/>
                </a:lnTo>
                <a:lnTo>
                  <a:pt x="546" y="40"/>
                </a:lnTo>
                <a:lnTo>
                  <a:pt x="550" y="43"/>
                </a:lnTo>
                <a:lnTo>
                  <a:pt x="553" y="47"/>
                </a:lnTo>
                <a:lnTo>
                  <a:pt x="554" y="53"/>
                </a:lnTo>
                <a:lnTo>
                  <a:pt x="554" y="251"/>
                </a:lnTo>
                <a:close/>
              </a:path>
            </a:pathLst>
          </a:custGeom>
          <a:solidFill>
            <a:srgbClr val="131E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0" name="Group 19">
            <a:extLst>
              <a:ext uri="{FF2B5EF4-FFF2-40B4-BE49-F238E27FC236}">
                <a16:creationId xmlns:a16="http://schemas.microsoft.com/office/drawing/2014/main" id="{7CDC62B8-9116-4449-95A0-C0A3FD5C1311}"/>
              </a:ext>
            </a:extLst>
          </p:cNvPr>
          <p:cNvGrpSpPr/>
          <p:nvPr/>
        </p:nvGrpSpPr>
        <p:grpSpPr>
          <a:xfrm>
            <a:off x="6537649" y="6838716"/>
            <a:ext cx="854075" cy="904875"/>
            <a:chOff x="7128737" y="2876226"/>
            <a:chExt cx="854075" cy="904875"/>
          </a:xfrm>
        </p:grpSpPr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BED3AE08-4828-4071-B7FF-A4B1EBC769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8737" y="2876226"/>
              <a:ext cx="533400" cy="904875"/>
            </a:xfrm>
            <a:custGeom>
              <a:avLst/>
              <a:gdLst>
                <a:gd name="T0" fmla="*/ 47 w 336"/>
                <a:gd name="T1" fmla="*/ 0 h 570"/>
                <a:gd name="T2" fmla="*/ 37 w 336"/>
                <a:gd name="T3" fmla="*/ 1 h 570"/>
                <a:gd name="T4" fmla="*/ 21 w 336"/>
                <a:gd name="T5" fmla="*/ 8 h 570"/>
                <a:gd name="T6" fmla="*/ 8 w 336"/>
                <a:gd name="T7" fmla="*/ 20 h 570"/>
                <a:gd name="T8" fmla="*/ 1 w 336"/>
                <a:gd name="T9" fmla="*/ 37 h 570"/>
                <a:gd name="T10" fmla="*/ 0 w 336"/>
                <a:gd name="T11" fmla="*/ 50 h 570"/>
                <a:gd name="T12" fmla="*/ 0 w 336"/>
                <a:gd name="T13" fmla="*/ 423 h 570"/>
                <a:gd name="T14" fmla="*/ 0 w 336"/>
                <a:gd name="T15" fmla="*/ 523 h 570"/>
                <a:gd name="T16" fmla="*/ 1 w 336"/>
                <a:gd name="T17" fmla="*/ 532 h 570"/>
                <a:gd name="T18" fmla="*/ 8 w 336"/>
                <a:gd name="T19" fmla="*/ 549 h 570"/>
                <a:gd name="T20" fmla="*/ 21 w 336"/>
                <a:gd name="T21" fmla="*/ 561 h 570"/>
                <a:gd name="T22" fmla="*/ 37 w 336"/>
                <a:gd name="T23" fmla="*/ 568 h 570"/>
                <a:gd name="T24" fmla="*/ 288 w 336"/>
                <a:gd name="T25" fmla="*/ 570 h 570"/>
                <a:gd name="T26" fmla="*/ 298 w 336"/>
                <a:gd name="T27" fmla="*/ 568 h 570"/>
                <a:gd name="T28" fmla="*/ 315 w 336"/>
                <a:gd name="T29" fmla="*/ 561 h 570"/>
                <a:gd name="T30" fmla="*/ 327 w 336"/>
                <a:gd name="T31" fmla="*/ 549 h 570"/>
                <a:gd name="T32" fmla="*/ 334 w 336"/>
                <a:gd name="T33" fmla="*/ 532 h 570"/>
                <a:gd name="T34" fmla="*/ 336 w 336"/>
                <a:gd name="T35" fmla="*/ 495 h 570"/>
                <a:gd name="T36" fmla="*/ 309 w 336"/>
                <a:gd name="T37" fmla="*/ 363 h 570"/>
                <a:gd name="T38" fmla="*/ 26 w 336"/>
                <a:gd name="T39" fmla="*/ 485 h 570"/>
                <a:gd name="T40" fmla="*/ 309 w 336"/>
                <a:gd name="T41" fmla="*/ 56 h 570"/>
                <a:gd name="T42" fmla="*/ 336 w 336"/>
                <a:gd name="T43" fmla="*/ 158 h 570"/>
                <a:gd name="T44" fmla="*/ 336 w 336"/>
                <a:gd name="T45" fmla="*/ 47 h 570"/>
                <a:gd name="T46" fmla="*/ 334 w 336"/>
                <a:gd name="T47" fmla="*/ 37 h 570"/>
                <a:gd name="T48" fmla="*/ 327 w 336"/>
                <a:gd name="T49" fmla="*/ 20 h 570"/>
                <a:gd name="T50" fmla="*/ 315 w 336"/>
                <a:gd name="T51" fmla="*/ 8 h 570"/>
                <a:gd name="T52" fmla="*/ 298 w 336"/>
                <a:gd name="T53" fmla="*/ 1 h 570"/>
                <a:gd name="T54" fmla="*/ 288 w 336"/>
                <a:gd name="T55" fmla="*/ 0 h 570"/>
                <a:gd name="T56" fmla="*/ 169 w 336"/>
                <a:gd name="T57" fmla="*/ 513 h 570"/>
                <a:gd name="T58" fmla="*/ 183 w 336"/>
                <a:gd name="T59" fmla="*/ 520 h 570"/>
                <a:gd name="T60" fmla="*/ 190 w 336"/>
                <a:gd name="T61" fmla="*/ 534 h 570"/>
                <a:gd name="T62" fmla="*/ 187 w 336"/>
                <a:gd name="T63" fmla="*/ 541 h 570"/>
                <a:gd name="T64" fmla="*/ 177 w 336"/>
                <a:gd name="T65" fmla="*/ 552 h 570"/>
                <a:gd name="T66" fmla="*/ 169 w 336"/>
                <a:gd name="T67" fmla="*/ 553 h 570"/>
                <a:gd name="T68" fmla="*/ 155 w 336"/>
                <a:gd name="T69" fmla="*/ 548 h 570"/>
                <a:gd name="T70" fmla="*/ 150 w 336"/>
                <a:gd name="T71" fmla="*/ 534 h 570"/>
                <a:gd name="T72" fmla="*/ 151 w 336"/>
                <a:gd name="T73" fmla="*/ 525 h 570"/>
                <a:gd name="T74" fmla="*/ 161 w 336"/>
                <a:gd name="T75" fmla="*/ 514 h 570"/>
                <a:gd name="T76" fmla="*/ 169 w 336"/>
                <a:gd name="T77" fmla="*/ 513 h 570"/>
                <a:gd name="T78" fmla="*/ 205 w 336"/>
                <a:gd name="T79" fmla="*/ 30 h 570"/>
                <a:gd name="T80" fmla="*/ 202 w 336"/>
                <a:gd name="T81" fmla="*/ 34 h 570"/>
                <a:gd name="T82" fmla="*/ 198 w 336"/>
                <a:gd name="T83" fmla="*/ 36 h 570"/>
                <a:gd name="T84" fmla="*/ 140 w 336"/>
                <a:gd name="T85" fmla="*/ 36 h 570"/>
                <a:gd name="T86" fmla="*/ 136 w 336"/>
                <a:gd name="T87" fmla="*/ 34 h 570"/>
                <a:gd name="T88" fmla="*/ 133 w 336"/>
                <a:gd name="T89" fmla="*/ 30 h 570"/>
                <a:gd name="T90" fmla="*/ 133 w 336"/>
                <a:gd name="T91" fmla="*/ 30 h 570"/>
                <a:gd name="T92" fmla="*/ 136 w 336"/>
                <a:gd name="T93" fmla="*/ 25 h 570"/>
                <a:gd name="T94" fmla="*/ 140 w 336"/>
                <a:gd name="T95" fmla="*/ 23 h 570"/>
                <a:gd name="T96" fmla="*/ 198 w 336"/>
                <a:gd name="T97" fmla="*/ 23 h 570"/>
                <a:gd name="T98" fmla="*/ 202 w 336"/>
                <a:gd name="T99" fmla="*/ 25 h 570"/>
                <a:gd name="T100" fmla="*/ 205 w 336"/>
                <a:gd name="T101" fmla="*/ 3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570">
                  <a:moveTo>
                    <a:pt x="288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1" y="37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364"/>
                  </a:lnTo>
                  <a:lnTo>
                    <a:pt x="0" y="423"/>
                  </a:lnTo>
                  <a:lnTo>
                    <a:pt x="0" y="495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" y="532"/>
                  </a:lnTo>
                  <a:lnTo>
                    <a:pt x="4" y="541"/>
                  </a:lnTo>
                  <a:lnTo>
                    <a:pt x="8" y="549"/>
                  </a:lnTo>
                  <a:lnTo>
                    <a:pt x="14" y="556"/>
                  </a:lnTo>
                  <a:lnTo>
                    <a:pt x="21" y="561"/>
                  </a:lnTo>
                  <a:lnTo>
                    <a:pt x="29" y="566"/>
                  </a:lnTo>
                  <a:lnTo>
                    <a:pt x="37" y="568"/>
                  </a:lnTo>
                  <a:lnTo>
                    <a:pt x="47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98" y="568"/>
                  </a:lnTo>
                  <a:lnTo>
                    <a:pt x="306" y="566"/>
                  </a:lnTo>
                  <a:lnTo>
                    <a:pt x="315" y="561"/>
                  </a:lnTo>
                  <a:lnTo>
                    <a:pt x="322" y="556"/>
                  </a:lnTo>
                  <a:lnTo>
                    <a:pt x="327" y="549"/>
                  </a:lnTo>
                  <a:lnTo>
                    <a:pt x="331" y="541"/>
                  </a:lnTo>
                  <a:lnTo>
                    <a:pt x="334" y="532"/>
                  </a:lnTo>
                  <a:lnTo>
                    <a:pt x="336" y="523"/>
                  </a:lnTo>
                  <a:lnTo>
                    <a:pt x="336" y="495"/>
                  </a:lnTo>
                  <a:lnTo>
                    <a:pt x="336" y="363"/>
                  </a:lnTo>
                  <a:lnTo>
                    <a:pt x="309" y="363"/>
                  </a:lnTo>
                  <a:lnTo>
                    <a:pt x="309" y="485"/>
                  </a:lnTo>
                  <a:lnTo>
                    <a:pt x="26" y="485"/>
                  </a:lnTo>
                  <a:lnTo>
                    <a:pt x="26" y="56"/>
                  </a:lnTo>
                  <a:lnTo>
                    <a:pt x="309" y="56"/>
                  </a:lnTo>
                  <a:lnTo>
                    <a:pt x="309" y="158"/>
                  </a:lnTo>
                  <a:lnTo>
                    <a:pt x="336" y="158"/>
                  </a:lnTo>
                  <a:lnTo>
                    <a:pt x="336" y="50"/>
                  </a:lnTo>
                  <a:lnTo>
                    <a:pt x="336" y="47"/>
                  </a:lnTo>
                  <a:lnTo>
                    <a:pt x="336" y="47"/>
                  </a:lnTo>
                  <a:lnTo>
                    <a:pt x="334" y="37"/>
                  </a:lnTo>
                  <a:lnTo>
                    <a:pt x="331" y="29"/>
                  </a:lnTo>
                  <a:lnTo>
                    <a:pt x="327" y="20"/>
                  </a:lnTo>
                  <a:lnTo>
                    <a:pt x="322" y="13"/>
                  </a:lnTo>
                  <a:lnTo>
                    <a:pt x="315" y="8"/>
                  </a:lnTo>
                  <a:lnTo>
                    <a:pt x="306" y="4"/>
                  </a:lnTo>
                  <a:lnTo>
                    <a:pt x="298" y="1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169" y="513"/>
                  </a:moveTo>
                  <a:lnTo>
                    <a:pt x="169" y="513"/>
                  </a:lnTo>
                  <a:lnTo>
                    <a:pt x="177" y="514"/>
                  </a:lnTo>
                  <a:lnTo>
                    <a:pt x="183" y="520"/>
                  </a:lnTo>
                  <a:lnTo>
                    <a:pt x="187" y="525"/>
                  </a:lnTo>
                  <a:lnTo>
                    <a:pt x="190" y="534"/>
                  </a:lnTo>
                  <a:lnTo>
                    <a:pt x="190" y="534"/>
                  </a:lnTo>
                  <a:lnTo>
                    <a:pt x="187" y="541"/>
                  </a:lnTo>
                  <a:lnTo>
                    <a:pt x="183" y="548"/>
                  </a:lnTo>
                  <a:lnTo>
                    <a:pt x="177" y="552"/>
                  </a:lnTo>
                  <a:lnTo>
                    <a:pt x="169" y="553"/>
                  </a:lnTo>
                  <a:lnTo>
                    <a:pt x="169" y="553"/>
                  </a:lnTo>
                  <a:lnTo>
                    <a:pt x="161" y="552"/>
                  </a:lnTo>
                  <a:lnTo>
                    <a:pt x="155" y="548"/>
                  </a:lnTo>
                  <a:lnTo>
                    <a:pt x="151" y="541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1" y="525"/>
                  </a:lnTo>
                  <a:lnTo>
                    <a:pt x="155" y="520"/>
                  </a:lnTo>
                  <a:lnTo>
                    <a:pt x="161" y="514"/>
                  </a:lnTo>
                  <a:lnTo>
                    <a:pt x="169" y="513"/>
                  </a:lnTo>
                  <a:lnTo>
                    <a:pt x="169" y="513"/>
                  </a:lnTo>
                  <a:close/>
                  <a:moveTo>
                    <a:pt x="205" y="30"/>
                  </a:moveTo>
                  <a:lnTo>
                    <a:pt x="205" y="30"/>
                  </a:lnTo>
                  <a:lnTo>
                    <a:pt x="204" y="31"/>
                  </a:lnTo>
                  <a:lnTo>
                    <a:pt x="202" y="34"/>
                  </a:lnTo>
                  <a:lnTo>
                    <a:pt x="201" y="36"/>
                  </a:lnTo>
                  <a:lnTo>
                    <a:pt x="198" y="36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7" y="36"/>
                  </a:lnTo>
                  <a:lnTo>
                    <a:pt x="136" y="34"/>
                  </a:lnTo>
                  <a:lnTo>
                    <a:pt x="134" y="31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3" y="30"/>
                  </a:lnTo>
                  <a:lnTo>
                    <a:pt x="134" y="27"/>
                  </a:lnTo>
                  <a:lnTo>
                    <a:pt x="136" y="25"/>
                  </a:lnTo>
                  <a:lnTo>
                    <a:pt x="137" y="23"/>
                  </a:lnTo>
                  <a:lnTo>
                    <a:pt x="140" y="23"/>
                  </a:lnTo>
                  <a:lnTo>
                    <a:pt x="198" y="23"/>
                  </a:lnTo>
                  <a:lnTo>
                    <a:pt x="198" y="23"/>
                  </a:lnTo>
                  <a:lnTo>
                    <a:pt x="201" y="23"/>
                  </a:lnTo>
                  <a:lnTo>
                    <a:pt x="202" y="25"/>
                  </a:lnTo>
                  <a:lnTo>
                    <a:pt x="204" y="27"/>
                  </a:lnTo>
                  <a:lnTo>
                    <a:pt x="205" y="30"/>
                  </a:lnTo>
                  <a:lnTo>
                    <a:pt x="205" y="30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DBDFDD5C-F759-4368-8F4F-C15234DB3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8937" y="3127051"/>
              <a:ext cx="523875" cy="403225"/>
            </a:xfrm>
            <a:custGeom>
              <a:avLst/>
              <a:gdLst>
                <a:gd name="T0" fmla="*/ 128 w 330"/>
                <a:gd name="T1" fmla="*/ 0 h 254"/>
                <a:gd name="T2" fmla="*/ 109 w 330"/>
                <a:gd name="T3" fmla="*/ 0 h 254"/>
                <a:gd name="T4" fmla="*/ 0 w 330"/>
                <a:gd name="T5" fmla="*/ 205 h 254"/>
                <a:gd name="T6" fmla="*/ 36 w 330"/>
                <a:gd name="T7" fmla="*/ 254 h 254"/>
                <a:gd name="T8" fmla="*/ 109 w 330"/>
                <a:gd name="T9" fmla="*/ 205 h 254"/>
                <a:gd name="T10" fmla="*/ 128 w 330"/>
                <a:gd name="T11" fmla="*/ 205 h 254"/>
                <a:gd name="T12" fmla="*/ 330 w 330"/>
                <a:gd name="T13" fmla="*/ 205 h 254"/>
                <a:gd name="T14" fmla="*/ 154 w 330"/>
                <a:gd name="T15" fmla="*/ 0 h 254"/>
                <a:gd name="T16" fmla="*/ 69 w 330"/>
                <a:gd name="T17" fmla="*/ 118 h 254"/>
                <a:gd name="T18" fmla="*/ 58 w 330"/>
                <a:gd name="T19" fmla="*/ 113 h 254"/>
                <a:gd name="T20" fmla="*/ 54 w 330"/>
                <a:gd name="T21" fmla="*/ 102 h 254"/>
                <a:gd name="T22" fmla="*/ 55 w 330"/>
                <a:gd name="T23" fmla="*/ 97 h 254"/>
                <a:gd name="T24" fmla="*/ 64 w 330"/>
                <a:gd name="T25" fmla="*/ 89 h 254"/>
                <a:gd name="T26" fmla="*/ 69 w 330"/>
                <a:gd name="T27" fmla="*/ 87 h 254"/>
                <a:gd name="T28" fmla="*/ 79 w 330"/>
                <a:gd name="T29" fmla="*/ 91 h 254"/>
                <a:gd name="T30" fmla="*/ 85 w 330"/>
                <a:gd name="T31" fmla="*/ 102 h 254"/>
                <a:gd name="T32" fmla="*/ 83 w 330"/>
                <a:gd name="T33" fmla="*/ 108 h 254"/>
                <a:gd name="T34" fmla="*/ 75 w 330"/>
                <a:gd name="T35" fmla="*/ 116 h 254"/>
                <a:gd name="T36" fmla="*/ 69 w 330"/>
                <a:gd name="T37" fmla="*/ 118 h 254"/>
                <a:gd name="T38" fmla="*/ 128 w 330"/>
                <a:gd name="T39" fmla="*/ 118 h 254"/>
                <a:gd name="T40" fmla="*/ 126 w 330"/>
                <a:gd name="T41" fmla="*/ 118 h 254"/>
                <a:gd name="T42" fmla="*/ 116 w 330"/>
                <a:gd name="T43" fmla="*/ 113 h 254"/>
                <a:gd name="T44" fmla="*/ 111 w 330"/>
                <a:gd name="T45" fmla="*/ 104 h 254"/>
                <a:gd name="T46" fmla="*/ 111 w 330"/>
                <a:gd name="T47" fmla="*/ 102 h 254"/>
                <a:gd name="T48" fmla="*/ 111 w 330"/>
                <a:gd name="T49" fmla="*/ 101 h 254"/>
                <a:gd name="T50" fmla="*/ 112 w 330"/>
                <a:gd name="T51" fmla="*/ 95 h 254"/>
                <a:gd name="T52" fmla="*/ 121 w 330"/>
                <a:gd name="T53" fmla="*/ 89 h 254"/>
                <a:gd name="T54" fmla="*/ 126 w 330"/>
                <a:gd name="T55" fmla="*/ 87 h 254"/>
                <a:gd name="T56" fmla="*/ 128 w 330"/>
                <a:gd name="T57" fmla="*/ 87 h 254"/>
                <a:gd name="T58" fmla="*/ 137 w 330"/>
                <a:gd name="T59" fmla="*/ 93 h 254"/>
                <a:gd name="T60" fmla="*/ 141 w 330"/>
                <a:gd name="T61" fmla="*/ 102 h 254"/>
                <a:gd name="T62" fmla="*/ 140 w 330"/>
                <a:gd name="T63" fmla="*/ 108 h 254"/>
                <a:gd name="T64" fmla="*/ 133 w 330"/>
                <a:gd name="T65" fmla="*/ 115 h 254"/>
                <a:gd name="T66" fmla="*/ 128 w 330"/>
                <a:gd name="T67" fmla="*/ 118 h 254"/>
                <a:gd name="T68" fmla="*/ 183 w 330"/>
                <a:gd name="T69" fmla="*/ 118 h 254"/>
                <a:gd name="T70" fmla="*/ 172 w 330"/>
                <a:gd name="T71" fmla="*/ 113 h 254"/>
                <a:gd name="T72" fmla="*/ 168 w 330"/>
                <a:gd name="T73" fmla="*/ 102 h 254"/>
                <a:gd name="T74" fmla="*/ 169 w 330"/>
                <a:gd name="T75" fmla="*/ 97 h 254"/>
                <a:gd name="T76" fmla="*/ 177 w 330"/>
                <a:gd name="T77" fmla="*/ 89 h 254"/>
                <a:gd name="T78" fmla="*/ 183 w 330"/>
                <a:gd name="T79" fmla="*/ 87 h 254"/>
                <a:gd name="T80" fmla="*/ 194 w 330"/>
                <a:gd name="T81" fmla="*/ 91 h 254"/>
                <a:gd name="T82" fmla="*/ 198 w 330"/>
                <a:gd name="T83" fmla="*/ 102 h 254"/>
                <a:gd name="T84" fmla="*/ 197 w 330"/>
                <a:gd name="T85" fmla="*/ 108 h 254"/>
                <a:gd name="T86" fmla="*/ 189 w 330"/>
                <a:gd name="T87" fmla="*/ 116 h 254"/>
                <a:gd name="T88" fmla="*/ 183 w 330"/>
                <a:gd name="T89" fmla="*/ 11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0" h="254">
                  <a:moveTo>
                    <a:pt x="154" y="0"/>
                  </a:moveTo>
                  <a:lnTo>
                    <a:pt x="128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37" y="205"/>
                  </a:lnTo>
                  <a:lnTo>
                    <a:pt x="36" y="254"/>
                  </a:lnTo>
                  <a:lnTo>
                    <a:pt x="76" y="205"/>
                  </a:lnTo>
                  <a:lnTo>
                    <a:pt x="109" y="205"/>
                  </a:lnTo>
                  <a:lnTo>
                    <a:pt x="111" y="205"/>
                  </a:lnTo>
                  <a:lnTo>
                    <a:pt x="128" y="205"/>
                  </a:lnTo>
                  <a:lnTo>
                    <a:pt x="154" y="205"/>
                  </a:lnTo>
                  <a:lnTo>
                    <a:pt x="330" y="205"/>
                  </a:lnTo>
                  <a:lnTo>
                    <a:pt x="330" y="0"/>
                  </a:lnTo>
                  <a:lnTo>
                    <a:pt x="154" y="0"/>
                  </a:lnTo>
                  <a:close/>
                  <a:moveTo>
                    <a:pt x="69" y="118"/>
                  </a:moveTo>
                  <a:lnTo>
                    <a:pt x="69" y="118"/>
                  </a:lnTo>
                  <a:lnTo>
                    <a:pt x="64" y="116"/>
                  </a:lnTo>
                  <a:lnTo>
                    <a:pt x="58" y="113"/>
                  </a:lnTo>
                  <a:lnTo>
                    <a:pt x="55" y="108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5" y="97"/>
                  </a:lnTo>
                  <a:lnTo>
                    <a:pt x="58" y="91"/>
                  </a:lnTo>
                  <a:lnTo>
                    <a:pt x="64" y="89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5" y="89"/>
                  </a:lnTo>
                  <a:lnTo>
                    <a:pt x="79" y="91"/>
                  </a:lnTo>
                  <a:lnTo>
                    <a:pt x="83" y="97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3" y="108"/>
                  </a:lnTo>
                  <a:lnTo>
                    <a:pt x="79" y="113"/>
                  </a:lnTo>
                  <a:lnTo>
                    <a:pt x="75" y="116"/>
                  </a:lnTo>
                  <a:lnTo>
                    <a:pt x="69" y="118"/>
                  </a:lnTo>
                  <a:lnTo>
                    <a:pt x="69" y="118"/>
                  </a:lnTo>
                  <a:close/>
                  <a:moveTo>
                    <a:pt x="128" y="118"/>
                  </a:moveTo>
                  <a:lnTo>
                    <a:pt x="128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1" y="116"/>
                  </a:lnTo>
                  <a:lnTo>
                    <a:pt x="116" y="113"/>
                  </a:lnTo>
                  <a:lnTo>
                    <a:pt x="112" y="109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11" y="102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1"/>
                  </a:lnTo>
                  <a:lnTo>
                    <a:pt x="112" y="95"/>
                  </a:lnTo>
                  <a:lnTo>
                    <a:pt x="116" y="91"/>
                  </a:lnTo>
                  <a:lnTo>
                    <a:pt x="121" y="89"/>
                  </a:lnTo>
                  <a:lnTo>
                    <a:pt x="126" y="87"/>
                  </a:lnTo>
                  <a:lnTo>
                    <a:pt x="126" y="87"/>
                  </a:lnTo>
                  <a:lnTo>
                    <a:pt x="128" y="87"/>
                  </a:lnTo>
                  <a:lnTo>
                    <a:pt x="128" y="87"/>
                  </a:lnTo>
                  <a:lnTo>
                    <a:pt x="133" y="90"/>
                  </a:lnTo>
                  <a:lnTo>
                    <a:pt x="137" y="93"/>
                  </a:lnTo>
                  <a:lnTo>
                    <a:pt x="140" y="97"/>
                  </a:lnTo>
                  <a:lnTo>
                    <a:pt x="141" y="102"/>
                  </a:lnTo>
                  <a:lnTo>
                    <a:pt x="141" y="102"/>
                  </a:lnTo>
                  <a:lnTo>
                    <a:pt x="140" y="108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28" y="118"/>
                  </a:lnTo>
                  <a:lnTo>
                    <a:pt x="128" y="118"/>
                  </a:lnTo>
                  <a:close/>
                  <a:moveTo>
                    <a:pt x="183" y="118"/>
                  </a:moveTo>
                  <a:lnTo>
                    <a:pt x="183" y="118"/>
                  </a:lnTo>
                  <a:lnTo>
                    <a:pt x="177" y="116"/>
                  </a:lnTo>
                  <a:lnTo>
                    <a:pt x="172" y="113"/>
                  </a:lnTo>
                  <a:lnTo>
                    <a:pt x="169" y="108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9" y="97"/>
                  </a:lnTo>
                  <a:lnTo>
                    <a:pt x="172" y="91"/>
                  </a:lnTo>
                  <a:lnTo>
                    <a:pt x="177" y="89"/>
                  </a:lnTo>
                  <a:lnTo>
                    <a:pt x="183" y="87"/>
                  </a:lnTo>
                  <a:lnTo>
                    <a:pt x="183" y="87"/>
                  </a:lnTo>
                  <a:lnTo>
                    <a:pt x="189" y="89"/>
                  </a:lnTo>
                  <a:lnTo>
                    <a:pt x="194" y="91"/>
                  </a:lnTo>
                  <a:lnTo>
                    <a:pt x="197" y="97"/>
                  </a:lnTo>
                  <a:lnTo>
                    <a:pt x="198" y="102"/>
                  </a:lnTo>
                  <a:lnTo>
                    <a:pt x="198" y="102"/>
                  </a:lnTo>
                  <a:lnTo>
                    <a:pt x="197" y="108"/>
                  </a:lnTo>
                  <a:lnTo>
                    <a:pt x="194" y="113"/>
                  </a:lnTo>
                  <a:lnTo>
                    <a:pt x="189" y="116"/>
                  </a:lnTo>
                  <a:lnTo>
                    <a:pt x="183" y="118"/>
                  </a:lnTo>
                  <a:lnTo>
                    <a:pt x="183" y="118"/>
                  </a:lnTo>
                  <a:close/>
                </a:path>
              </a:pathLst>
            </a:custGeom>
            <a:solidFill>
              <a:srgbClr val="BCCA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636F8EE8-5E6A-4D28-8667-698BCCD1A4E8}"/>
              </a:ext>
            </a:extLst>
          </p:cNvPr>
          <p:cNvSpPr>
            <a:spLocks noEditPoints="1"/>
          </p:cNvSpPr>
          <p:nvPr/>
        </p:nvSpPr>
        <p:spPr bwMode="auto">
          <a:xfrm>
            <a:off x="4604589" y="6803658"/>
            <a:ext cx="796925" cy="874713"/>
          </a:xfrm>
          <a:custGeom>
            <a:avLst/>
            <a:gdLst>
              <a:gd name="T0" fmla="*/ 364 w 502"/>
              <a:gd name="T1" fmla="*/ 232 h 551"/>
              <a:gd name="T2" fmla="*/ 373 w 502"/>
              <a:gd name="T3" fmla="*/ 121 h 551"/>
              <a:gd name="T4" fmla="*/ 365 w 502"/>
              <a:gd name="T5" fmla="*/ 105 h 551"/>
              <a:gd name="T6" fmla="*/ 348 w 502"/>
              <a:gd name="T7" fmla="*/ 149 h 551"/>
              <a:gd name="T8" fmla="*/ 268 w 502"/>
              <a:gd name="T9" fmla="*/ 102 h 551"/>
              <a:gd name="T10" fmla="*/ 252 w 502"/>
              <a:gd name="T11" fmla="*/ 110 h 551"/>
              <a:gd name="T12" fmla="*/ 249 w 502"/>
              <a:gd name="T13" fmla="*/ 219 h 551"/>
              <a:gd name="T14" fmla="*/ 268 w 502"/>
              <a:gd name="T15" fmla="*/ 235 h 551"/>
              <a:gd name="T16" fmla="*/ 345 w 502"/>
              <a:gd name="T17" fmla="*/ 200 h 551"/>
              <a:gd name="T18" fmla="*/ 266 w 502"/>
              <a:gd name="T19" fmla="*/ 175 h 551"/>
              <a:gd name="T20" fmla="*/ 483 w 502"/>
              <a:gd name="T21" fmla="*/ 112 h 551"/>
              <a:gd name="T22" fmla="*/ 428 w 502"/>
              <a:gd name="T23" fmla="*/ 35 h 551"/>
              <a:gd name="T24" fmla="*/ 419 w 502"/>
              <a:gd name="T25" fmla="*/ 9 h 551"/>
              <a:gd name="T26" fmla="*/ 230 w 502"/>
              <a:gd name="T27" fmla="*/ 0 h 551"/>
              <a:gd name="T28" fmla="*/ 204 w 502"/>
              <a:gd name="T29" fmla="*/ 9 h 551"/>
              <a:gd name="T30" fmla="*/ 194 w 502"/>
              <a:gd name="T31" fmla="*/ 206 h 551"/>
              <a:gd name="T32" fmla="*/ 141 w 502"/>
              <a:gd name="T33" fmla="*/ 232 h 551"/>
              <a:gd name="T34" fmla="*/ 114 w 502"/>
              <a:gd name="T35" fmla="*/ 271 h 551"/>
              <a:gd name="T36" fmla="*/ 255 w 502"/>
              <a:gd name="T37" fmla="*/ 536 h 551"/>
              <a:gd name="T38" fmla="*/ 307 w 502"/>
              <a:gd name="T39" fmla="*/ 497 h 551"/>
              <a:gd name="T40" fmla="*/ 396 w 502"/>
              <a:gd name="T41" fmla="*/ 450 h 551"/>
              <a:gd name="T42" fmla="*/ 422 w 502"/>
              <a:gd name="T43" fmla="*/ 437 h 551"/>
              <a:gd name="T44" fmla="*/ 453 w 502"/>
              <a:gd name="T45" fmla="*/ 395 h 551"/>
              <a:gd name="T46" fmla="*/ 472 w 502"/>
              <a:gd name="T47" fmla="*/ 386 h 551"/>
              <a:gd name="T48" fmla="*/ 480 w 502"/>
              <a:gd name="T49" fmla="*/ 367 h 551"/>
              <a:gd name="T50" fmla="*/ 467 w 502"/>
              <a:gd name="T51" fmla="*/ 344 h 551"/>
              <a:gd name="T52" fmla="*/ 428 w 502"/>
              <a:gd name="T53" fmla="*/ 329 h 551"/>
              <a:gd name="T54" fmla="*/ 469 w 502"/>
              <a:gd name="T55" fmla="*/ 325 h 551"/>
              <a:gd name="T56" fmla="*/ 480 w 502"/>
              <a:gd name="T57" fmla="*/ 302 h 551"/>
              <a:gd name="T58" fmla="*/ 472 w 502"/>
              <a:gd name="T59" fmla="*/ 283 h 551"/>
              <a:gd name="T60" fmla="*/ 428 w 502"/>
              <a:gd name="T61" fmla="*/ 276 h 551"/>
              <a:gd name="T62" fmla="*/ 463 w 502"/>
              <a:gd name="T63" fmla="*/ 264 h 551"/>
              <a:gd name="T64" fmla="*/ 480 w 502"/>
              <a:gd name="T65" fmla="*/ 244 h 551"/>
              <a:gd name="T66" fmla="*/ 476 w 502"/>
              <a:gd name="T67" fmla="*/ 223 h 551"/>
              <a:gd name="T68" fmla="*/ 453 w 502"/>
              <a:gd name="T69" fmla="*/ 210 h 551"/>
              <a:gd name="T70" fmla="*/ 488 w 502"/>
              <a:gd name="T71" fmla="*/ 162 h 551"/>
              <a:gd name="T72" fmla="*/ 501 w 502"/>
              <a:gd name="T73" fmla="*/ 146 h 551"/>
              <a:gd name="T74" fmla="*/ 310 w 502"/>
              <a:gd name="T75" fmla="*/ 427 h 551"/>
              <a:gd name="T76" fmla="*/ 298 w 502"/>
              <a:gd name="T77" fmla="*/ 415 h 551"/>
              <a:gd name="T78" fmla="*/ 310 w 502"/>
              <a:gd name="T79" fmla="*/ 404 h 551"/>
              <a:gd name="T80" fmla="*/ 322 w 502"/>
              <a:gd name="T81" fmla="*/ 415 h 551"/>
              <a:gd name="T82" fmla="*/ 310 w 502"/>
              <a:gd name="T83" fmla="*/ 427 h 551"/>
              <a:gd name="T84" fmla="*/ 262 w 502"/>
              <a:gd name="T85" fmla="*/ 410 h 551"/>
              <a:gd name="T86" fmla="*/ 246 w 502"/>
              <a:gd name="T87" fmla="*/ 465 h 551"/>
              <a:gd name="T88" fmla="*/ 213 w 502"/>
              <a:gd name="T89" fmla="*/ 501 h 551"/>
              <a:gd name="T90" fmla="*/ 201 w 502"/>
              <a:gd name="T91" fmla="*/ 498 h 551"/>
              <a:gd name="T92" fmla="*/ 204 w 502"/>
              <a:gd name="T93" fmla="*/ 487 h 551"/>
              <a:gd name="T94" fmla="*/ 237 w 502"/>
              <a:gd name="T95" fmla="*/ 446 h 551"/>
              <a:gd name="T96" fmla="*/ 248 w 502"/>
              <a:gd name="T97" fmla="*/ 388 h 551"/>
              <a:gd name="T98" fmla="*/ 336 w 502"/>
              <a:gd name="T99" fmla="*/ 366 h 551"/>
              <a:gd name="T100" fmla="*/ 361 w 502"/>
              <a:gd name="T101" fmla="*/ 357 h 551"/>
              <a:gd name="T102" fmla="*/ 373 w 502"/>
              <a:gd name="T103" fmla="*/ 332 h 551"/>
              <a:gd name="T104" fmla="*/ 357 w 502"/>
              <a:gd name="T105" fmla="*/ 303 h 551"/>
              <a:gd name="T106" fmla="*/ 183 w 502"/>
              <a:gd name="T107" fmla="*/ 28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2" h="551">
                <a:moveTo>
                  <a:pt x="268" y="235"/>
                </a:moveTo>
                <a:lnTo>
                  <a:pt x="355" y="235"/>
                </a:lnTo>
                <a:lnTo>
                  <a:pt x="355" y="235"/>
                </a:lnTo>
                <a:lnTo>
                  <a:pt x="358" y="235"/>
                </a:lnTo>
                <a:lnTo>
                  <a:pt x="364" y="232"/>
                </a:lnTo>
                <a:lnTo>
                  <a:pt x="367" y="230"/>
                </a:lnTo>
                <a:lnTo>
                  <a:pt x="370" y="228"/>
                </a:lnTo>
                <a:lnTo>
                  <a:pt x="373" y="222"/>
                </a:lnTo>
                <a:lnTo>
                  <a:pt x="373" y="216"/>
                </a:lnTo>
                <a:lnTo>
                  <a:pt x="373" y="121"/>
                </a:lnTo>
                <a:lnTo>
                  <a:pt x="373" y="121"/>
                </a:lnTo>
                <a:lnTo>
                  <a:pt x="373" y="118"/>
                </a:lnTo>
                <a:lnTo>
                  <a:pt x="371" y="111"/>
                </a:lnTo>
                <a:lnTo>
                  <a:pt x="368" y="108"/>
                </a:lnTo>
                <a:lnTo>
                  <a:pt x="365" y="105"/>
                </a:lnTo>
                <a:lnTo>
                  <a:pt x="361" y="104"/>
                </a:lnTo>
                <a:lnTo>
                  <a:pt x="355" y="102"/>
                </a:lnTo>
                <a:lnTo>
                  <a:pt x="328" y="102"/>
                </a:lnTo>
                <a:lnTo>
                  <a:pt x="328" y="149"/>
                </a:lnTo>
                <a:lnTo>
                  <a:pt x="348" y="149"/>
                </a:lnTo>
                <a:lnTo>
                  <a:pt x="310" y="182"/>
                </a:lnTo>
                <a:lnTo>
                  <a:pt x="275" y="149"/>
                </a:lnTo>
                <a:lnTo>
                  <a:pt x="294" y="149"/>
                </a:lnTo>
                <a:lnTo>
                  <a:pt x="294" y="102"/>
                </a:lnTo>
                <a:lnTo>
                  <a:pt x="268" y="102"/>
                </a:lnTo>
                <a:lnTo>
                  <a:pt x="268" y="102"/>
                </a:lnTo>
                <a:lnTo>
                  <a:pt x="265" y="102"/>
                </a:lnTo>
                <a:lnTo>
                  <a:pt x="258" y="105"/>
                </a:lnTo>
                <a:lnTo>
                  <a:pt x="255" y="107"/>
                </a:lnTo>
                <a:lnTo>
                  <a:pt x="252" y="110"/>
                </a:lnTo>
                <a:lnTo>
                  <a:pt x="249" y="114"/>
                </a:lnTo>
                <a:lnTo>
                  <a:pt x="249" y="121"/>
                </a:lnTo>
                <a:lnTo>
                  <a:pt x="249" y="216"/>
                </a:lnTo>
                <a:lnTo>
                  <a:pt x="249" y="216"/>
                </a:lnTo>
                <a:lnTo>
                  <a:pt x="249" y="219"/>
                </a:lnTo>
                <a:lnTo>
                  <a:pt x="250" y="226"/>
                </a:lnTo>
                <a:lnTo>
                  <a:pt x="253" y="229"/>
                </a:lnTo>
                <a:lnTo>
                  <a:pt x="256" y="232"/>
                </a:lnTo>
                <a:lnTo>
                  <a:pt x="261" y="233"/>
                </a:lnTo>
                <a:lnTo>
                  <a:pt x="268" y="235"/>
                </a:lnTo>
                <a:lnTo>
                  <a:pt x="268" y="235"/>
                </a:lnTo>
                <a:close/>
                <a:moveTo>
                  <a:pt x="266" y="175"/>
                </a:moveTo>
                <a:lnTo>
                  <a:pt x="278" y="175"/>
                </a:lnTo>
                <a:lnTo>
                  <a:pt x="278" y="200"/>
                </a:lnTo>
                <a:lnTo>
                  <a:pt x="345" y="200"/>
                </a:lnTo>
                <a:lnTo>
                  <a:pt x="345" y="175"/>
                </a:lnTo>
                <a:lnTo>
                  <a:pt x="357" y="175"/>
                </a:lnTo>
                <a:lnTo>
                  <a:pt x="357" y="212"/>
                </a:lnTo>
                <a:lnTo>
                  <a:pt x="266" y="212"/>
                </a:lnTo>
                <a:lnTo>
                  <a:pt x="266" y="175"/>
                </a:lnTo>
                <a:close/>
                <a:moveTo>
                  <a:pt x="501" y="130"/>
                </a:moveTo>
                <a:lnTo>
                  <a:pt x="501" y="130"/>
                </a:lnTo>
                <a:lnTo>
                  <a:pt x="497" y="123"/>
                </a:lnTo>
                <a:lnTo>
                  <a:pt x="491" y="117"/>
                </a:lnTo>
                <a:lnTo>
                  <a:pt x="483" y="112"/>
                </a:lnTo>
                <a:lnTo>
                  <a:pt x="475" y="111"/>
                </a:lnTo>
                <a:lnTo>
                  <a:pt x="475" y="111"/>
                </a:lnTo>
                <a:lnTo>
                  <a:pt x="466" y="112"/>
                </a:lnTo>
                <a:lnTo>
                  <a:pt x="428" y="124"/>
                </a:lnTo>
                <a:lnTo>
                  <a:pt x="428" y="35"/>
                </a:lnTo>
                <a:lnTo>
                  <a:pt x="428" y="35"/>
                </a:lnTo>
                <a:lnTo>
                  <a:pt x="428" y="27"/>
                </a:lnTo>
                <a:lnTo>
                  <a:pt x="425" y="21"/>
                </a:lnTo>
                <a:lnTo>
                  <a:pt x="422" y="15"/>
                </a:lnTo>
                <a:lnTo>
                  <a:pt x="419" y="9"/>
                </a:lnTo>
                <a:lnTo>
                  <a:pt x="414" y="5"/>
                </a:lnTo>
                <a:lnTo>
                  <a:pt x="408" y="2"/>
                </a:lnTo>
                <a:lnTo>
                  <a:pt x="402" y="0"/>
                </a:lnTo>
                <a:lnTo>
                  <a:pt x="395" y="0"/>
                </a:lnTo>
                <a:lnTo>
                  <a:pt x="230" y="0"/>
                </a:lnTo>
                <a:lnTo>
                  <a:pt x="230" y="0"/>
                </a:lnTo>
                <a:lnTo>
                  <a:pt x="221" y="0"/>
                </a:lnTo>
                <a:lnTo>
                  <a:pt x="215" y="2"/>
                </a:lnTo>
                <a:lnTo>
                  <a:pt x="208" y="5"/>
                </a:lnTo>
                <a:lnTo>
                  <a:pt x="204" y="9"/>
                </a:lnTo>
                <a:lnTo>
                  <a:pt x="199" y="13"/>
                </a:lnTo>
                <a:lnTo>
                  <a:pt x="197" y="21"/>
                </a:lnTo>
                <a:lnTo>
                  <a:pt x="194" y="27"/>
                </a:lnTo>
                <a:lnTo>
                  <a:pt x="194" y="35"/>
                </a:lnTo>
                <a:lnTo>
                  <a:pt x="194" y="206"/>
                </a:lnTo>
                <a:lnTo>
                  <a:pt x="194" y="206"/>
                </a:lnTo>
                <a:lnTo>
                  <a:pt x="157" y="222"/>
                </a:lnTo>
                <a:lnTo>
                  <a:pt x="157" y="222"/>
                </a:lnTo>
                <a:lnTo>
                  <a:pt x="150" y="226"/>
                </a:lnTo>
                <a:lnTo>
                  <a:pt x="141" y="232"/>
                </a:lnTo>
                <a:lnTo>
                  <a:pt x="134" y="239"/>
                </a:lnTo>
                <a:lnTo>
                  <a:pt x="128" y="246"/>
                </a:lnTo>
                <a:lnTo>
                  <a:pt x="118" y="261"/>
                </a:lnTo>
                <a:lnTo>
                  <a:pt x="114" y="271"/>
                </a:lnTo>
                <a:lnTo>
                  <a:pt x="114" y="271"/>
                </a:lnTo>
                <a:lnTo>
                  <a:pt x="0" y="551"/>
                </a:lnTo>
                <a:lnTo>
                  <a:pt x="224" y="551"/>
                </a:lnTo>
                <a:lnTo>
                  <a:pt x="224" y="551"/>
                </a:lnTo>
                <a:lnTo>
                  <a:pt x="233" y="546"/>
                </a:lnTo>
                <a:lnTo>
                  <a:pt x="255" y="536"/>
                </a:lnTo>
                <a:lnTo>
                  <a:pt x="268" y="528"/>
                </a:lnTo>
                <a:lnTo>
                  <a:pt x="282" y="519"/>
                </a:lnTo>
                <a:lnTo>
                  <a:pt x="296" y="509"/>
                </a:lnTo>
                <a:lnTo>
                  <a:pt x="307" y="497"/>
                </a:lnTo>
                <a:lnTo>
                  <a:pt x="307" y="497"/>
                </a:lnTo>
                <a:lnTo>
                  <a:pt x="316" y="485"/>
                </a:lnTo>
                <a:lnTo>
                  <a:pt x="323" y="474"/>
                </a:lnTo>
                <a:lnTo>
                  <a:pt x="336" y="450"/>
                </a:lnTo>
                <a:lnTo>
                  <a:pt x="396" y="450"/>
                </a:lnTo>
                <a:lnTo>
                  <a:pt x="396" y="450"/>
                </a:lnTo>
                <a:lnTo>
                  <a:pt x="402" y="450"/>
                </a:lnTo>
                <a:lnTo>
                  <a:pt x="409" y="449"/>
                </a:lnTo>
                <a:lnTo>
                  <a:pt x="414" y="446"/>
                </a:lnTo>
                <a:lnTo>
                  <a:pt x="419" y="442"/>
                </a:lnTo>
                <a:lnTo>
                  <a:pt x="422" y="437"/>
                </a:lnTo>
                <a:lnTo>
                  <a:pt x="425" y="430"/>
                </a:lnTo>
                <a:lnTo>
                  <a:pt x="428" y="423"/>
                </a:lnTo>
                <a:lnTo>
                  <a:pt x="428" y="415"/>
                </a:lnTo>
                <a:lnTo>
                  <a:pt x="428" y="395"/>
                </a:lnTo>
                <a:lnTo>
                  <a:pt x="453" y="395"/>
                </a:lnTo>
                <a:lnTo>
                  <a:pt x="453" y="395"/>
                </a:lnTo>
                <a:lnTo>
                  <a:pt x="457" y="394"/>
                </a:lnTo>
                <a:lnTo>
                  <a:pt x="463" y="392"/>
                </a:lnTo>
                <a:lnTo>
                  <a:pt x="467" y="389"/>
                </a:lnTo>
                <a:lnTo>
                  <a:pt x="472" y="386"/>
                </a:lnTo>
                <a:lnTo>
                  <a:pt x="475" y="382"/>
                </a:lnTo>
                <a:lnTo>
                  <a:pt x="478" y="378"/>
                </a:lnTo>
                <a:lnTo>
                  <a:pt x="479" y="372"/>
                </a:lnTo>
                <a:lnTo>
                  <a:pt x="480" y="367"/>
                </a:lnTo>
                <a:lnTo>
                  <a:pt x="480" y="367"/>
                </a:lnTo>
                <a:lnTo>
                  <a:pt x="479" y="362"/>
                </a:lnTo>
                <a:lnTo>
                  <a:pt x="478" y="356"/>
                </a:lnTo>
                <a:lnTo>
                  <a:pt x="475" y="351"/>
                </a:lnTo>
                <a:lnTo>
                  <a:pt x="472" y="347"/>
                </a:lnTo>
                <a:lnTo>
                  <a:pt x="467" y="344"/>
                </a:lnTo>
                <a:lnTo>
                  <a:pt x="463" y="341"/>
                </a:lnTo>
                <a:lnTo>
                  <a:pt x="457" y="340"/>
                </a:lnTo>
                <a:lnTo>
                  <a:pt x="453" y="340"/>
                </a:lnTo>
                <a:lnTo>
                  <a:pt x="428" y="340"/>
                </a:lnTo>
                <a:lnTo>
                  <a:pt x="428" y="329"/>
                </a:lnTo>
                <a:lnTo>
                  <a:pt x="453" y="329"/>
                </a:lnTo>
                <a:lnTo>
                  <a:pt x="453" y="329"/>
                </a:lnTo>
                <a:lnTo>
                  <a:pt x="459" y="329"/>
                </a:lnTo>
                <a:lnTo>
                  <a:pt x="463" y="328"/>
                </a:lnTo>
                <a:lnTo>
                  <a:pt x="469" y="325"/>
                </a:lnTo>
                <a:lnTo>
                  <a:pt x="472" y="322"/>
                </a:lnTo>
                <a:lnTo>
                  <a:pt x="476" y="318"/>
                </a:lnTo>
                <a:lnTo>
                  <a:pt x="479" y="313"/>
                </a:lnTo>
                <a:lnTo>
                  <a:pt x="480" y="308"/>
                </a:lnTo>
                <a:lnTo>
                  <a:pt x="480" y="302"/>
                </a:lnTo>
                <a:lnTo>
                  <a:pt x="480" y="302"/>
                </a:lnTo>
                <a:lnTo>
                  <a:pt x="480" y="297"/>
                </a:lnTo>
                <a:lnTo>
                  <a:pt x="479" y="292"/>
                </a:lnTo>
                <a:lnTo>
                  <a:pt x="476" y="287"/>
                </a:lnTo>
                <a:lnTo>
                  <a:pt x="472" y="283"/>
                </a:lnTo>
                <a:lnTo>
                  <a:pt x="469" y="280"/>
                </a:lnTo>
                <a:lnTo>
                  <a:pt x="463" y="277"/>
                </a:lnTo>
                <a:lnTo>
                  <a:pt x="459" y="276"/>
                </a:lnTo>
                <a:lnTo>
                  <a:pt x="453" y="276"/>
                </a:lnTo>
                <a:lnTo>
                  <a:pt x="428" y="276"/>
                </a:lnTo>
                <a:lnTo>
                  <a:pt x="428" y="265"/>
                </a:lnTo>
                <a:lnTo>
                  <a:pt x="453" y="265"/>
                </a:lnTo>
                <a:lnTo>
                  <a:pt x="453" y="265"/>
                </a:lnTo>
                <a:lnTo>
                  <a:pt x="459" y="265"/>
                </a:lnTo>
                <a:lnTo>
                  <a:pt x="463" y="264"/>
                </a:lnTo>
                <a:lnTo>
                  <a:pt x="469" y="261"/>
                </a:lnTo>
                <a:lnTo>
                  <a:pt x="472" y="258"/>
                </a:lnTo>
                <a:lnTo>
                  <a:pt x="476" y="254"/>
                </a:lnTo>
                <a:lnTo>
                  <a:pt x="479" y="249"/>
                </a:lnTo>
                <a:lnTo>
                  <a:pt x="480" y="244"/>
                </a:lnTo>
                <a:lnTo>
                  <a:pt x="480" y="238"/>
                </a:lnTo>
                <a:lnTo>
                  <a:pt x="480" y="238"/>
                </a:lnTo>
                <a:lnTo>
                  <a:pt x="480" y="233"/>
                </a:lnTo>
                <a:lnTo>
                  <a:pt x="479" y="228"/>
                </a:lnTo>
                <a:lnTo>
                  <a:pt x="476" y="223"/>
                </a:lnTo>
                <a:lnTo>
                  <a:pt x="472" y="219"/>
                </a:lnTo>
                <a:lnTo>
                  <a:pt x="469" y="216"/>
                </a:lnTo>
                <a:lnTo>
                  <a:pt x="463" y="213"/>
                </a:lnTo>
                <a:lnTo>
                  <a:pt x="459" y="212"/>
                </a:lnTo>
                <a:lnTo>
                  <a:pt x="453" y="210"/>
                </a:lnTo>
                <a:lnTo>
                  <a:pt x="428" y="210"/>
                </a:lnTo>
                <a:lnTo>
                  <a:pt x="428" y="182"/>
                </a:lnTo>
                <a:lnTo>
                  <a:pt x="483" y="165"/>
                </a:lnTo>
                <a:lnTo>
                  <a:pt x="483" y="165"/>
                </a:lnTo>
                <a:lnTo>
                  <a:pt x="488" y="162"/>
                </a:lnTo>
                <a:lnTo>
                  <a:pt x="492" y="159"/>
                </a:lnTo>
                <a:lnTo>
                  <a:pt x="497" y="156"/>
                </a:lnTo>
                <a:lnTo>
                  <a:pt x="499" y="152"/>
                </a:lnTo>
                <a:lnTo>
                  <a:pt x="499" y="152"/>
                </a:lnTo>
                <a:lnTo>
                  <a:pt x="501" y="146"/>
                </a:lnTo>
                <a:lnTo>
                  <a:pt x="502" y="142"/>
                </a:lnTo>
                <a:lnTo>
                  <a:pt x="502" y="136"/>
                </a:lnTo>
                <a:lnTo>
                  <a:pt x="501" y="130"/>
                </a:lnTo>
                <a:lnTo>
                  <a:pt x="501" y="130"/>
                </a:lnTo>
                <a:close/>
                <a:moveTo>
                  <a:pt x="310" y="427"/>
                </a:moveTo>
                <a:lnTo>
                  <a:pt x="310" y="427"/>
                </a:lnTo>
                <a:lnTo>
                  <a:pt x="306" y="426"/>
                </a:lnTo>
                <a:lnTo>
                  <a:pt x="303" y="424"/>
                </a:lnTo>
                <a:lnTo>
                  <a:pt x="300" y="420"/>
                </a:lnTo>
                <a:lnTo>
                  <a:pt x="298" y="415"/>
                </a:lnTo>
                <a:lnTo>
                  <a:pt x="298" y="415"/>
                </a:lnTo>
                <a:lnTo>
                  <a:pt x="300" y="411"/>
                </a:lnTo>
                <a:lnTo>
                  <a:pt x="303" y="407"/>
                </a:lnTo>
                <a:lnTo>
                  <a:pt x="306" y="404"/>
                </a:lnTo>
                <a:lnTo>
                  <a:pt x="310" y="404"/>
                </a:lnTo>
                <a:lnTo>
                  <a:pt x="310" y="404"/>
                </a:lnTo>
                <a:lnTo>
                  <a:pt x="316" y="404"/>
                </a:lnTo>
                <a:lnTo>
                  <a:pt x="319" y="407"/>
                </a:lnTo>
                <a:lnTo>
                  <a:pt x="322" y="411"/>
                </a:lnTo>
                <a:lnTo>
                  <a:pt x="322" y="415"/>
                </a:lnTo>
                <a:lnTo>
                  <a:pt x="322" y="415"/>
                </a:lnTo>
                <a:lnTo>
                  <a:pt x="322" y="420"/>
                </a:lnTo>
                <a:lnTo>
                  <a:pt x="319" y="424"/>
                </a:lnTo>
                <a:lnTo>
                  <a:pt x="316" y="426"/>
                </a:lnTo>
                <a:lnTo>
                  <a:pt x="310" y="427"/>
                </a:lnTo>
                <a:lnTo>
                  <a:pt x="310" y="427"/>
                </a:lnTo>
                <a:close/>
                <a:moveTo>
                  <a:pt x="403" y="386"/>
                </a:moveTo>
                <a:lnTo>
                  <a:pt x="264" y="386"/>
                </a:lnTo>
                <a:lnTo>
                  <a:pt x="264" y="386"/>
                </a:lnTo>
                <a:lnTo>
                  <a:pt x="262" y="410"/>
                </a:lnTo>
                <a:lnTo>
                  <a:pt x="261" y="424"/>
                </a:lnTo>
                <a:lnTo>
                  <a:pt x="258" y="439"/>
                </a:lnTo>
                <a:lnTo>
                  <a:pt x="258" y="439"/>
                </a:lnTo>
                <a:lnTo>
                  <a:pt x="252" y="452"/>
                </a:lnTo>
                <a:lnTo>
                  <a:pt x="246" y="465"/>
                </a:lnTo>
                <a:lnTo>
                  <a:pt x="239" y="475"/>
                </a:lnTo>
                <a:lnTo>
                  <a:pt x="232" y="484"/>
                </a:lnTo>
                <a:lnTo>
                  <a:pt x="218" y="496"/>
                </a:lnTo>
                <a:lnTo>
                  <a:pt x="213" y="501"/>
                </a:lnTo>
                <a:lnTo>
                  <a:pt x="213" y="501"/>
                </a:lnTo>
                <a:lnTo>
                  <a:pt x="208" y="501"/>
                </a:lnTo>
                <a:lnTo>
                  <a:pt x="208" y="501"/>
                </a:lnTo>
                <a:lnTo>
                  <a:pt x="204" y="501"/>
                </a:lnTo>
                <a:lnTo>
                  <a:pt x="201" y="498"/>
                </a:lnTo>
                <a:lnTo>
                  <a:pt x="201" y="498"/>
                </a:lnTo>
                <a:lnTo>
                  <a:pt x="199" y="496"/>
                </a:lnTo>
                <a:lnTo>
                  <a:pt x="199" y="493"/>
                </a:lnTo>
                <a:lnTo>
                  <a:pt x="201" y="490"/>
                </a:lnTo>
                <a:lnTo>
                  <a:pt x="204" y="487"/>
                </a:lnTo>
                <a:lnTo>
                  <a:pt x="204" y="487"/>
                </a:lnTo>
                <a:lnTo>
                  <a:pt x="208" y="484"/>
                </a:lnTo>
                <a:lnTo>
                  <a:pt x="220" y="474"/>
                </a:lnTo>
                <a:lnTo>
                  <a:pt x="226" y="466"/>
                </a:lnTo>
                <a:lnTo>
                  <a:pt x="233" y="456"/>
                </a:lnTo>
                <a:lnTo>
                  <a:pt x="237" y="446"/>
                </a:lnTo>
                <a:lnTo>
                  <a:pt x="242" y="434"/>
                </a:lnTo>
                <a:lnTo>
                  <a:pt x="242" y="434"/>
                </a:lnTo>
                <a:lnTo>
                  <a:pt x="245" y="421"/>
                </a:lnTo>
                <a:lnTo>
                  <a:pt x="246" y="410"/>
                </a:lnTo>
                <a:lnTo>
                  <a:pt x="248" y="388"/>
                </a:lnTo>
                <a:lnTo>
                  <a:pt x="248" y="373"/>
                </a:lnTo>
                <a:lnTo>
                  <a:pt x="246" y="367"/>
                </a:lnTo>
                <a:lnTo>
                  <a:pt x="246" y="367"/>
                </a:lnTo>
                <a:lnTo>
                  <a:pt x="246" y="366"/>
                </a:lnTo>
                <a:lnTo>
                  <a:pt x="336" y="366"/>
                </a:lnTo>
                <a:lnTo>
                  <a:pt x="336" y="366"/>
                </a:lnTo>
                <a:lnTo>
                  <a:pt x="344" y="364"/>
                </a:lnTo>
                <a:lnTo>
                  <a:pt x="349" y="363"/>
                </a:lnTo>
                <a:lnTo>
                  <a:pt x="355" y="362"/>
                </a:lnTo>
                <a:lnTo>
                  <a:pt x="361" y="357"/>
                </a:lnTo>
                <a:lnTo>
                  <a:pt x="365" y="353"/>
                </a:lnTo>
                <a:lnTo>
                  <a:pt x="370" y="347"/>
                </a:lnTo>
                <a:lnTo>
                  <a:pt x="373" y="340"/>
                </a:lnTo>
                <a:lnTo>
                  <a:pt x="373" y="332"/>
                </a:lnTo>
                <a:lnTo>
                  <a:pt x="373" y="332"/>
                </a:lnTo>
                <a:lnTo>
                  <a:pt x="373" y="325"/>
                </a:lnTo>
                <a:lnTo>
                  <a:pt x="370" y="318"/>
                </a:lnTo>
                <a:lnTo>
                  <a:pt x="367" y="312"/>
                </a:lnTo>
                <a:lnTo>
                  <a:pt x="363" y="306"/>
                </a:lnTo>
                <a:lnTo>
                  <a:pt x="357" y="303"/>
                </a:lnTo>
                <a:lnTo>
                  <a:pt x="351" y="300"/>
                </a:lnTo>
                <a:lnTo>
                  <a:pt x="344" y="297"/>
                </a:lnTo>
                <a:lnTo>
                  <a:pt x="336" y="297"/>
                </a:lnTo>
                <a:lnTo>
                  <a:pt x="183" y="297"/>
                </a:lnTo>
                <a:lnTo>
                  <a:pt x="183" y="281"/>
                </a:lnTo>
                <a:lnTo>
                  <a:pt x="218" y="281"/>
                </a:lnTo>
                <a:lnTo>
                  <a:pt x="218" y="60"/>
                </a:lnTo>
                <a:lnTo>
                  <a:pt x="403" y="60"/>
                </a:lnTo>
                <a:lnTo>
                  <a:pt x="403" y="386"/>
                </a:lnTo>
                <a:close/>
              </a:path>
            </a:pathLst>
          </a:custGeom>
          <a:solidFill>
            <a:srgbClr val="051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6834C7-26F3-4F4A-B40F-7A46D3A3A10C}"/>
              </a:ext>
            </a:extLst>
          </p:cNvPr>
          <p:cNvSpPr txBox="1"/>
          <p:nvPr/>
        </p:nvSpPr>
        <p:spPr>
          <a:xfrm>
            <a:off x="-186898" y="4249470"/>
            <a:ext cx="4578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Asesora de Servicio</a:t>
            </a:r>
          </a:p>
          <a:p>
            <a:pPr algn="ctr"/>
            <a:r>
              <a:rPr lang="es-CO" sz="2000" dirty="0"/>
              <a:t>Cantidad (2).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C6040B6-714F-403B-8794-06E9223CBE4D}"/>
              </a:ext>
            </a:extLst>
          </p:cNvPr>
          <p:cNvSpPr txBox="1"/>
          <p:nvPr/>
        </p:nvSpPr>
        <p:spPr>
          <a:xfrm>
            <a:off x="203200" y="6454914"/>
            <a:ext cx="392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Profesional de Asesoría Técnica </a:t>
            </a:r>
          </a:p>
          <a:p>
            <a:pPr algn="ctr"/>
            <a:r>
              <a:rPr lang="es-CO" sz="2000" dirty="0"/>
              <a:t>– Nómina Argos. 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2E5A53A-4766-4F8F-90C9-4EFE7C646726}"/>
              </a:ext>
            </a:extLst>
          </p:cNvPr>
          <p:cNvSpPr txBox="1"/>
          <p:nvPr/>
        </p:nvSpPr>
        <p:spPr>
          <a:xfrm>
            <a:off x="4435057" y="7861696"/>
            <a:ext cx="473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Herramientas Tecnológicas. 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1130B9E-EE32-4E06-859E-FF8863AA70FD}"/>
              </a:ext>
            </a:extLst>
          </p:cNvPr>
          <p:cNvSpPr txBox="1"/>
          <p:nvPr/>
        </p:nvSpPr>
        <p:spPr>
          <a:xfrm>
            <a:off x="430264" y="1869763"/>
            <a:ext cx="7672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/>
              <a:t>Liderado por el área de Servicio al Cliente</a:t>
            </a:r>
            <a:endParaRPr lang="es-CO" sz="3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F77CCBF-FCAF-49D8-B18E-02DF111F4BDF}"/>
              </a:ext>
            </a:extLst>
          </p:cNvPr>
          <p:cNvSpPr txBox="1"/>
          <p:nvPr/>
        </p:nvSpPr>
        <p:spPr>
          <a:xfrm>
            <a:off x="10885502" y="1698025"/>
            <a:ext cx="4949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IMPACTANDO </a:t>
            </a:r>
          </a:p>
          <a:p>
            <a:pPr algn="ctr"/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POSITIVAMENTE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872CA0C6-95E1-4A3F-AA74-5D6A6477C40C}"/>
              </a:ext>
            </a:extLst>
          </p:cNvPr>
          <p:cNvSpPr txBox="1"/>
          <p:nvPr/>
        </p:nvSpPr>
        <p:spPr>
          <a:xfrm>
            <a:off x="10560520" y="4858539"/>
            <a:ext cx="22899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29502"/>
            <a:r>
              <a:rPr lang="es-CO" sz="13800" b="1" dirty="0">
                <a:ln w="0"/>
                <a:solidFill>
                  <a:srgbClr val="C4D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$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BD4895B-0D3D-4F59-969D-1A6C77533940}"/>
              </a:ext>
            </a:extLst>
          </p:cNvPr>
          <p:cNvGrpSpPr/>
          <p:nvPr/>
        </p:nvGrpSpPr>
        <p:grpSpPr>
          <a:xfrm flipH="1">
            <a:off x="14358904" y="5009964"/>
            <a:ext cx="1160896" cy="1541076"/>
            <a:chOff x="3599326" y="4457952"/>
            <a:chExt cx="727075" cy="885825"/>
          </a:xfrm>
        </p:grpSpPr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9F7E8C21-49B4-437F-A130-2D511A977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9964" y="4807202"/>
              <a:ext cx="641350" cy="536575"/>
            </a:xfrm>
            <a:custGeom>
              <a:avLst/>
              <a:gdLst>
                <a:gd name="T0" fmla="*/ 47 w 404"/>
                <a:gd name="T1" fmla="*/ 29 h 338"/>
                <a:gd name="T2" fmla="*/ 0 w 404"/>
                <a:gd name="T3" fmla="*/ 152 h 338"/>
                <a:gd name="T4" fmla="*/ 2 w 404"/>
                <a:gd name="T5" fmla="*/ 159 h 338"/>
                <a:gd name="T6" fmla="*/ 11 w 404"/>
                <a:gd name="T7" fmla="*/ 168 h 338"/>
                <a:gd name="T8" fmla="*/ 47 w 404"/>
                <a:gd name="T9" fmla="*/ 170 h 338"/>
                <a:gd name="T10" fmla="*/ 47 w 404"/>
                <a:gd name="T11" fmla="*/ 220 h 338"/>
                <a:gd name="T12" fmla="*/ 52 w 404"/>
                <a:gd name="T13" fmla="*/ 244 h 338"/>
                <a:gd name="T14" fmla="*/ 65 w 404"/>
                <a:gd name="T15" fmla="*/ 264 h 338"/>
                <a:gd name="T16" fmla="*/ 84 w 404"/>
                <a:gd name="T17" fmla="*/ 276 h 338"/>
                <a:gd name="T18" fmla="*/ 108 w 404"/>
                <a:gd name="T19" fmla="*/ 281 h 338"/>
                <a:gd name="T20" fmla="*/ 126 w 404"/>
                <a:gd name="T21" fmla="*/ 338 h 338"/>
                <a:gd name="T22" fmla="*/ 323 w 404"/>
                <a:gd name="T23" fmla="*/ 186 h 338"/>
                <a:gd name="T24" fmla="*/ 323 w 404"/>
                <a:gd name="T25" fmla="*/ 186 h 338"/>
                <a:gd name="T26" fmla="*/ 357 w 404"/>
                <a:gd name="T27" fmla="*/ 159 h 338"/>
                <a:gd name="T28" fmla="*/ 383 w 404"/>
                <a:gd name="T29" fmla="*/ 123 h 338"/>
                <a:gd name="T30" fmla="*/ 398 w 404"/>
                <a:gd name="T31" fmla="*/ 83 h 338"/>
                <a:gd name="T32" fmla="*/ 404 w 404"/>
                <a:gd name="T33" fmla="*/ 38 h 338"/>
                <a:gd name="T34" fmla="*/ 402 w 404"/>
                <a:gd name="T35" fmla="*/ 18 h 338"/>
                <a:gd name="T36" fmla="*/ 52 w 404"/>
                <a:gd name="T37" fmla="*/ 0 h 338"/>
                <a:gd name="T38" fmla="*/ 49 w 404"/>
                <a:gd name="T39" fmla="*/ 14 h 338"/>
                <a:gd name="T40" fmla="*/ 47 w 404"/>
                <a:gd name="T41" fmla="*/ 29 h 338"/>
                <a:gd name="T42" fmla="*/ 122 w 404"/>
                <a:gd name="T43" fmla="*/ 38 h 338"/>
                <a:gd name="T44" fmla="*/ 132 w 404"/>
                <a:gd name="T45" fmla="*/ 42 h 338"/>
                <a:gd name="T46" fmla="*/ 137 w 404"/>
                <a:gd name="T47" fmla="*/ 53 h 338"/>
                <a:gd name="T48" fmla="*/ 135 w 404"/>
                <a:gd name="T49" fmla="*/ 59 h 338"/>
                <a:gd name="T50" fmla="*/ 128 w 404"/>
                <a:gd name="T51" fmla="*/ 68 h 338"/>
                <a:gd name="T52" fmla="*/ 122 w 404"/>
                <a:gd name="T53" fmla="*/ 70 h 338"/>
                <a:gd name="T54" fmla="*/ 109 w 404"/>
                <a:gd name="T55" fmla="*/ 65 h 338"/>
                <a:gd name="T56" fmla="*/ 105 w 404"/>
                <a:gd name="T57" fmla="*/ 53 h 338"/>
                <a:gd name="T58" fmla="*/ 106 w 404"/>
                <a:gd name="T59" fmla="*/ 47 h 338"/>
                <a:gd name="T60" fmla="*/ 116 w 404"/>
                <a:gd name="T61" fmla="*/ 39 h 338"/>
                <a:gd name="T62" fmla="*/ 122 w 404"/>
                <a:gd name="T63" fmla="*/ 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338">
                  <a:moveTo>
                    <a:pt x="47" y="29"/>
                  </a:moveTo>
                  <a:lnTo>
                    <a:pt x="47" y="29"/>
                  </a:lnTo>
                  <a:lnTo>
                    <a:pt x="47" y="48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59"/>
                  </a:lnTo>
                  <a:lnTo>
                    <a:pt x="5" y="164"/>
                  </a:lnTo>
                  <a:lnTo>
                    <a:pt x="11" y="168"/>
                  </a:lnTo>
                  <a:lnTo>
                    <a:pt x="17" y="170"/>
                  </a:lnTo>
                  <a:lnTo>
                    <a:pt x="47" y="17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9" y="232"/>
                  </a:lnTo>
                  <a:lnTo>
                    <a:pt x="52" y="244"/>
                  </a:lnTo>
                  <a:lnTo>
                    <a:pt x="58" y="255"/>
                  </a:lnTo>
                  <a:lnTo>
                    <a:pt x="65" y="264"/>
                  </a:lnTo>
                  <a:lnTo>
                    <a:pt x="73" y="271"/>
                  </a:lnTo>
                  <a:lnTo>
                    <a:pt x="84" y="276"/>
                  </a:lnTo>
                  <a:lnTo>
                    <a:pt x="96" y="281"/>
                  </a:lnTo>
                  <a:lnTo>
                    <a:pt x="108" y="281"/>
                  </a:lnTo>
                  <a:lnTo>
                    <a:pt x="126" y="281"/>
                  </a:lnTo>
                  <a:lnTo>
                    <a:pt x="126" y="338"/>
                  </a:lnTo>
                  <a:lnTo>
                    <a:pt x="323" y="338"/>
                  </a:lnTo>
                  <a:lnTo>
                    <a:pt x="323" y="186"/>
                  </a:lnTo>
                  <a:lnTo>
                    <a:pt x="323" y="186"/>
                  </a:lnTo>
                  <a:lnTo>
                    <a:pt x="323" y="186"/>
                  </a:lnTo>
                  <a:lnTo>
                    <a:pt x="342" y="173"/>
                  </a:lnTo>
                  <a:lnTo>
                    <a:pt x="357" y="159"/>
                  </a:lnTo>
                  <a:lnTo>
                    <a:pt x="370" y="142"/>
                  </a:lnTo>
                  <a:lnTo>
                    <a:pt x="383" y="123"/>
                  </a:lnTo>
                  <a:lnTo>
                    <a:pt x="392" y="103"/>
                  </a:lnTo>
                  <a:lnTo>
                    <a:pt x="398" y="83"/>
                  </a:lnTo>
                  <a:lnTo>
                    <a:pt x="402" y="61"/>
                  </a:lnTo>
                  <a:lnTo>
                    <a:pt x="404" y="38"/>
                  </a:lnTo>
                  <a:lnTo>
                    <a:pt x="404" y="38"/>
                  </a:lnTo>
                  <a:lnTo>
                    <a:pt x="402" y="18"/>
                  </a:lnTo>
                  <a:lnTo>
                    <a:pt x="39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9" y="14"/>
                  </a:lnTo>
                  <a:lnTo>
                    <a:pt x="47" y="29"/>
                  </a:lnTo>
                  <a:lnTo>
                    <a:pt x="47" y="29"/>
                  </a:lnTo>
                  <a:close/>
                  <a:moveTo>
                    <a:pt x="122" y="38"/>
                  </a:moveTo>
                  <a:lnTo>
                    <a:pt x="122" y="38"/>
                  </a:lnTo>
                  <a:lnTo>
                    <a:pt x="128" y="39"/>
                  </a:lnTo>
                  <a:lnTo>
                    <a:pt x="132" y="42"/>
                  </a:lnTo>
                  <a:lnTo>
                    <a:pt x="135" y="47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35" y="59"/>
                  </a:lnTo>
                  <a:lnTo>
                    <a:pt x="132" y="65"/>
                  </a:lnTo>
                  <a:lnTo>
                    <a:pt x="128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6" y="68"/>
                  </a:lnTo>
                  <a:lnTo>
                    <a:pt x="109" y="65"/>
                  </a:lnTo>
                  <a:lnTo>
                    <a:pt x="106" y="59"/>
                  </a:lnTo>
                  <a:lnTo>
                    <a:pt x="105" y="53"/>
                  </a:lnTo>
                  <a:lnTo>
                    <a:pt x="105" y="53"/>
                  </a:lnTo>
                  <a:lnTo>
                    <a:pt x="106" y="47"/>
                  </a:lnTo>
                  <a:lnTo>
                    <a:pt x="109" y="42"/>
                  </a:lnTo>
                  <a:lnTo>
                    <a:pt x="116" y="39"/>
                  </a:lnTo>
                  <a:lnTo>
                    <a:pt x="122" y="38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A0C37E81-34ED-4E59-B6B2-8C7C24540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326" y="4457952"/>
              <a:ext cx="727075" cy="349250"/>
            </a:xfrm>
            <a:custGeom>
              <a:avLst/>
              <a:gdLst>
                <a:gd name="T0" fmla="*/ 426 w 458"/>
                <a:gd name="T1" fmla="*/ 190 h 220"/>
                <a:gd name="T2" fmla="*/ 424 w 458"/>
                <a:gd name="T3" fmla="*/ 176 h 220"/>
                <a:gd name="T4" fmla="*/ 417 w 458"/>
                <a:gd name="T5" fmla="*/ 149 h 220"/>
                <a:gd name="T6" fmla="*/ 406 w 458"/>
                <a:gd name="T7" fmla="*/ 124 h 220"/>
                <a:gd name="T8" fmla="*/ 392 w 458"/>
                <a:gd name="T9" fmla="*/ 100 h 220"/>
                <a:gd name="T10" fmla="*/ 376 w 458"/>
                <a:gd name="T11" fmla="*/ 80 h 220"/>
                <a:gd name="T12" fmla="*/ 358 w 458"/>
                <a:gd name="T13" fmla="*/ 61 h 220"/>
                <a:gd name="T14" fmla="*/ 336 w 458"/>
                <a:gd name="T15" fmla="*/ 46 h 220"/>
                <a:gd name="T16" fmla="*/ 312 w 458"/>
                <a:gd name="T17" fmla="*/ 33 h 220"/>
                <a:gd name="T18" fmla="*/ 300 w 458"/>
                <a:gd name="T19" fmla="*/ 94 h 220"/>
                <a:gd name="T20" fmla="*/ 298 w 458"/>
                <a:gd name="T21" fmla="*/ 97 h 220"/>
                <a:gd name="T22" fmla="*/ 294 w 458"/>
                <a:gd name="T23" fmla="*/ 103 h 220"/>
                <a:gd name="T24" fmla="*/ 291 w 458"/>
                <a:gd name="T25" fmla="*/ 103 h 220"/>
                <a:gd name="T26" fmla="*/ 283 w 458"/>
                <a:gd name="T27" fmla="*/ 100 h 220"/>
                <a:gd name="T28" fmla="*/ 280 w 458"/>
                <a:gd name="T29" fmla="*/ 94 h 220"/>
                <a:gd name="T30" fmla="*/ 280 w 458"/>
                <a:gd name="T31" fmla="*/ 23 h 220"/>
                <a:gd name="T32" fmla="*/ 280 w 458"/>
                <a:gd name="T33" fmla="*/ 23 h 220"/>
                <a:gd name="T34" fmla="*/ 279 w 458"/>
                <a:gd name="T35" fmla="*/ 14 h 220"/>
                <a:gd name="T36" fmla="*/ 267 w 458"/>
                <a:gd name="T37" fmla="*/ 2 h 220"/>
                <a:gd name="T38" fmla="*/ 212 w 458"/>
                <a:gd name="T39" fmla="*/ 0 h 220"/>
                <a:gd name="T40" fmla="*/ 203 w 458"/>
                <a:gd name="T41" fmla="*/ 2 h 220"/>
                <a:gd name="T42" fmla="*/ 191 w 458"/>
                <a:gd name="T43" fmla="*/ 14 h 220"/>
                <a:gd name="T44" fmla="*/ 188 w 458"/>
                <a:gd name="T45" fmla="*/ 23 h 220"/>
                <a:gd name="T46" fmla="*/ 188 w 458"/>
                <a:gd name="T47" fmla="*/ 24 h 220"/>
                <a:gd name="T48" fmla="*/ 188 w 458"/>
                <a:gd name="T49" fmla="*/ 94 h 220"/>
                <a:gd name="T50" fmla="*/ 185 w 458"/>
                <a:gd name="T51" fmla="*/ 100 h 220"/>
                <a:gd name="T52" fmla="*/ 179 w 458"/>
                <a:gd name="T53" fmla="*/ 103 h 220"/>
                <a:gd name="T54" fmla="*/ 176 w 458"/>
                <a:gd name="T55" fmla="*/ 103 h 220"/>
                <a:gd name="T56" fmla="*/ 171 w 458"/>
                <a:gd name="T57" fmla="*/ 97 h 220"/>
                <a:gd name="T58" fmla="*/ 169 w 458"/>
                <a:gd name="T59" fmla="*/ 27 h 220"/>
                <a:gd name="T60" fmla="*/ 157 w 458"/>
                <a:gd name="T61" fmla="*/ 33 h 220"/>
                <a:gd name="T62" fmla="*/ 133 w 458"/>
                <a:gd name="T63" fmla="*/ 46 h 220"/>
                <a:gd name="T64" fmla="*/ 112 w 458"/>
                <a:gd name="T65" fmla="*/ 61 h 220"/>
                <a:gd name="T66" fmla="*/ 92 w 458"/>
                <a:gd name="T67" fmla="*/ 79 h 220"/>
                <a:gd name="T68" fmla="*/ 75 w 458"/>
                <a:gd name="T69" fmla="*/ 100 h 220"/>
                <a:gd name="T70" fmla="*/ 62 w 458"/>
                <a:gd name="T71" fmla="*/ 123 h 220"/>
                <a:gd name="T72" fmla="*/ 51 w 458"/>
                <a:gd name="T73" fmla="*/ 149 h 220"/>
                <a:gd name="T74" fmla="*/ 44 w 458"/>
                <a:gd name="T75" fmla="*/ 174 h 220"/>
                <a:gd name="T76" fmla="*/ 7 w 458"/>
                <a:gd name="T77" fmla="*/ 190 h 220"/>
                <a:gd name="T78" fmla="*/ 4 w 458"/>
                <a:gd name="T79" fmla="*/ 190 h 220"/>
                <a:gd name="T80" fmla="*/ 1 w 458"/>
                <a:gd name="T81" fmla="*/ 199 h 220"/>
                <a:gd name="T82" fmla="*/ 0 w 458"/>
                <a:gd name="T83" fmla="*/ 205 h 220"/>
                <a:gd name="T84" fmla="*/ 3 w 458"/>
                <a:gd name="T85" fmla="*/ 215 h 220"/>
                <a:gd name="T86" fmla="*/ 7 w 458"/>
                <a:gd name="T87" fmla="*/ 220 h 220"/>
                <a:gd name="T88" fmla="*/ 412 w 458"/>
                <a:gd name="T89" fmla="*/ 220 h 220"/>
                <a:gd name="T90" fmla="*/ 452 w 458"/>
                <a:gd name="T91" fmla="*/ 220 h 220"/>
                <a:gd name="T92" fmla="*/ 456 w 458"/>
                <a:gd name="T93" fmla="*/ 215 h 220"/>
                <a:gd name="T94" fmla="*/ 458 w 458"/>
                <a:gd name="T95" fmla="*/ 205 h 220"/>
                <a:gd name="T96" fmla="*/ 458 w 458"/>
                <a:gd name="T97" fmla="*/ 199 h 220"/>
                <a:gd name="T98" fmla="*/ 453 w 458"/>
                <a:gd name="T99" fmla="*/ 190 h 220"/>
                <a:gd name="T100" fmla="*/ 452 w 458"/>
                <a:gd name="T101" fmla="*/ 19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220">
                  <a:moveTo>
                    <a:pt x="452" y="190"/>
                  </a:moveTo>
                  <a:lnTo>
                    <a:pt x="426" y="190"/>
                  </a:lnTo>
                  <a:lnTo>
                    <a:pt x="426" y="190"/>
                  </a:lnTo>
                  <a:lnTo>
                    <a:pt x="424" y="176"/>
                  </a:lnTo>
                  <a:lnTo>
                    <a:pt x="421" y="162"/>
                  </a:lnTo>
                  <a:lnTo>
                    <a:pt x="417" y="149"/>
                  </a:lnTo>
                  <a:lnTo>
                    <a:pt x="412" y="137"/>
                  </a:lnTo>
                  <a:lnTo>
                    <a:pt x="406" y="124"/>
                  </a:lnTo>
                  <a:lnTo>
                    <a:pt x="400" y="112"/>
                  </a:lnTo>
                  <a:lnTo>
                    <a:pt x="392" y="100"/>
                  </a:lnTo>
                  <a:lnTo>
                    <a:pt x="385" y="89"/>
                  </a:lnTo>
                  <a:lnTo>
                    <a:pt x="376" y="80"/>
                  </a:lnTo>
                  <a:lnTo>
                    <a:pt x="367" y="70"/>
                  </a:lnTo>
                  <a:lnTo>
                    <a:pt x="358" y="61"/>
                  </a:lnTo>
                  <a:lnTo>
                    <a:pt x="347" y="53"/>
                  </a:lnTo>
                  <a:lnTo>
                    <a:pt x="336" y="46"/>
                  </a:lnTo>
                  <a:lnTo>
                    <a:pt x="324" y="39"/>
                  </a:lnTo>
                  <a:lnTo>
                    <a:pt x="312" y="33"/>
                  </a:lnTo>
                  <a:lnTo>
                    <a:pt x="300" y="29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7"/>
                  </a:lnTo>
                  <a:lnTo>
                    <a:pt x="297" y="100"/>
                  </a:lnTo>
                  <a:lnTo>
                    <a:pt x="294" y="103"/>
                  </a:lnTo>
                  <a:lnTo>
                    <a:pt x="291" y="103"/>
                  </a:lnTo>
                  <a:lnTo>
                    <a:pt x="291" y="103"/>
                  </a:lnTo>
                  <a:lnTo>
                    <a:pt x="286" y="103"/>
                  </a:lnTo>
                  <a:lnTo>
                    <a:pt x="283" y="100"/>
                  </a:lnTo>
                  <a:lnTo>
                    <a:pt x="282" y="97"/>
                  </a:lnTo>
                  <a:lnTo>
                    <a:pt x="280" y="94"/>
                  </a:lnTo>
                  <a:lnTo>
                    <a:pt x="280" y="24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79" y="14"/>
                  </a:lnTo>
                  <a:lnTo>
                    <a:pt x="274" y="8"/>
                  </a:lnTo>
                  <a:lnTo>
                    <a:pt x="267" y="2"/>
                  </a:lnTo>
                  <a:lnTo>
                    <a:pt x="257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3" y="2"/>
                  </a:lnTo>
                  <a:lnTo>
                    <a:pt x="195" y="8"/>
                  </a:lnTo>
                  <a:lnTo>
                    <a:pt x="191" y="14"/>
                  </a:lnTo>
                  <a:lnTo>
                    <a:pt x="188" y="23"/>
                  </a:lnTo>
                  <a:lnTo>
                    <a:pt x="188" y="23"/>
                  </a:lnTo>
                  <a:lnTo>
                    <a:pt x="188" y="23"/>
                  </a:lnTo>
                  <a:lnTo>
                    <a:pt x="188" y="24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88" y="97"/>
                  </a:lnTo>
                  <a:lnTo>
                    <a:pt x="185" y="100"/>
                  </a:lnTo>
                  <a:lnTo>
                    <a:pt x="183" y="103"/>
                  </a:lnTo>
                  <a:lnTo>
                    <a:pt x="179" y="103"/>
                  </a:lnTo>
                  <a:lnTo>
                    <a:pt x="179" y="103"/>
                  </a:lnTo>
                  <a:lnTo>
                    <a:pt x="176" y="103"/>
                  </a:lnTo>
                  <a:lnTo>
                    <a:pt x="173" y="100"/>
                  </a:lnTo>
                  <a:lnTo>
                    <a:pt x="171" y="97"/>
                  </a:lnTo>
                  <a:lnTo>
                    <a:pt x="169" y="94"/>
                  </a:lnTo>
                  <a:lnTo>
                    <a:pt x="169" y="27"/>
                  </a:lnTo>
                  <a:lnTo>
                    <a:pt x="169" y="27"/>
                  </a:lnTo>
                  <a:lnTo>
                    <a:pt x="157" y="33"/>
                  </a:lnTo>
                  <a:lnTo>
                    <a:pt x="145" y="39"/>
                  </a:lnTo>
                  <a:lnTo>
                    <a:pt x="133" y="46"/>
                  </a:lnTo>
                  <a:lnTo>
                    <a:pt x="122" y="53"/>
                  </a:lnTo>
                  <a:lnTo>
                    <a:pt x="112" y="61"/>
                  </a:lnTo>
                  <a:lnTo>
                    <a:pt x="101" y="70"/>
                  </a:lnTo>
                  <a:lnTo>
                    <a:pt x="92" y="79"/>
                  </a:lnTo>
                  <a:lnTo>
                    <a:pt x="83" y="89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2" y="123"/>
                  </a:lnTo>
                  <a:lnTo>
                    <a:pt x="56" y="135"/>
                  </a:lnTo>
                  <a:lnTo>
                    <a:pt x="51" y="149"/>
                  </a:lnTo>
                  <a:lnTo>
                    <a:pt x="47" y="162"/>
                  </a:lnTo>
                  <a:lnTo>
                    <a:pt x="44" y="174"/>
                  </a:lnTo>
                  <a:lnTo>
                    <a:pt x="42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4" y="190"/>
                  </a:lnTo>
                  <a:lnTo>
                    <a:pt x="3" y="194"/>
                  </a:lnTo>
                  <a:lnTo>
                    <a:pt x="1" y="199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1" y="211"/>
                  </a:lnTo>
                  <a:lnTo>
                    <a:pt x="3" y="215"/>
                  </a:lnTo>
                  <a:lnTo>
                    <a:pt x="4" y="220"/>
                  </a:lnTo>
                  <a:lnTo>
                    <a:pt x="7" y="220"/>
                  </a:lnTo>
                  <a:lnTo>
                    <a:pt x="65" y="220"/>
                  </a:lnTo>
                  <a:lnTo>
                    <a:pt x="412" y="220"/>
                  </a:lnTo>
                  <a:lnTo>
                    <a:pt x="452" y="220"/>
                  </a:lnTo>
                  <a:lnTo>
                    <a:pt x="452" y="220"/>
                  </a:lnTo>
                  <a:lnTo>
                    <a:pt x="453" y="220"/>
                  </a:lnTo>
                  <a:lnTo>
                    <a:pt x="456" y="215"/>
                  </a:lnTo>
                  <a:lnTo>
                    <a:pt x="458" y="211"/>
                  </a:lnTo>
                  <a:lnTo>
                    <a:pt x="458" y="205"/>
                  </a:lnTo>
                  <a:lnTo>
                    <a:pt x="458" y="205"/>
                  </a:lnTo>
                  <a:lnTo>
                    <a:pt x="458" y="199"/>
                  </a:lnTo>
                  <a:lnTo>
                    <a:pt x="456" y="194"/>
                  </a:lnTo>
                  <a:lnTo>
                    <a:pt x="453" y="190"/>
                  </a:lnTo>
                  <a:lnTo>
                    <a:pt x="452" y="190"/>
                  </a:lnTo>
                  <a:lnTo>
                    <a:pt x="452" y="19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C93B6A6F-83AD-454D-A84A-AF63AAF84B52}"/>
              </a:ext>
            </a:extLst>
          </p:cNvPr>
          <p:cNvGrpSpPr/>
          <p:nvPr/>
        </p:nvGrpSpPr>
        <p:grpSpPr>
          <a:xfrm>
            <a:off x="12817909" y="3249618"/>
            <a:ext cx="1024023" cy="1173468"/>
            <a:chOff x="4770057" y="5478406"/>
            <a:chExt cx="555256" cy="630010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3CE02F3F-6E97-4ABE-AADF-9C13D31CE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057" y="5533356"/>
              <a:ext cx="555256" cy="575060"/>
            </a:xfrm>
            <a:custGeom>
              <a:avLst/>
              <a:gdLst>
                <a:gd name="T0" fmla="*/ 428 w 428"/>
                <a:gd name="T1" fmla="*/ 214 h 450"/>
                <a:gd name="T2" fmla="*/ 424 w 428"/>
                <a:gd name="T3" fmla="*/ 171 h 450"/>
                <a:gd name="T4" fmla="*/ 412 w 428"/>
                <a:gd name="T5" fmla="*/ 132 h 450"/>
                <a:gd name="T6" fmla="*/ 392 w 428"/>
                <a:gd name="T7" fmla="*/ 95 h 450"/>
                <a:gd name="T8" fmla="*/ 366 w 428"/>
                <a:gd name="T9" fmla="*/ 63 h 450"/>
                <a:gd name="T10" fmla="*/ 335 w 428"/>
                <a:gd name="T11" fmla="*/ 37 h 450"/>
                <a:gd name="T12" fmla="*/ 298 w 428"/>
                <a:gd name="T13" fmla="*/ 18 h 450"/>
                <a:gd name="T14" fmla="*/ 258 w 428"/>
                <a:gd name="T15" fmla="*/ 4 h 450"/>
                <a:gd name="T16" fmla="*/ 214 w 428"/>
                <a:gd name="T17" fmla="*/ 0 h 450"/>
                <a:gd name="T18" fmla="*/ 193 w 428"/>
                <a:gd name="T19" fmla="*/ 2 h 450"/>
                <a:gd name="T20" fmla="*/ 151 w 428"/>
                <a:gd name="T21" fmla="*/ 10 h 450"/>
                <a:gd name="T22" fmla="*/ 113 w 428"/>
                <a:gd name="T23" fmla="*/ 26 h 450"/>
                <a:gd name="T24" fmla="*/ 79 w 428"/>
                <a:gd name="T25" fmla="*/ 49 h 450"/>
                <a:gd name="T26" fmla="*/ 49 w 428"/>
                <a:gd name="T27" fmla="*/ 79 h 450"/>
                <a:gd name="T28" fmla="*/ 26 w 428"/>
                <a:gd name="T29" fmla="*/ 113 h 450"/>
                <a:gd name="T30" fmla="*/ 10 w 428"/>
                <a:gd name="T31" fmla="*/ 151 h 450"/>
                <a:gd name="T32" fmla="*/ 2 w 428"/>
                <a:gd name="T33" fmla="*/ 192 h 450"/>
                <a:gd name="T34" fmla="*/ 0 w 428"/>
                <a:gd name="T35" fmla="*/ 214 h 450"/>
                <a:gd name="T36" fmla="*/ 7 w 428"/>
                <a:gd name="T37" fmla="*/ 263 h 450"/>
                <a:gd name="T38" fmla="*/ 22 w 428"/>
                <a:gd name="T39" fmla="*/ 309 h 450"/>
                <a:gd name="T40" fmla="*/ 48 w 428"/>
                <a:gd name="T41" fmla="*/ 348 h 450"/>
                <a:gd name="T42" fmla="*/ 80 w 428"/>
                <a:gd name="T43" fmla="*/ 381 h 450"/>
                <a:gd name="T44" fmla="*/ 125 w 428"/>
                <a:gd name="T45" fmla="*/ 409 h 450"/>
                <a:gd name="T46" fmla="*/ 125 w 428"/>
                <a:gd name="T47" fmla="*/ 409 h 450"/>
                <a:gd name="T48" fmla="*/ 168 w 428"/>
                <a:gd name="T49" fmla="*/ 423 h 450"/>
                <a:gd name="T50" fmla="*/ 214 w 428"/>
                <a:gd name="T51" fmla="*/ 428 h 450"/>
                <a:gd name="T52" fmla="*/ 239 w 428"/>
                <a:gd name="T53" fmla="*/ 427 h 450"/>
                <a:gd name="T54" fmla="*/ 285 w 428"/>
                <a:gd name="T55" fmla="*/ 416 h 450"/>
                <a:gd name="T56" fmla="*/ 305 w 428"/>
                <a:gd name="T57" fmla="*/ 409 h 450"/>
                <a:gd name="T58" fmla="*/ 350 w 428"/>
                <a:gd name="T59" fmla="*/ 381 h 450"/>
                <a:gd name="T60" fmla="*/ 366 w 428"/>
                <a:gd name="T61" fmla="*/ 364 h 450"/>
                <a:gd name="T62" fmla="*/ 396 w 428"/>
                <a:gd name="T63" fmla="*/ 328 h 450"/>
                <a:gd name="T64" fmla="*/ 416 w 428"/>
                <a:gd name="T65" fmla="*/ 286 h 450"/>
                <a:gd name="T66" fmla="*/ 427 w 428"/>
                <a:gd name="T67" fmla="*/ 238 h 450"/>
                <a:gd name="T68" fmla="*/ 428 w 428"/>
                <a:gd name="T69" fmla="*/ 214 h 450"/>
                <a:gd name="T70" fmla="*/ 199 w 428"/>
                <a:gd name="T71" fmla="*/ 201 h 450"/>
                <a:gd name="T72" fmla="*/ 228 w 428"/>
                <a:gd name="T73" fmla="*/ 63 h 450"/>
                <a:gd name="T74" fmla="*/ 366 w 428"/>
                <a:gd name="T75" fmla="*/ 201 h 450"/>
                <a:gd name="T76" fmla="*/ 228 w 428"/>
                <a:gd name="T77" fmla="*/ 22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8" h="450">
                  <a:moveTo>
                    <a:pt x="428" y="214"/>
                  </a:moveTo>
                  <a:lnTo>
                    <a:pt x="428" y="214"/>
                  </a:lnTo>
                  <a:lnTo>
                    <a:pt x="427" y="192"/>
                  </a:lnTo>
                  <a:lnTo>
                    <a:pt x="424" y="171"/>
                  </a:lnTo>
                  <a:lnTo>
                    <a:pt x="419" y="151"/>
                  </a:lnTo>
                  <a:lnTo>
                    <a:pt x="412" y="132"/>
                  </a:lnTo>
                  <a:lnTo>
                    <a:pt x="403" y="113"/>
                  </a:lnTo>
                  <a:lnTo>
                    <a:pt x="392" y="95"/>
                  </a:lnTo>
                  <a:lnTo>
                    <a:pt x="380" y="79"/>
                  </a:lnTo>
                  <a:lnTo>
                    <a:pt x="366" y="63"/>
                  </a:lnTo>
                  <a:lnTo>
                    <a:pt x="351" y="49"/>
                  </a:lnTo>
                  <a:lnTo>
                    <a:pt x="335" y="37"/>
                  </a:lnTo>
                  <a:lnTo>
                    <a:pt x="317" y="26"/>
                  </a:lnTo>
                  <a:lnTo>
                    <a:pt x="298" y="18"/>
                  </a:lnTo>
                  <a:lnTo>
                    <a:pt x="278" y="10"/>
                  </a:lnTo>
                  <a:lnTo>
                    <a:pt x="258" y="4"/>
                  </a:lnTo>
                  <a:lnTo>
                    <a:pt x="236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51" y="10"/>
                  </a:lnTo>
                  <a:lnTo>
                    <a:pt x="132" y="18"/>
                  </a:lnTo>
                  <a:lnTo>
                    <a:pt x="113" y="26"/>
                  </a:lnTo>
                  <a:lnTo>
                    <a:pt x="95" y="37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49" y="79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8" y="132"/>
                  </a:lnTo>
                  <a:lnTo>
                    <a:pt x="10" y="151"/>
                  </a:lnTo>
                  <a:lnTo>
                    <a:pt x="6" y="171"/>
                  </a:lnTo>
                  <a:lnTo>
                    <a:pt x="2" y="19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2" y="240"/>
                  </a:lnTo>
                  <a:lnTo>
                    <a:pt x="7" y="263"/>
                  </a:lnTo>
                  <a:lnTo>
                    <a:pt x="14" y="286"/>
                  </a:lnTo>
                  <a:lnTo>
                    <a:pt x="22" y="309"/>
                  </a:lnTo>
                  <a:lnTo>
                    <a:pt x="34" y="329"/>
                  </a:lnTo>
                  <a:lnTo>
                    <a:pt x="48" y="348"/>
                  </a:lnTo>
                  <a:lnTo>
                    <a:pt x="64" y="366"/>
                  </a:lnTo>
                  <a:lnTo>
                    <a:pt x="80" y="381"/>
                  </a:lnTo>
                  <a:lnTo>
                    <a:pt x="51" y="45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47" y="417"/>
                  </a:lnTo>
                  <a:lnTo>
                    <a:pt x="168" y="423"/>
                  </a:lnTo>
                  <a:lnTo>
                    <a:pt x="191" y="427"/>
                  </a:lnTo>
                  <a:lnTo>
                    <a:pt x="214" y="428"/>
                  </a:lnTo>
                  <a:lnTo>
                    <a:pt x="214" y="428"/>
                  </a:lnTo>
                  <a:lnTo>
                    <a:pt x="239" y="427"/>
                  </a:lnTo>
                  <a:lnTo>
                    <a:pt x="263" y="423"/>
                  </a:lnTo>
                  <a:lnTo>
                    <a:pt x="285" y="416"/>
                  </a:lnTo>
                  <a:lnTo>
                    <a:pt x="306" y="408"/>
                  </a:lnTo>
                  <a:lnTo>
                    <a:pt x="305" y="409"/>
                  </a:lnTo>
                  <a:lnTo>
                    <a:pt x="380" y="450"/>
                  </a:lnTo>
                  <a:lnTo>
                    <a:pt x="350" y="381"/>
                  </a:lnTo>
                  <a:lnTo>
                    <a:pt x="350" y="381"/>
                  </a:lnTo>
                  <a:lnTo>
                    <a:pt x="366" y="364"/>
                  </a:lnTo>
                  <a:lnTo>
                    <a:pt x="382" y="347"/>
                  </a:lnTo>
                  <a:lnTo>
                    <a:pt x="396" y="328"/>
                  </a:lnTo>
                  <a:lnTo>
                    <a:pt x="407" y="308"/>
                  </a:lnTo>
                  <a:lnTo>
                    <a:pt x="416" y="286"/>
                  </a:lnTo>
                  <a:lnTo>
                    <a:pt x="423" y="263"/>
                  </a:lnTo>
                  <a:lnTo>
                    <a:pt x="427" y="238"/>
                  </a:lnTo>
                  <a:lnTo>
                    <a:pt x="428" y="214"/>
                  </a:lnTo>
                  <a:lnTo>
                    <a:pt x="428" y="214"/>
                  </a:lnTo>
                  <a:close/>
                  <a:moveTo>
                    <a:pt x="199" y="229"/>
                  </a:moveTo>
                  <a:lnTo>
                    <a:pt x="199" y="201"/>
                  </a:lnTo>
                  <a:lnTo>
                    <a:pt x="199" y="63"/>
                  </a:lnTo>
                  <a:lnTo>
                    <a:pt x="228" y="63"/>
                  </a:lnTo>
                  <a:lnTo>
                    <a:pt x="228" y="201"/>
                  </a:lnTo>
                  <a:lnTo>
                    <a:pt x="366" y="201"/>
                  </a:lnTo>
                  <a:lnTo>
                    <a:pt x="366" y="229"/>
                  </a:lnTo>
                  <a:lnTo>
                    <a:pt x="228" y="229"/>
                  </a:lnTo>
                  <a:lnTo>
                    <a:pt x="199" y="229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60E43D3B-5977-422A-B70B-B42F59E9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031" y="5478406"/>
              <a:ext cx="153085" cy="135459"/>
            </a:xfrm>
            <a:custGeom>
              <a:avLst/>
              <a:gdLst>
                <a:gd name="T0" fmla="*/ 18 w 118"/>
                <a:gd name="T1" fmla="*/ 106 h 106"/>
                <a:gd name="T2" fmla="*/ 18 w 118"/>
                <a:gd name="T3" fmla="*/ 106 h 106"/>
                <a:gd name="T4" fmla="*/ 28 w 118"/>
                <a:gd name="T5" fmla="*/ 93 h 106"/>
                <a:gd name="T6" fmla="*/ 39 w 118"/>
                <a:gd name="T7" fmla="*/ 83 h 106"/>
                <a:gd name="T8" fmla="*/ 51 w 118"/>
                <a:gd name="T9" fmla="*/ 72 h 106"/>
                <a:gd name="T10" fmla="*/ 65 w 118"/>
                <a:gd name="T11" fmla="*/ 61 h 106"/>
                <a:gd name="T12" fmla="*/ 65 w 118"/>
                <a:gd name="T13" fmla="*/ 61 h 106"/>
                <a:gd name="T14" fmla="*/ 77 w 118"/>
                <a:gd name="T15" fmla="*/ 53 h 106"/>
                <a:gd name="T16" fmla="*/ 91 w 118"/>
                <a:gd name="T17" fmla="*/ 45 h 106"/>
                <a:gd name="T18" fmla="*/ 104 w 118"/>
                <a:gd name="T19" fmla="*/ 38 h 106"/>
                <a:gd name="T20" fmla="*/ 118 w 118"/>
                <a:gd name="T21" fmla="*/ 32 h 106"/>
                <a:gd name="T22" fmla="*/ 118 w 118"/>
                <a:gd name="T23" fmla="*/ 32 h 106"/>
                <a:gd name="T24" fmla="*/ 114 w 118"/>
                <a:gd name="T25" fmla="*/ 26 h 106"/>
                <a:gd name="T26" fmla="*/ 114 w 118"/>
                <a:gd name="T27" fmla="*/ 26 h 106"/>
                <a:gd name="T28" fmla="*/ 106 w 118"/>
                <a:gd name="T29" fmla="*/ 16 h 106"/>
                <a:gd name="T30" fmla="*/ 96 w 118"/>
                <a:gd name="T31" fmla="*/ 9 h 106"/>
                <a:gd name="T32" fmla="*/ 85 w 118"/>
                <a:gd name="T33" fmla="*/ 4 h 106"/>
                <a:gd name="T34" fmla="*/ 73 w 118"/>
                <a:gd name="T35" fmla="*/ 0 h 106"/>
                <a:gd name="T36" fmla="*/ 61 w 118"/>
                <a:gd name="T37" fmla="*/ 0 h 106"/>
                <a:gd name="T38" fmla="*/ 50 w 118"/>
                <a:gd name="T39" fmla="*/ 1 h 106"/>
                <a:gd name="T40" fmla="*/ 38 w 118"/>
                <a:gd name="T41" fmla="*/ 5 h 106"/>
                <a:gd name="T42" fmla="*/ 27 w 118"/>
                <a:gd name="T43" fmla="*/ 11 h 106"/>
                <a:gd name="T44" fmla="*/ 27 w 118"/>
                <a:gd name="T45" fmla="*/ 11 h 106"/>
                <a:gd name="T46" fmla="*/ 18 w 118"/>
                <a:gd name="T47" fmla="*/ 20 h 106"/>
                <a:gd name="T48" fmla="*/ 9 w 118"/>
                <a:gd name="T49" fmla="*/ 30 h 106"/>
                <a:gd name="T50" fmla="*/ 4 w 118"/>
                <a:gd name="T51" fmla="*/ 41 h 106"/>
                <a:gd name="T52" fmla="*/ 1 w 118"/>
                <a:gd name="T53" fmla="*/ 51 h 106"/>
                <a:gd name="T54" fmla="*/ 0 w 118"/>
                <a:gd name="T55" fmla="*/ 64 h 106"/>
                <a:gd name="T56" fmla="*/ 1 w 118"/>
                <a:gd name="T57" fmla="*/ 76 h 106"/>
                <a:gd name="T58" fmla="*/ 5 w 118"/>
                <a:gd name="T59" fmla="*/ 88 h 106"/>
                <a:gd name="T60" fmla="*/ 12 w 118"/>
                <a:gd name="T61" fmla="*/ 99 h 106"/>
                <a:gd name="T62" fmla="*/ 12 w 118"/>
                <a:gd name="T63" fmla="*/ 99 h 106"/>
                <a:gd name="T64" fmla="*/ 18 w 118"/>
                <a:gd name="T65" fmla="*/ 106 h 106"/>
                <a:gd name="T66" fmla="*/ 18 w 118"/>
                <a:gd name="T6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06">
                  <a:moveTo>
                    <a:pt x="18" y="106"/>
                  </a:moveTo>
                  <a:lnTo>
                    <a:pt x="18" y="106"/>
                  </a:lnTo>
                  <a:lnTo>
                    <a:pt x="28" y="93"/>
                  </a:lnTo>
                  <a:lnTo>
                    <a:pt x="39" y="83"/>
                  </a:lnTo>
                  <a:lnTo>
                    <a:pt x="51" y="72"/>
                  </a:lnTo>
                  <a:lnTo>
                    <a:pt x="65" y="61"/>
                  </a:lnTo>
                  <a:lnTo>
                    <a:pt x="65" y="61"/>
                  </a:lnTo>
                  <a:lnTo>
                    <a:pt x="77" y="53"/>
                  </a:lnTo>
                  <a:lnTo>
                    <a:pt x="91" y="45"/>
                  </a:lnTo>
                  <a:lnTo>
                    <a:pt x="104" y="38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6" y="16"/>
                  </a:lnTo>
                  <a:lnTo>
                    <a:pt x="96" y="9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18" y="20"/>
                  </a:lnTo>
                  <a:lnTo>
                    <a:pt x="9" y="30"/>
                  </a:lnTo>
                  <a:lnTo>
                    <a:pt x="4" y="41"/>
                  </a:lnTo>
                  <a:lnTo>
                    <a:pt x="1" y="51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5" y="8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8" y="106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45F161E2-5714-40A7-A1CB-91772B0B2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039" y="5478406"/>
              <a:ext cx="153085" cy="135459"/>
            </a:xfrm>
            <a:custGeom>
              <a:avLst/>
              <a:gdLst>
                <a:gd name="T0" fmla="*/ 101 w 118"/>
                <a:gd name="T1" fmla="*/ 106 h 106"/>
                <a:gd name="T2" fmla="*/ 101 w 118"/>
                <a:gd name="T3" fmla="*/ 106 h 106"/>
                <a:gd name="T4" fmla="*/ 106 w 118"/>
                <a:gd name="T5" fmla="*/ 99 h 106"/>
                <a:gd name="T6" fmla="*/ 106 w 118"/>
                <a:gd name="T7" fmla="*/ 99 h 106"/>
                <a:gd name="T8" fmla="*/ 113 w 118"/>
                <a:gd name="T9" fmla="*/ 88 h 106"/>
                <a:gd name="T10" fmla="*/ 117 w 118"/>
                <a:gd name="T11" fmla="*/ 76 h 106"/>
                <a:gd name="T12" fmla="*/ 118 w 118"/>
                <a:gd name="T13" fmla="*/ 64 h 106"/>
                <a:gd name="T14" fmla="*/ 117 w 118"/>
                <a:gd name="T15" fmla="*/ 51 h 106"/>
                <a:gd name="T16" fmla="*/ 114 w 118"/>
                <a:gd name="T17" fmla="*/ 41 h 106"/>
                <a:gd name="T18" fmla="*/ 109 w 118"/>
                <a:gd name="T19" fmla="*/ 30 h 106"/>
                <a:gd name="T20" fmla="*/ 102 w 118"/>
                <a:gd name="T21" fmla="*/ 20 h 106"/>
                <a:gd name="T22" fmla="*/ 92 w 118"/>
                <a:gd name="T23" fmla="*/ 11 h 106"/>
                <a:gd name="T24" fmla="*/ 92 w 118"/>
                <a:gd name="T25" fmla="*/ 11 h 106"/>
                <a:gd name="T26" fmla="*/ 80 w 118"/>
                <a:gd name="T27" fmla="*/ 5 h 106"/>
                <a:gd name="T28" fmla="*/ 69 w 118"/>
                <a:gd name="T29" fmla="*/ 1 h 106"/>
                <a:gd name="T30" fmla="*/ 57 w 118"/>
                <a:gd name="T31" fmla="*/ 0 h 106"/>
                <a:gd name="T32" fmla="*/ 45 w 118"/>
                <a:gd name="T33" fmla="*/ 0 h 106"/>
                <a:gd name="T34" fmla="*/ 33 w 118"/>
                <a:gd name="T35" fmla="*/ 4 h 106"/>
                <a:gd name="T36" fmla="*/ 22 w 118"/>
                <a:gd name="T37" fmla="*/ 9 h 106"/>
                <a:gd name="T38" fmla="*/ 13 w 118"/>
                <a:gd name="T39" fmla="*/ 16 h 106"/>
                <a:gd name="T40" fmla="*/ 4 w 118"/>
                <a:gd name="T41" fmla="*/ 26 h 106"/>
                <a:gd name="T42" fmla="*/ 4 w 118"/>
                <a:gd name="T43" fmla="*/ 26 h 106"/>
                <a:gd name="T44" fmla="*/ 0 w 118"/>
                <a:gd name="T45" fmla="*/ 32 h 106"/>
                <a:gd name="T46" fmla="*/ 0 w 118"/>
                <a:gd name="T47" fmla="*/ 32 h 106"/>
                <a:gd name="T48" fmla="*/ 14 w 118"/>
                <a:gd name="T49" fmla="*/ 38 h 106"/>
                <a:gd name="T50" fmla="*/ 28 w 118"/>
                <a:gd name="T51" fmla="*/ 45 h 106"/>
                <a:gd name="T52" fmla="*/ 41 w 118"/>
                <a:gd name="T53" fmla="*/ 53 h 106"/>
                <a:gd name="T54" fmla="*/ 53 w 118"/>
                <a:gd name="T55" fmla="*/ 61 h 106"/>
                <a:gd name="T56" fmla="*/ 53 w 118"/>
                <a:gd name="T57" fmla="*/ 61 h 106"/>
                <a:gd name="T58" fmla="*/ 67 w 118"/>
                <a:gd name="T59" fmla="*/ 72 h 106"/>
                <a:gd name="T60" fmla="*/ 79 w 118"/>
                <a:gd name="T61" fmla="*/ 83 h 106"/>
                <a:gd name="T62" fmla="*/ 90 w 118"/>
                <a:gd name="T63" fmla="*/ 93 h 106"/>
                <a:gd name="T64" fmla="*/ 101 w 118"/>
                <a:gd name="T65" fmla="*/ 106 h 106"/>
                <a:gd name="T66" fmla="*/ 101 w 118"/>
                <a:gd name="T6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06">
                  <a:moveTo>
                    <a:pt x="101" y="106"/>
                  </a:moveTo>
                  <a:lnTo>
                    <a:pt x="101" y="106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113" y="88"/>
                  </a:lnTo>
                  <a:lnTo>
                    <a:pt x="117" y="76"/>
                  </a:lnTo>
                  <a:lnTo>
                    <a:pt x="118" y="64"/>
                  </a:lnTo>
                  <a:lnTo>
                    <a:pt x="117" y="51"/>
                  </a:lnTo>
                  <a:lnTo>
                    <a:pt x="114" y="41"/>
                  </a:lnTo>
                  <a:lnTo>
                    <a:pt x="109" y="30"/>
                  </a:lnTo>
                  <a:lnTo>
                    <a:pt x="102" y="2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80" y="5"/>
                  </a:lnTo>
                  <a:lnTo>
                    <a:pt x="69" y="1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3" y="4"/>
                  </a:lnTo>
                  <a:lnTo>
                    <a:pt x="22" y="9"/>
                  </a:lnTo>
                  <a:lnTo>
                    <a:pt x="13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4" y="38"/>
                  </a:lnTo>
                  <a:lnTo>
                    <a:pt x="28" y="45"/>
                  </a:lnTo>
                  <a:lnTo>
                    <a:pt x="41" y="53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7" y="72"/>
                  </a:lnTo>
                  <a:lnTo>
                    <a:pt x="79" y="83"/>
                  </a:lnTo>
                  <a:lnTo>
                    <a:pt x="90" y="93"/>
                  </a:lnTo>
                  <a:lnTo>
                    <a:pt x="101" y="106"/>
                  </a:lnTo>
                  <a:lnTo>
                    <a:pt x="101" y="106"/>
                  </a:lnTo>
                  <a:close/>
                </a:path>
              </a:pathLst>
            </a:custGeom>
            <a:solidFill>
              <a:srgbClr val="131E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7" name="CuadroTexto 46">
            <a:extLst>
              <a:ext uri="{FF2B5EF4-FFF2-40B4-BE49-F238E27FC236}">
                <a16:creationId xmlns:a16="http://schemas.microsoft.com/office/drawing/2014/main" id="{83C0474C-347F-4740-9E27-3DD50964BDD7}"/>
              </a:ext>
            </a:extLst>
          </p:cNvPr>
          <p:cNvSpPr txBox="1"/>
          <p:nvPr/>
        </p:nvSpPr>
        <p:spPr>
          <a:xfrm>
            <a:off x="10513213" y="6984158"/>
            <a:ext cx="260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Ciclo Financiero.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65A12F4-4E03-49E5-8747-20965319C49B}"/>
              </a:ext>
            </a:extLst>
          </p:cNvPr>
          <p:cNvSpPr txBox="1"/>
          <p:nvPr/>
        </p:nvSpPr>
        <p:spPr>
          <a:xfrm>
            <a:off x="13621441" y="6735598"/>
            <a:ext cx="2609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Experiencia de Servicio.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2F5ECFF7-048B-494F-9CB7-56B24C12C249}"/>
              </a:ext>
            </a:extLst>
          </p:cNvPr>
          <p:cNvSpPr txBox="1"/>
          <p:nvPr/>
        </p:nvSpPr>
        <p:spPr>
          <a:xfrm>
            <a:off x="11750450" y="4518188"/>
            <a:ext cx="3112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/>
              <a:t>Disminución Tiempo de Respuesta. </a:t>
            </a:r>
          </a:p>
        </p:txBody>
      </p:sp>
      <p:sp>
        <p:nvSpPr>
          <p:cNvPr id="50" name="object 11">
            <a:extLst>
              <a:ext uri="{FF2B5EF4-FFF2-40B4-BE49-F238E27FC236}">
                <a16:creationId xmlns:a16="http://schemas.microsoft.com/office/drawing/2014/main" id="{DCB016EE-69BA-42A7-9CFE-70ED62A26736}"/>
              </a:ext>
            </a:extLst>
          </p:cNvPr>
          <p:cNvSpPr/>
          <p:nvPr/>
        </p:nvSpPr>
        <p:spPr>
          <a:xfrm>
            <a:off x="10185400" y="1698025"/>
            <a:ext cx="327813" cy="6836375"/>
          </a:xfrm>
          <a:custGeom>
            <a:avLst/>
            <a:gdLst/>
            <a:ahLst/>
            <a:cxnLst/>
            <a:rect l="l" t="t" r="r" b="b"/>
            <a:pathLst>
              <a:path w="114300" h="1583054">
                <a:moveTo>
                  <a:pt x="113753" y="1582902"/>
                </a:moveTo>
                <a:lnTo>
                  <a:pt x="0" y="1582902"/>
                </a:lnTo>
                <a:lnTo>
                  <a:pt x="0" y="0"/>
                </a:lnTo>
                <a:lnTo>
                  <a:pt x="113753" y="0"/>
                </a:lnTo>
                <a:lnTo>
                  <a:pt x="113753" y="1582902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Marcador de posición de imagen 26" descr="Imagen que contiene exterior, luz, grúa, tráfico&#10;&#10;Descripción generada automáticamente">
            <a:extLst>
              <a:ext uri="{FF2B5EF4-FFF2-40B4-BE49-F238E27FC236}">
                <a16:creationId xmlns:a16="http://schemas.microsoft.com/office/drawing/2014/main" id="{85D6E45F-BE01-4BC1-BDB1-9060B338A55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b="17104"/>
          <a:stretch/>
        </p:blipFill>
        <p:spPr>
          <a:xfrm>
            <a:off x="431800" y="453883"/>
            <a:ext cx="15393600" cy="7013717"/>
          </a:xfrm>
        </p:spPr>
      </p:pic>
      <p:sp>
        <p:nvSpPr>
          <p:cNvPr id="7" name="object 7"/>
          <p:cNvSpPr/>
          <p:nvPr/>
        </p:nvSpPr>
        <p:spPr>
          <a:xfrm>
            <a:off x="7518400" y="545088"/>
            <a:ext cx="6360160" cy="5162550"/>
          </a:xfrm>
          <a:custGeom>
            <a:avLst/>
            <a:gdLst/>
            <a:ahLst/>
            <a:cxnLst/>
            <a:rect l="l" t="t" r="r" b="b"/>
            <a:pathLst>
              <a:path w="6360159" h="5162550">
                <a:moveTo>
                  <a:pt x="6359842" y="5162295"/>
                </a:moveTo>
                <a:lnTo>
                  <a:pt x="0" y="5162295"/>
                </a:lnTo>
                <a:lnTo>
                  <a:pt x="0" y="0"/>
                </a:lnTo>
                <a:lnTo>
                  <a:pt x="6359842" y="0"/>
                </a:lnTo>
                <a:lnTo>
                  <a:pt x="6359842" y="5162295"/>
                </a:lnTo>
                <a:close/>
              </a:path>
            </a:pathLst>
          </a:custGeom>
          <a:solidFill>
            <a:srgbClr val="0D1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3121" y="758670"/>
            <a:ext cx="1096434" cy="1049851"/>
          </a:xfrm>
          <a:custGeom>
            <a:avLst/>
            <a:gdLst/>
            <a:ahLst/>
            <a:cxnLst/>
            <a:rect l="l" t="t" r="r" b="b"/>
            <a:pathLst>
              <a:path w="1614170" h="1545589">
                <a:moveTo>
                  <a:pt x="1614131" y="1545450"/>
                </a:moveTo>
                <a:lnTo>
                  <a:pt x="0" y="1545450"/>
                </a:lnTo>
                <a:lnTo>
                  <a:pt x="0" y="0"/>
                </a:lnTo>
                <a:lnTo>
                  <a:pt x="1614131" y="0"/>
                </a:lnTo>
                <a:lnTo>
                  <a:pt x="1614131" y="1545450"/>
                </a:lnTo>
                <a:close/>
              </a:path>
            </a:pathLst>
          </a:custGeom>
          <a:solidFill>
            <a:srgbClr val="007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FB2C101-BCE8-424F-82F0-3D9A6A23FAE5}"/>
              </a:ext>
            </a:extLst>
          </p:cNvPr>
          <p:cNvGrpSpPr/>
          <p:nvPr/>
        </p:nvGrpSpPr>
        <p:grpSpPr>
          <a:xfrm>
            <a:off x="8043205" y="933811"/>
            <a:ext cx="699558" cy="699568"/>
            <a:chOff x="8431255" y="3148968"/>
            <a:chExt cx="1029890" cy="1029904"/>
          </a:xfrm>
        </p:grpSpPr>
        <p:sp>
          <p:nvSpPr>
            <p:cNvPr id="12" name="object 12"/>
            <p:cNvSpPr/>
            <p:nvPr/>
          </p:nvSpPr>
          <p:spPr>
            <a:xfrm>
              <a:off x="8768360" y="3486087"/>
              <a:ext cx="692785" cy="692785"/>
            </a:xfrm>
            <a:custGeom>
              <a:avLst/>
              <a:gdLst/>
              <a:ahLst/>
              <a:cxnLst/>
              <a:rect l="l" t="t" r="r" b="b"/>
              <a:pathLst>
                <a:path w="692784" h="692785">
                  <a:moveTo>
                    <a:pt x="33136" y="0"/>
                  </a:moveTo>
                  <a:lnTo>
                    <a:pt x="390" y="24281"/>
                  </a:lnTo>
                  <a:lnTo>
                    <a:pt x="0" y="33114"/>
                  </a:lnTo>
                  <a:lnTo>
                    <a:pt x="2258" y="41859"/>
                  </a:lnTo>
                  <a:lnTo>
                    <a:pt x="275829" y="674078"/>
                  </a:lnTo>
                  <a:lnTo>
                    <a:pt x="303579" y="692378"/>
                  </a:lnTo>
                  <a:lnTo>
                    <a:pt x="304455" y="692378"/>
                  </a:lnTo>
                  <a:lnTo>
                    <a:pt x="396441" y="396430"/>
                  </a:lnTo>
                  <a:lnTo>
                    <a:pt x="668869" y="332981"/>
                  </a:lnTo>
                  <a:lnTo>
                    <a:pt x="677742" y="329426"/>
                  </a:lnTo>
                  <a:lnTo>
                    <a:pt x="684909" y="323440"/>
                  </a:lnTo>
                  <a:lnTo>
                    <a:pt x="689903" y="315554"/>
                  </a:lnTo>
                  <a:lnTo>
                    <a:pt x="692262" y="306298"/>
                  </a:lnTo>
                  <a:lnTo>
                    <a:pt x="691610" y="296769"/>
                  </a:lnTo>
                  <a:lnTo>
                    <a:pt x="688123" y="288110"/>
                  </a:lnTo>
                  <a:lnTo>
                    <a:pt x="682163" y="280925"/>
                  </a:lnTo>
                  <a:lnTo>
                    <a:pt x="674088" y="275818"/>
                  </a:lnTo>
                  <a:lnTo>
                    <a:pt x="41882" y="2248"/>
                  </a:lnTo>
                  <a:lnTo>
                    <a:pt x="33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93184" y="3148968"/>
              <a:ext cx="60325" cy="241300"/>
            </a:xfrm>
            <a:custGeom>
              <a:avLst/>
              <a:gdLst/>
              <a:ahLst/>
              <a:cxnLst/>
              <a:rect l="l" t="t" r="r" b="b"/>
              <a:pathLst>
                <a:path w="60325" h="241300">
                  <a:moveTo>
                    <a:pt x="30162" y="0"/>
                  </a:moveTo>
                  <a:lnTo>
                    <a:pt x="18414" y="2367"/>
                  </a:lnTo>
                  <a:lnTo>
                    <a:pt x="8828" y="8828"/>
                  </a:lnTo>
                  <a:lnTo>
                    <a:pt x="2367" y="18414"/>
                  </a:lnTo>
                  <a:lnTo>
                    <a:pt x="0" y="30162"/>
                  </a:lnTo>
                  <a:lnTo>
                    <a:pt x="0" y="211124"/>
                  </a:lnTo>
                  <a:lnTo>
                    <a:pt x="2367" y="222872"/>
                  </a:lnTo>
                  <a:lnTo>
                    <a:pt x="8828" y="232459"/>
                  </a:lnTo>
                  <a:lnTo>
                    <a:pt x="18414" y="238919"/>
                  </a:lnTo>
                  <a:lnTo>
                    <a:pt x="30162" y="241287"/>
                  </a:lnTo>
                  <a:lnTo>
                    <a:pt x="41910" y="238919"/>
                  </a:lnTo>
                  <a:lnTo>
                    <a:pt x="51496" y="232459"/>
                  </a:lnTo>
                  <a:lnTo>
                    <a:pt x="57957" y="222872"/>
                  </a:lnTo>
                  <a:lnTo>
                    <a:pt x="60325" y="211124"/>
                  </a:lnTo>
                  <a:lnTo>
                    <a:pt x="60325" y="30162"/>
                  </a:lnTo>
                  <a:lnTo>
                    <a:pt x="57957" y="18414"/>
                  </a:lnTo>
                  <a:lnTo>
                    <a:pt x="51496" y="8828"/>
                  </a:lnTo>
                  <a:lnTo>
                    <a:pt x="41910" y="2367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37257" y="3638844"/>
              <a:ext cx="188302" cy="1883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21132" y="3254974"/>
              <a:ext cx="188302" cy="1883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37260" y="3254970"/>
              <a:ext cx="188302" cy="1883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31255" y="3510898"/>
              <a:ext cx="241300" cy="60325"/>
            </a:xfrm>
            <a:custGeom>
              <a:avLst/>
              <a:gdLst/>
              <a:ahLst/>
              <a:cxnLst/>
              <a:rect l="l" t="t" r="r" b="b"/>
              <a:pathLst>
                <a:path w="241300" h="60325">
                  <a:moveTo>
                    <a:pt x="211124" y="0"/>
                  </a:moveTo>
                  <a:lnTo>
                    <a:pt x="30162" y="0"/>
                  </a:lnTo>
                  <a:lnTo>
                    <a:pt x="18414" y="2367"/>
                  </a:lnTo>
                  <a:lnTo>
                    <a:pt x="8828" y="8828"/>
                  </a:lnTo>
                  <a:lnTo>
                    <a:pt x="2367" y="18414"/>
                  </a:lnTo>
                  <a:lnTo>
                    <a:pt x="0" y="30162"/>
                  </a:lnTo>
                  <a:lnTo>
                    <a:pt x="2367" y="41910"/>
                  </a:lnTo>
                  <a:lnTo>
                    <a:pt x="8828" y="51496"/>
                  </a:lnTo>
                  <a:lnTo>
                    <a:pt x="18414" y="57957"/>
                  </a:lnTo>
                  <a:lnTo>
                    <a:pt x="30162" y="60325"/>
                  </a:lnTo>
                  <a:lnTo>
                    <a:pt x="211124" y="60325"/>
                  </a:lnTo>
                  <a:lnTo>
                    <a:pt x="222872" y="57957"/>
                  </a:lnTo>
                  <a:lnTo>
                    <a:pt x="232459" y="51496"/>
                  </a:lnTo>
                  <a:lnTo>
                    <a:pt x="238919" y="41910"/>
                  </a:lnTo>
                  <a:lnTo>
                    <a:pt x="241287" y="30162"/>
                  </a:lnTo>
                  <a:lnTo>
                    <a:pt x="238919" y="18414"/>
                  </a:lnTo>
                  <a:lnTo>
                    <a:pt x="232459" y="8828"/>
                  </a:lnTo>
                  <a:lnTo>
                    <a:pt x="222872" y="2367"/>
                  </a:lnTo>
                  <a:lnTo>
                    <a:pt x="211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DA552A44-C1E0-4B23-B28D-2D59AD992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43121" y="3996078"/>
            <a:ext cx="5564789" cy="704348"/>
          </a:xfrm>
        </p:spPr>
        <p:txBody>
          <a:bodyPr/>
          <a:lstStyle/>
          <a:p>
            <a:pPr algn="ctr"/>
            <a:r>
              <a:rPr lang="es-CO" sz="3200" dirty="0"/>
              <a:t>SOLUCIONES EN TIEMPO REAL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649A774-6856-40FB-B8D3-65CF16912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755" y="1927946"/>
            <a:ext cx="3278845" cy="198122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848600"/>
            <a:ext cx="15393600" cy="841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7E0B5B1060D240930687CE1AE64A74" ma:contentTypeVersion="13" ma:contentTypeDescription="Crear nuevo documento." ma:contentTypeScope="" ma:versionID="30b74494bdd1b22ab003623b4d68a789">
  <xsd:schema xmlns:xsd="http://www.w3.org/2001/XMLSchema" xmlns:xs="http://www.w3.org/2001/XMLSchema" xmlns:p="http://schemas.microsoft.com/office/2006/metadata/properties" xmlns:ns3="318cf6f0-7f45-45fb-a0ac-2c99f92c2275" xmlns:ns4="3d915f0c-1ccf-43d1-9d07-a1c390f6c2f8" targetNamespace="http://schemas.microsoft.com/office/2006/metadata/properties" ma:root="true" ma:fieldsID="9a77e6aada6d59302e86020f1b5f530a" ns3:_="" ns4:_="">
    <xsd:import namespace="318cf6f0-7f45-45fb-a0ac-2c99f92c2275"/>
    <xsd:import namespace="3d915f0c-1ccf-43d1-9d07-a1c390f6c2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cf6f0-7f45-45fb-a0ac-2c99f92c2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15f0c-1ccf-43d1-9d07-a1c390f6c2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F05912-6377-45C9-A924-0DDAF4E228AD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d915f0c-1ccf-43d1-9d07-a1c390f6c2f8"/>
    <ds:schemaRef ds:uri="318cf6f0-7f45-45fb-a0ac-2c99f92c2275"/>
  </ds:schemaRefs>
</ds:datastoreItem>
</file>

<file path=customXml/itemProps2.xml><?xml version="1.0" encoding="utf-8"?>
<ds:datastoreItem xmlns:ds="http://schemas.openxmlformats.org/officeDocument/2006/customXml" ds:itemID="{412AD0B0-9E6A-4FCE-97F0-F1557F6476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7645F-C74F-4745-B3A5-7C7B2702C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8cf6f0-7f45-45fb-a0ac-2c99f92c2275"/>
    <ds:schemaRef ds:uri="3d915f0c-1ccf-43d1-9d07-a1c390f6c2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303</Words>
  <Application>Microsoft Office PowerPoint</Application>
  <PresentationFormat>Personalizado</PresentationFormat>
  <Paragraphs>75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Integral CF Extra Bold</vt:lpstr>
      <vt:lpstr>Trebuchet MS</vt:lpstr>
      <vt:lpstr>Office Theme</vt:lpstr>
      <vt:lpstr>Presentación de PowerPoint</vt:lpstr>
      <vt:lpstr>Presentación de PowerPoint</vt:lpstr>
      <vt:lpstr>Presentación de PowerPoint</vt:lpstr>
      <vt:lpstr>MODELO DE INTERACCIÓN SOLUCIONES EN TIEMPO REAL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PPT_campaña es tiempo de ganar tiempo</dc:title>
  <dc:creator>dg8</dc:creator>
  <cp:lastModifiedBy>Sandra Marcela Aquite</cp:lastModifiedBy>
  <cp:revision>51</cp:revision>
  <dcterms:created xsi:type="dcterms:W3CDTF">2020-05-19T20:35:49Z</dcterms:created>
  <dcterms:modified xsi:type="dcterms:W3CDTF">2020-06-02T16:31:59Z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2020-05-19T00:00:00Z</vt:filetime>
  </property>
  <property fmtid="{D5CDD505-2E9C-101B-9397-08002B2CF9AE}" pid="5" name="ContentTypeId">
    <vt:lpwstr>0x010100587E0B5B1060D240930687CE1AE64A74</vt:lpwstr>
  </property>
</Properties>
</file>