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23F"/>
    <a:srgbClr val="57B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35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321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901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764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659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204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73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13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215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48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00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D6CF-2225-4CDB-8D0A-637D9E23C31F}" type="datetimeFigureOut">
              <a:rPr lang="en-CA" smtClean="0"/>
              <a:t>2020-12-10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CFF2-302D-478B-933D-FBE6144B67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36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" y="-27384"/>
            <a:ext cx="9141043" cy="70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2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09AAA-F9AD-4472-99DB-7F97B590D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476"/>
            <a:ext cx="9144000" cy="53137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B39A05-E533-4007-B784-BA85FE6B9150}"/>
              </a:ext>
            </a:extLst>
          </p:cNvPr>
          <p:cNvSpPr/>
          <p:nvPr/>
        </p:nvSpPr>
        <p:spPr>
          <a:xfrm>
            <a:off x="975312" y="585506"/>
            <a:ext cx="5980830" cy="533469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259632" y="909641"/>
            <a:ext cx="5400600" cy="503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Pay extra attention to other drivers.</a:t>
            </a:r>
          </a:p>
          <a:p>
            <a:pPr fontAlgn="base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B31D8-8585-45D7-998C-360CC2D2A27C}"/>
              </a:ext>
            </a:extLst>
          </p:cNvPr>
          <p:cNvSpPr txBox="1"/>
          <p:nvPr/>
        </p:nvSpPr>
        <p:spPr>
          <a:xfrm>
            <a:off x="1269034" y="2009366"/>
            <a:ext cx="5400600" cy="8477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Avoid using cruise control on slippery roads or on roads you suspect might be slippery. </a:t>
            </a:r>
          </a:p>
          <a:p>
            <a:pPr fontAlgn="base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89810-AD22-406C-8E9E-0DED96CCBAEC}"/>
              </a:ext>
            </a:extLst>
          </p:cNvPr>
          <p:cNvSpPr txBox="1"/>
          <p:nvPr/>
        </p:nvSpPr>
        <p:spPr>
          <a:xfrm>
            <a:off x="1273293" y="1296134"/>
            <a:ext cx="5400600" cy="8477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Do not drive unless it is completely necessary.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C1192-CD88-4303-9A5E-B020F6A7955A}"/>
              </a:ext>
            </a:extLst>
          </p:cNvPr>
          <p:cNvSpPr txBox="1"/>
          <p:nvPr/>
        </p:nvSpPr>
        <p:spPr>
          <a:xfrm>
            <a:off x="1265427" y="2740516"/>
            <a:ext cx="5400600" cy="5687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Ensure that you have a full tank, extra windshield washer fluid and a first aid kit in the car. 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F826-91E0-4DC6-8C8E-4143322E0377}"/>
              </a:ext>
            </a:extLst>
          </p:cNvPr>
          <p:cNvSpPr txBox="1"/>
          <p:nvPr/>
        </p:nvSpPr>
        <p:spPr>
          <a:xfrm>
            <a:off x="1273293" y="3861048"/>
            <a:ext cx="5400600" cy="5687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Bring a ‘survival kit’ that includes booster cables, warm clothes, a small shovel, a torch, a whistle, water and non-perishable foods.</a:t>
            </a:r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99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53D24-55EA-4E72-A202-8FEEB378E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15" y="603730"/>
            <a:ext cx="8018325" cy="5345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30DAFE-9B7D-45C6-879D-947571D8136F}"/>
              </a:ext>
            </a:extLst>
          </p:cNvPr>
          <p:cNvSpPr/>
          <p:nvPr/>
        </p:nvSpPr>
        <p:spPr>
          <a:xfrm>
            <a:off x="3995936" y="603729"/>
            <a:ext cx="1872208" cy="5371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323528" y="787638"/>
            <a:ext cx="54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Tens of thousands of people require treatment each year because of injuries related to carrying luggage. </a:t>
            </a: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pPr fontAlgn="base"/>
            <a:endParaRPr lang="en-CA" sz="2400" dirty="0">
              <a:latin typeface="Arial Narrow" panose="020B0606020202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BBEE6A-FF4D-41FE-9808-3CD86AF29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77746"/>
            <a:ext cx="987741" cy="1207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58FA4D-8F9D-44EE-B35F-4D3AEC67228C}"/>
              </a:ext>
            </a:extLst>
          </p:cNvPr>
          <p:cNvSpPr txBox="1"/>
          <p:nvPr/>
        </p:nvSpPr>
        <p:spPr>
          <a:xfrm>
            <a:off x="323528" y="338457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Use proper lifting techniques.</a:t>
            </a:r>
          </a:p>
          <a:p>
            <a:pPr fontAlgn="base"/>
            <a:endParaRPr lang="en-CA" sz="2400" dirty="0">
              <a:latin typeface="Arial Narrow" panose="020B0606020202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6D2BB0-47EA-46F9-9F5F-6E75BC4E85E3}"/>
              </a:ext>
            </a:extLst>
          </p:cNvPr>
          <p:cNvSpPr/>
          <p:nvPr/>
        </p:nvSpPr>
        <p:spPr>
          <a:xfrm>
            <a:off x="323528" y="5687670"/>
            <a:ext cx="17636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solidFill>
                  <a:srgbClr val="000000"/>
                </a:solidFill>
                <a:latin typeface="Calibri" panose="020F0502020204030204" pitchFamily="34" charset="0"/>
              </a:rPr>
              <a:t>Source: orthoinfo.aaos.org</a:t>
            </a:r>
            <a:endParaRPr lang="en-CA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22D7E-ED48-4FDD-BEFB-7F6A6435CC15}"/>
              </a:ext>
            </a:extLst>
          </p:cNvPr>
          <p:cNvSpPr txBox="1"/>
          <p:nvPr/>
        </p:nvSpPr>
        <p:spPr>
          <a:xfrm>
            <a:off x="315523" y="3787877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Choose luggage with wheels and handles.</a:t>
            </a:r>
          </a:p>
          <a:p>
            <a:pPr fontAlgn="base"/>
            <a:endParaRPr lang="en-CA" sz="2400" dirty="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BF667-D69A-491C-8843-0FCBBA83847B}"/>
              </a:ext>
            </a:extLst>
          </p:cNvPr>
          <p:cNvSpPr txBox="1"/>
          <p:nvPr/>
        </p:nvSpPr>
        <p:spPr>
          <a:xfrm>
            <a:off x="323528" y="416983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Try to pack lightly, only taking things that are necessary.</a:t>
            </a:r>
          </a:p>
          <a:p>
            <a:pPr fontAlgn="base"/>
            <a:endParaRPr lang="en-CA" sz="2400" dirty="0"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F785B-D26E-4703-9CFC-1C72974567CB}"/>
              </a:ext>
            </a:extLst>
          </p:cNvPr>
          <p:cNvSpPr txBox="1"/>
          <p:nvPr/>
        </p:nvSpPr>
        <p:spPr>
          <a:xfrm>
            <a:off x="315523" y="490414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Don’t rush. It’s better for your back to make a few more trips to the car than get hurt. </a:t>
            </a:r>
          </a:p>
          <a:p>
            <a:pPr fontAlgn="base"/>
            <a:endParaRPr lang="en-CA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29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951D6-996C-4859-A2A4-54DF7BA0F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250" y="583002"/>
            <a:ext cx="7832976" cy="5224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620688"/>
            <a:ext cx="59808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Wrap rage: the high levels of anger and frustration caused by the inability to open tricky packaging.</a:t>
            </a:r>
          </a:p>
          <a:p>
            <a:endParaRPr lang="en-CA" sz="2400" b="0" dirty="0">
              <a:effectLst/>
              <a:latin typeface="Arial Narrow" panose="020B0606020202030204" pitchFamily="34" charset="0"/>
            </a:endParaRPr>
          </a:p>
          <a:p>
            <a:endParaRPr lang="en-CA" sz="2400" b="0" dirty="0">
              <a:effectLst/>
              <a:latin typeface="Arial Narrow" panose="020B0606020202030204" pitchFamily="34" charset="0"/>
            </a:endParaRPr>
          </a:p>
          <a:p>
            <a:pPr fontAlgn="base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37300-BC3D-4E0A-B2BF-9F65CBFFA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64927"/>
            <a:ext cx="957132" cy="853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5F62B4-0F06-4BC0-A92F-BA04FFCE7337}"/>
              </a:ext>
            </a:extLst>
          </p:cNvPr>
          <p:cNvSpPr txBox="1"/>
          <p:nvPr/>
        </p:nvSpPr>
        <p:spPr>
          <a:xfrm>
            <a:off x="2987824" y="3715089"/>
            <a:ext cx="5980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Don’t let yourself become frustrated.</a:t>
            </a:r>
          </a:p>
          <a:p>
            <a:pPr fontAlgn="base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44204E-0A46-4F05-9775-07FBB27D6F2D}"/>
              </a:ext>
            </a:extLst>
          </p:cNvPr>
          <p:cNvSpPr/>
          <p:nvPr/>
        </p:nvSpPr>
        <p:spPr>
          <a:xfrm>
            <a:off x="2987824" y="5507002"/>
            <a:ext cx="16738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solidFill>
                  <a:srgbClr val="000000"/>
                </a:solidFill>
                <a:latin typeface="Calibri" panose="020F0502020204030204" pitchFamily="34" charset="0"/>
              </a:rPr>
              <a:t>Source: www.thestar.com</a:t>
            </a:r>
            <a:endParaRPr lang="en-CA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7C77E-25F9-4C7C-AAC6-832EB5E2D47A}"/>
              </a:ext>
            </a:extLst>
          </p:cNvPr>
          <p:cNvSpPr txBox="1"/>
          <p:nvPr/>
        </p:nvSpPr>
        <p:spPr>
          <a:xfrm>
            <a:off x="2987824" y="1590023"/>
            <a:ext cx="59808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Thousands of people have to visit the emergency room  each season because of packaging-related injuries.</a:t>
            </a:r>
          </a:p>
          <a:p>
            <a:endParaRPr lang="en-CA" sz="2400" b="0" dirty="0">
              <a:effectLst/>
              <a:latin typeface="Arial Narrow" panose="020B0606020202030204" pitchFamily="34" charset="0"/>
            </a:endParaRPr>
          </a:p>
          <a:p>
            <a:pPr fontAlgn="base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EA9CD-F972-4990-96FB-EBD89F84BB94}"/>
              </a:ext>
            </a:extLst>
          </p:cNvPr>
          <p:cNvSpPr txBox="1"/>
          <p:nvPr/>
        </p:nvSpPr>
        <p:spPr>
          <a:xfrm>
            <a:off x="2987824" y="4511916"/>
            <a:ext cx="5980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Don’t grab the first pointed or bladed thing you can find. Use an appropriate tool for the job.  </a:t>
            </a:r>
          </a:p>
          <a:p>
            <a:pPr fontAlgn="base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20A37-E6B9-43D7-9F0A-A4558390B635}"/>
              </a:ext>
            </a:extLst>
          </p:cNvPr>
          <p:cNvSpPr txBox="1"/>
          <p:nvPr/>
        </p:nvSpPr>
        <p:spPr>
          <a:xfrm>
            <a:off x="2987824" y="4113760"/>
            <a:ext cx="6190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Do NOT use your teeth to open tricky packaging.   </a:t>
            </a:r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33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5006E-AF3D-4654-9C92-AA9D97948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45" y="564307"/>
            <a:ext cx="7959926" cy="5306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951255"/>
            <a:ext cx="5544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Food poisoning is rampant during the holiday season. Meat alone is responsible for over a million cases of food poisoning a year.</a:t>
            </a:r>
          </a:p>
          <a:p>
            <a:pPr fontAlgn="base"/>
            <a:endParaRPr lang="en-C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1625423" cy="12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B2991-0A2D-40CF-AB00-654CF6C48BF0}"/>
              </a:ext>
            </a:extLst>
          </p:cNvPr>
          <p:cNvSpPr txBox="1"/>
          <p:nvPr/>
        </p:nvSpPr>
        <p:spPr>
          <a:xfrm>
            <a:off x="395535" y="2567033"/>
            <a:ext cx="5544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Wash your hands frequently and thoroughly when handling food.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33EFB-1491-4D5E-A9DD-17D59F24F27A}"/>
              </a:ext>
            </a:extLst>
          </p:cNvPr>
          <p:cNvSpPr/>
          <p:nvPr/>
        </p:nvSpPr>
        <p:spPr>
          <a:xfrm>
            <a:off x="395195" y="5590329"/>
            <a:ext cx="18277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solidFill>
                  <a:srgbClr val="000000"/>
                </a:solidFill>
                <a:latin typeface="Calibri" panose="020F0502020204030204" pitchFamily="34" charset="0"/>
              </a:rPr>
              <a:t>Source: www.livestrong.com</a:t>
            </a:r>
            <a:endParaRPr lang="en-CA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B939BC-74B4-4709-B3C3-CF22DF14FFB8}"/>
              </a:ext>
            </a:extLst>
          </p:cNvPr>
          <p:cNvSpPr txBox="1"/>
          <p:nvPr/>
        </p:nvSpPr>
        <p:spPr>
          <a:xfrm>
            <a:off x="395535" y="3329788"/>
            <a:ext cx="5544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Keep meat, poultry, seafood, and egg foods separated from other foods in the fridge.</a:t>
            </a:r>
          </a:p>
          <a:p>
            <a:pPr fontAlgn="base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93C8AD-8A5D-47D8-9992-86C3430A1A48}"/>
              </a:ext>
            </a:extLst>
          </p:cNvPr>
          <p:cNvSpPr txBox="1"/>
          <p:nvPr/>
        </p:nvSpPr>
        <p:spPr>
          <a:xfrm>
            <a:off x="395195" y="4114600"/>
            <a:ext cx="5544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Use separate cutting boards for raw </a:t>
            </a:r>
          </a:p>
          <a:p>
            <a:pPr fontAlgn="base"/>
            <a:r>
              <a:rPr lang="en-CA" sz="2400" dirty="0">
                <a:latin typeface="Arial Narrow" panose="020B0606020202030204" pitchFamily="34" charset="0"/>
              </a:rPr>
              <a:t>    meat and cooked or ready-to-eat items.</a:t>
            </a:r>
          </a:p>
          <a:p>
            <a:pPr fontAlgn="base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DF2F4-CD3A-4925-89C2-BA9727E0D407}"/>
              </a:ext>
            </a:extLst>
          </p:cNvPr>
          <p:cNvSpPr txBox="1"/>
          <p:nvPr/>
        </p:nvSpPr>
        <p:spPr>
          <a:xfrm>
            <a:off x="395194" y="4868158"/>
            <a:ext cx="5544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Thanksgiving and Christmas leftovers </a:t>
            </a:r>
          </a:p>
          <a:p>
            <a:pPr fontAlgn="base"/>
            <a:r>
              <a:rPr lang="en-CA" sz="2400" dirty="0">
                <a:latin typeface="Arial Narrow" panose="020B0606020202030204" pitchFamily="34" charset="0"/>
              </a:rPr>
              <a:t>    are safe for four days in the refrigerator.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58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9C72-0AEE-417B-B5E1-F5560B0E4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95" y="594890"/>
            <a:ext cx="7817045" cy="5212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1031887"/>
            <a:ext cx="524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Cooking-related injuries (cuts and burns especially) are common over the holiday season. </a:t>
            </a: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ADC57-1C9C-4F3C-8CFC-123E7B656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0450"/>
            <a:ext cx="1663700" cy="132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5EE27-4540-4430-A2EA-16CFEC53C143}"/>
              </a:ext>
            </a:extLst>
          </p:cNvPr>
          <p:cNvSpPr txBox="1"/>
          <p:nvPr/>
        </p:nvSpPr>
        <p:spPr>
          <a:xfrm>
            <a:off x="3629972" y="3332055"/>
            <a:ext cx="52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Think about your state of mind regularly.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CEAE6-E81A-4C77-853A-C44B2C59CE18}"/>
              </a:ext>
            </a:extLst>
          </p:cNvPr>
          <p:cNvSpPr txBox="1"/>
          <p:nvPr/>
        </p:nvSpPr>
        <p:spPr>
          <a:xfrm>
            <a:off x="3629972" y="3728903"/>
            <a:ext cx="52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Make sure your kitchen floor is clean and free of spills, pieces of food, and other tripping hazards.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D8FD7-AE5C-4C30-A810-2710416A9A66}"/>
              </a:ext>
            </a:extLst>
          </p:cNvPr>
          <p:cNvSpPr txBox="1"/>
          <p:nvPr/>
        </p:nvSpPr>
        <p:spPr>
          <a:xfrm>
            <a:off x="3629972" y="4859613"/>
            <a:ext cx="52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Slow down or calm down before handling sharp or hot objects. 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0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4A7BC-FDE1-444B-98B2-8AE26237C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84" y="608632"/>
            <a:ext cx="8010972" cy="5340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89981"/>
            <a:ext cx="61628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Visiting family members and friends might not be familiar with your house and your habits</a:t>
            </a:r>
            <a:endParaRPr lang="en-CA" sz="2400" b="0" dirty="0">
              <a:effectLst/>
              <a:latin typeface="Arial Narrow" panose="020B0606020202030204" pitchFamily="34" charset="0"/>
            </a:endParaRPr>
          </a:p>
          <a:p>
            <a:r>
              <a:rPr lang="en-CA" sz="2000" dirty="0">
                <a:latin typeface="Arial Narrow" panose="020B0606020202030204" pitchFamily="34" charset="0"/>
              </a:rPr>
              <a:t>(like the fact that you store Pine Sol® next to cooking oil).</a:t>
            </a:r>
          </a:p>
          <a:p>
            <a:pPr fontAlgn="base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BE660-4DB2-4AFC-99D8-C3B4B78C1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44" y="1772816"/>
            <a:ext cx="762000" cy="76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B233C-03EF-49A2-9D99-F0E795CA1119}"/>
              </a:ext>
            </a:extLst>
          </p:cNvPr>
          <p:cNvSpPr txBox="1"/>
          <p:nvPr/>
        </p:nvSpPr>
        <p:spPr>
          <a:xfrm>
            <a:off x="251520" y="2433322"/>
            <a:ext cx="6162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Make sure you warn them of anything they </a:t>
            </a:r>
          </a:p>
          <a:p>
            <a:pPr fontAlgn="base"/>
            <a:r>
              <a:rPr lang="en-CA" sz="2400" dirty="0">
                <a:latin typeface="Arial Narrow" panose="020B0606020202030204" pitchFamily="34" charset="0"/>
              </a:rPr>
              <a:t>    should know.</a:t>
            </a:r>
          </a:p>
          <a:p>
            <a:pPr fontAlgn="base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A4AF53-6B0E-40E9-B9CA-E1496E8550E0}"/>
              </a:ext>
            </a:extLst>
          </p:cNvPr>
          <p:cNvSpPr txBox="1"/>
          <p:nvPr/>
        </p:nvSpPr>
        <p:spPr>
          <a:xfrm>
            <a:off x="251520" y="5018645"/>
            <a:ext cx="6162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Check your carbon monoxide alarms and </a:t>
            </a:r>
          </a:p>
          <a:p>
            <a:pPr fontAlgn="base"/>
            <a:r>
              <a:rPr lang="en-CA" sz="2400" dirty="0">
                <a:latin typeface="Arial Narrow" panose="020B0606020202030204" pitchFamily="34" charset="0"/>
              </a:rPr>
              <a:t>    ensure they are functioning properly.</a:t>
            </a:r>
          </a:p>
          <a:p>
            <a:pPr fontAlgn="base"/>
            <a:endParaRPr lang="en-CA" dirty="0"/>
          </a:p>
          <a:p>
            <a:pPr fontAlgn="base"/>
            <a:r>
              <a:rPr lang="en-CA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46818-FF2F-4DC5-B307-63199044E2CC}"/>
              </a:ext>
            </a:extLst>
          </p:cNvPr>
          <p:cNvSpPr txBox="1"/>
          <p:nvPr/>
        </p:nvSpPr>
        <p:spPr>
          <a:xfrm>
            <a:off x="255601" y="3178190"/>
            <a:ext cx="616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Provide visitors with a safe place to put their medicines and ensure that your own is not </a:t>
            </a:r>
          </a:p>
          <a:p>
            <a:pPr fontAlgn="base"/>
            <a:r>
              <a:rPr lang="en-CA" sz="2400" dirty="0">
                <a:latin typeface="Arial Narrow" panose="020B0606020202030204" pitchFamily="34" charset="0"/>
              </a:rPr>
              <a:t>    easily accessible.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0280E-BED0-45C2-8262-897B39E7618E}"/>
              </a:ext>
            </a:extLst>
          </p:cNvPr>
          <p:cNvSpPr txBox="1"/>
          <p:nvPr/>
        </p:nvSpPr>
        <p:spPr>
          <a:xfrm>
            <a:off x="251520" y="4286261"/>
            <a:ext cx="6162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Provide guests with night lights or easy-to-</a:t>
            </a:r>
          </a:p>
          <a:p>
            <a:pPr fontAlgn="base"/>
            <a:r>
              <a:rPr lang="en-CA" sz="2400" dirty="0">
                <a:latin typeface="Arial Narrow" panose="020B0606020202030204" pitchFamily="34" charset="0"/>
              </a:rPr>
              <a:t>    reach lamps.</a:t>
            </a:r>
            <a:endParaRPr lang="en-CA" dirty="0"/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21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B8236-F740-4370-9FA8-DE9D9114E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4230" y="604127"/>
            <a:ext cx="7930486" cy="5286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2779" y="649915"/>
            <a:ext cx="56166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Arial Narrow" panose="020B0606020202030204" pitchFamily="34" charset="0"/>
              </a:rPr>
              <a:t>Every holiday season, there is a substantial increase in calls to Pet Poison Helpline.</a:t>
            </a:r>
          </a:p>
          <a:p>
            <a:endParaRPr lang="en-CA" sz="2200" dirty="0">
              <a:latin typeface="Arial Narrow" panose="020B0606020202030204" pitchFamily="34" charset="0"/>
            </a:endParaRPr>
          </a:p>
          <a:p>
            <a:endParaRPr lang="en-CA" sz="2200" dirty="0">
              <a:latin typeface="Arial Narrow" panose="020B0606020202030204" pitchFamily="34" charset="0"/>
            </a:endParaRPr>
          </a:p>
          <a:p>
            <a:r>
              <a:rPr lang="en-CA" sz="2200" dirty="0">
                <a:latin typeface="Arial Narrow" panose="020B0606020202030204" pitchFamily="34" charset="0"/>
              </a:rPr>
              <a:t> 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D5F9F-AB61-4C5A-B9CE-407272DB6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85098"/>
            <a:ext cx="1003300" cy="114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88D569-3DBE-4726-AF5C-06AAA1A84F5D}"/>
              </a:ext>
            </a:extLst>
          </p:cNvPr>
          <p:cNvSpPr txBox="1"/>
          <p:nvPr/>
        </p:nvSpPr>
        <p:spPr>
          <a:xfrm>
            <a:off x="3432779" y="2681239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200" dirty="0">
                <a:latin typeface="Arial Narrow" panose="020B0606020202030204" pitchFamily="34" charset="0"/>
              </a:rPr>
              <a:t>Keep Christmas cacti and holiday bouquets containing lilies, holly or mistletoe away from pets. 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F150D9-324D-4D19-A666-7828A3B2CE65}"/>
              </a:ext>
            </a:extLst>
          </p:cNvPr>
          <p:cNvSpPr/>
          <p:nvPr/>
        </p:nvSpPr>
        <p:spPr>
          <a:xfrm>
            <a:off x="7324632" y="5747396"/>
            <a:ext cx="17524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solidFill>
                  <a:srgbClr val="000000"/>
                </a:solidFill>
                <a:latin typeface="Calibri" panose="020F0502020204030204" pitchFamily="34" charset="0"/>
              </a:rPr>
              <a:t>Source: Pet Poison Helpline</a:t>
            </a:r>
            <a:endParaRPr lang="en-CA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9E6A7-B564-4F64-93AF-9EFBA496B430}"/>
              </a:ext>
            </a:extLst>
          </p:cNvPr>
          <p:cNvSpPr txBox="1"/>
          <p:nvPr/>
        </p:nvSpPr>
        <p:spPr>
          <a:xfrm>
            <a:off x="3432779" y="3325267"/>
            <a:ext cx="56166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200" dirty="0">
                <a:latin typeface="Arial Narrow" panose="020B0606020202030204" pitchFamily="34" charset="0"/>
              </a:rPr>
              <a:t>Take the list of pet poisons with you and stick it on your fridge. </a:t>
            </a:r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FC78E0-145B-48AC-A02A-104C92ABC147}"/>
              </a:ext>
            </a:extLst>
          </p:cNvPr>
          <p:cNvSpPr txBox="1"/>
          <p:nvPr/>
        </p:nvSpPr>
        <p:spPr>
          <a:xfrm>
            <a:off x="3454454" y="3976686"/>
            <a:ext cx="56166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200" dirty="0">
                <a:latin typeface="Arial Narrow" panose="020B0606020202030204" pitchFamily="34" charset="0"/>
              </a:rPr>
              <a:t>Avoid using tinsel (and ribbon, yarn and thread). 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D685A-4ED9-428F-B968-529536B30834}"/>
              </a:ext>
            </a:extLst>
          </p:cNvPr>
          <p:cNvSpPr txBox="1"/>
          <p:nvPr/>
        </p:nvSpPr>
        <p:spPr>
          <a:xfrm>
            <a:off x="3453375" y="4977979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200" dirty="0">
                <a:latin typeface="Arial Narrow" panose="020B0606020202030204" pitchFamily="34" charset="0"/>
              </a:rPr>
              <a:t>Keep snow globes out of reach. Some imported ones can contain antifreeze.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A01AF-0791-48B5-919A-E249EAE8F5B5}"/>
              </a:ext>
            </a:extLst>
          </p:cNvPr>
          <p:cNvSpPr txBox="1"/>
          <p:nvPr/>
        </p:nvSpPr>
        <p:spPr>
          <a:xfrm>
            <a:off x="3453375" y="4324799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200" dirty="0">
                <a:latin typeface="Arial Narrow" panose="020B0606020202030204" pitchFamily="34" charset="0"/>
              </a:rPr>
              <a:t>Keep liquid potpourri and essential oils out of your pets’ reach.</a:t>
            </a:r>
          </a:p>
          <a:p>
            <a:pPr fontAlgn="base"/>
            <a:r>
              <a:rPr lang="en-CA" dirty="0"/>
              <a:t>  </a:t>
            </a:r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333749" y="1097994"/>
            <a:ext cx="52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Arial Narrow" panose="020B0606020202030204" pitchFamily="34" charset="0"/>
              </a:rPr>
              <a:t>Share the activity booklet with your children.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C71CC-29FA-4A91-A82D-A0B744067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27" y="1772816"/>
            <a:ext cx="2865706" cy="370856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5D0BF-5318-47CE-AF28-EC8493DB62EC}"/>
              </a:ext>
            </a:extLst>
          </p:cNvPr>
          <p:cNvSpPr txBox="1"/>
          <p:nvPr/>
        </p:nvSpPr>
        <p:spPr>
          <a:xfrm>
            <a:off x="4572000" y="2708920"/>
            <a:ext cx="52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200" b="0" dirty="0">
              <a:effectLst/>
              <a:latin typeface="Arial Narrow" panose="020B0606020202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200" dirty="0">
                <a:latin typeface="Arial Narrow" panose="020B0606020202030204" pitchFamily="34" charset="0"/>
              </a:rPr>
              <a:t>Help them if they need it. 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56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213614" y="942846"/>
            <a:ext cx="5248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Arial Narrow" panose="020B0606020202030204" pitchFamily="34" charset="0"/>
              </a:rPr>
              <a:t>Share the brochure with your loved ones. </a:t>
            </a:r>
          </a:p>
          <a:p>
            <a:endParaRPr lang="en-CA" sz="2200" b="0" dirty="0">
              <a:effectLst/>
              <a:latin typeface="Arial Narrow" panose="020B0606020202030204" pitchFamily="34" charset="0"/>
            </a:endParaRPr>
          </a:p>
          <a:p>
            <a:endParaRPr lang="en-CA" sz="2200" b="0" dirty="0">
              <a:effectLst/>
              <a:latin typeface="Arial Narrow" panose="020B0606020202030204" pitchFamily="34" charset="0"/>
            </a:endParaRP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9AF96-EA6A-4389-BBBE-B7FBA73A4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3982"/>
            <a:ext cx="4995380" cy="38874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32EA5-1C49-4D25-BAA8-ED85AF8C75CD}"/>
              </a:ext>
            </a:extLst>
          </p:cNvPr>
          <p:cNvSpPr txBox="1"/>
          <p:nvPr/>
        </p:nvSpPr>
        <p:spPr>
          <a:xfrm>
            <a:off x="6519900" y="1603982"/>
            <a:ext cx="194053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sz="2200" b="0" dirty="0">
              <a:effectLst/>
              <a:latin typeface="Arial Narrow" panose="020B0606020202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It contains more specific advice on each of the hazards we talked about today.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CA" dirty="0"/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47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5677D-0153-4041-B5CD-1E5BE5CE79EA}"/>
              </a:ext>
            </a:extLst>
          </p:cNvPr>
          <p:cNvSpPr txBox="1"/>
          <p:nvPr/>
        </p:nvSpPr>
        <p:spPr>
          <a:xfrm>
            <a:off x="1560634" y="1801863"/>
            <a:ext cx="64677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 Narrow" panose="020B0606020202030204" pitchFamily="34" charset="0"/>
              </a:rPr>
              <a:t>BUT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It’s the season of rushing, frustration and fatigue.</a:t>
            </a:r>
          </a:p>
          <a:p>
            <a:pPr fontAlgn="base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31EEA-6C5C-4C65-9CC8-B520BAD01373}"/>
              </a:ext>
            </a:extLst>
          </p:cNvPr>
          <p:cNvSpPr txBox="1"/>
          <p:nvPr/>
        </p:nvSpPr>
        <p:spPr>
          <a:xfrm>
            <a:off x="1566389" y="3977967"/>
            <a:ext cx="646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 Narrow" panose="020B0606020202030204" pitchFamily="34" charset="0"/>
              </a:rPr>
              <a:t>SO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Review the brochure and keep the tips in mind.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470CF-AB22-464F-A60D-8CA3016BAF47}"/>
              </a:ext>
            </a:extLst>
          </p:cNvPr>
          <p:cNvSpPr txBox="1"/>
          <p:nvPr/>
        </p:nvSpPr>
        <p:spPr>
          <a:xfrm>
            <a:off x="1560634" y="2449935"/>
            <a:ext cx="64677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These states of mind make you ignore, downplay or forget about hazards.</a:t>
            </a:r>
          </a:p>
          <a:p>
            <a:pPr fontAlgn="base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DBB36-6DF7-4DBE-B219-6E0C62E2146A}"/>
              </a:ext>
            </a:extLst>
          </p:cNvPr>
          <p:cNvSpPr txBox="1"/>
          <p:nvPr/>
        </p:nvSpPr>
        <p:spPr>
          <a:xfrm>
            <a:off x="1560634" y="3099332"/>
            <a:ext cx="64677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Injuries and fatalities increase despite people knowing the hazards. </a:t>
            </a:r>
          </a:p>
          <a:p>
            <a:pPr fontAlgn="base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54D41-3185-44BF-BDDF-8D00D35435E0}"/>
              </a:ext>
            </a:extLst>
          </p:cNvPr>
          <p:cNvSpPr txBox="1"/>
          <p:nvPr/>
        </p:nvSpPr>
        <p:spPr>
          <a:xfrm>
            <a:off x="1560634" y="4697849"/>
            <a:ext cx="646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200" dirty="0">
                <a:latin typeface="Arial Narrow" panose="020B0606020202030204" pitchFamily="34" charset="0"/>
              </a:rPr>
              <a:t>It might be enough to keep your family out of the Emergency Room this holiday season.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A364F-3369-4AD2-8C3E-6FC3E86DB5AD}"/>
              </a:ext>
            </a:extLst>
          </p:cNvPr>
          <p:cNvSpPr txBox="1"/>
          <p:nvPr/>
        </p:nvSpPr>
        <p:spPr>
          <a:xfrm>
            <a:off x="1115616" y="1108578"/>
            <a:ext cx="6467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/>
            <a:r>
              <a:rPr lang="en-US" sz="2200" dirty="0">
                <a:latin typeface="Arial Narrow" panose="020B0606020202030204" pitchFamily="34" charset="0"/>
              </a:rPr>
              <a:t>You might find some of this information pretty obvious.</a:t>
            </a:r>
          </a:p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80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287C8-3FD7-4BBE-BC32-7E3A50771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135" y="531096"/>
            <a:ext cx="8044126" cy="5330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D98FE0-267C-4B48-9B98-A28537D5643D}"/>
              </a:ext>
            </a:extLst>
          </p:cNvPr>
          <p:cNvSpPr/>
          <p:nvPr/>
        </p:nvSpPr>
        <p:spPr>
          <a:xfrm>
            <a:off x="3598410" y="531096"/>
            <a:ext cx="3384376" cy="5414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4022074" y="3551998"/>
            <a:ext cx="4896544" cy="1602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Fatigue.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Frustration.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Added responsibilities.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More 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Visiting family members.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22074" y="1865604"/>
            <a:ext cx="4222334" cy="901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Days off.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Holiday food.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Visiting family members.</a:t>
            </a:r>
          </a:p>
        </p:txBody>
      </p:sp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CB87E30D-2924-4BF1-8348-C5B88C2CD1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14800" y="1486532"/>
            <a:ext cx="457200" cy="457200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49253E2D-3983-4099-9D73-BEC37B3A2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22074" y="3093553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E0EB2F-2907-46D0-9C77-53603376F874}"/>
              </a:ext>
            </a:extLst>
          </p:cNvPr>
          <p:cNvSpPr txBox="1"/>
          <p:nvPr/>
        </p:nvSpPr>
        <p:spPr>
          <a:xfrm>
            <a:off x="3913968" y="920157"/>
            <a:ext cx="4330440" cy="901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The winter holidays are a mixed bag.</a:t>
            </a:r>
          </a:p>
        </p:txBody>
      </p:sp>
    </p:spTree>
    <p:extLst>
      <p:ext uri="{BB962C8B-B14F-4D97-AF65-F5344CB8AC3E}">
        <p14:creationId xmlns:p14="http://schemas.microsoft.com/office/powerpoint/2010/main" val="30111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0D864-B84B-4E35-B327-E5EA9A06516C}"/>
              </a:ext>
            </a:extLst>
          </p:cNvPr>
          <p:cNvSpPr txBox="1"/>
          <p:nvPr/>
        </p:nvSpPr>
        <p:spPr>
          <a:xfrm>
            <a:off x="856089" y="3830358"/>
            <a:ext cx="6472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200" b="0" dirty="0">
              <a:effectLst/>
              <a:latin typeface="Arial Narrow" panose="020B0606020202030204" pitchFamily="34" charset="0"/>
            </a:endParaRPr>
          </a:p>
          <a:p>
            <a:r>
              <a:rPr lang="en-CA" sz="2200" b="0" dirty="0">
                <a:effectLst/>
                <a:latin typeface="Arial Narrow" panose="020B0606020202030204" pitchFamily="34" charset="0"/>
              </a:rPr>
              <a:t/>
            </a:r>
            <a:br>
              <a:rPr lang="en-CA" sz="2200" b="0" dirty="0">
                <a:effectLst/>
                <a:latin typeface="Arial Narrow" panose="020B0606020202030204" pitchFamily="34" charset="0"/>
              </a:rPr>
            </a:br>
            <a:r>
              <a:rPr lang="en-CA" sz="2200" dirty="0">
                <a:latin typeface="Arial Narrow" panose="020B0606020202030204" pitchFamily="34" charset="0"/>
              </a:rPr>
              <a:t>Have a wonderful, safe holiday!</a:t>
            </a:r>
            <a:endParaRPr lang="en-CA" sz="2200" b="0" dirty="0">
              <a:effectLst/>
              <a:latin typeface="Arial Narrow" panose="020B0606020202030204" pitchFamily="34" charset="0"/>
            </a:endParaRPr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  <a:p>
            <a:pPr fontAlgn="base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63729-01C3-460C-A2BE-16D0824A7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604"/>
            <a:ext cx="9144000" cy="28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FFC6E-2A69-492A-928C-3FDE237AA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03" y="836712"/>
            <a:ext cx="4336925" cy="5402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173" y="134560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How can anything bad happen over the holidays?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0173" y="2456022"/>
            <a:ext cx="4585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  <a:cs typeface="Arial" panose="020B0604020202020204" pitchFamily="34" charset="0"/>
              </a:rPr>
              <a:t>Mix of excitement, frustration, rushing and fatigue: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45305-4583-470F-8197-8757FC9E0F76}"/>
              </a:ext>
            </a:extLst>
          </p:cNvPr>
          <p:cNvSpPr txBox="1"/>
          <p:nvPr/>
        </p:nvSpPr>
        <p:spPr>
          <a:xfrm>
            <a:off x="850172" y="3672268"/>
            <a:ext cx="4585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  <a:cs typeface="Arial" panose="020B0604020202020204" pitchFamily="34" charset="0"/>
              </a:rPr>
              <a:t>We are more likely to ignore certain warning signs.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FB7EA-72A4-42B6-98D6-B333723A7647}"/>
              </a:ext>
            </a:extLst>
          </p:cNvPr>
          <p:cNvSpPr txBox="1"/>
          <p:nvPr/>
        </p:nvSpPr>
        <p:spPr>
          <a:xfrm>
            <a:off x="850171" y="4469532"/>
            <a:ext cx="458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  <a:cs typeface="Arial" panose="020B0604020202020204" pitchFamily="34" charset="0"/>
              </a:rPr>
              <a:t>Act unsafely around hazards.</a:t>
            </a:r>
          </a:p>
        </p:txBody>
      </p:sp>
    </p:spTree>
    <p:extLst>
      <p:ext uri="{BB962C8B-B14F-4D97-AF65-F5344CB8AC3E}">
        <p14:creationId xmlns:p14="http://schemas.microsoft.com/office/powerpoint/2010/main" val="25168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6A6E1-EDAB-4AF0-9EF0-742E9D104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548464"/>
            <a:ext cx="7888723" cy="5259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6FA16F-6911-4340-B000-0799CBD1F010}"/>
              </a:ext>
            </a:extLst>
          </p:cNvPr>
          <p:cNvSpPr/>
          <p:nvPr/>
        </p:nvSpPr>
        <p:spPr>
          <a:xfrm>
            <a:off x="4572000" y="528094"/>
            <a:ext cx="2480166" cy="534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4860032" y="1028537"/>
            <a:ext cx="489654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The result?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4528" y="1702703"/>
            <a:ext cx="3672408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Every winter there is a sudden rise in injuries and fatalities caused by decorating, fires, car accidents, and lifting heavy packages and suitcases. </a:t>
            </a:r>
            <a:r>
              <a:rPr lang="en-CA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3170" y="4542219"/>
            <a:ext cx="370376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Protect your loved ones this holiday season.</a:t>
            </a:r>
          </a:p>
        </p:txBody>
      </p:sp>
    </p:spTree>
    <p:extLst>
      <p:ext uri="{BB962C8B-B14F-4D97-AF65-F5344CB8AC3E}">
        <p14:creationId xmlns:p14="http://schemas.microsoft.com/office/powerpoint/2010/main" val="25227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6C488-DA21-4776-9E88-4A180FF3A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6" y="585506"/>
            <a:ext cx="9150894" cy="522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0FA0B8-030A-4CB6-911F-0AB935B328FD}"/>
              </a:ext>
            </a:extLst>
          </p:cNvPr>
          <p:cNvSpPr/>
          <p:nvPr/>
        </p:nvSpPr>
        <p:spPr>
          <a:xfrm>
            <a:off x="0" y="585506"/>
            <a:ext cx="4067944" cy="530561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539552" y="1388530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About 200 people a day suffer decoration-related injuries each November and December: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36D8A-F235-417B-9B98-33AE4AD29D2D}"/>
              </a:ext>
            </a:extLst>
          </p:cNvPr>
          <p:cNvSpPr txBox="1"/>
          <p:nvPr/>
        </p:nvSpPr>
        <p:spPr>
          <a:xfrm>
            <a:off x="552378" y="5390356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Source: health.usnews.com</a:t>
            </a:r>
            <a:endParaRPr lang="en-CA" sz="1100" dirty="0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E1EBF-8A5C-44FA-BDC1-763A059BEC5C}"/>
              </a:ext>
            </a:extLst>
          </p:cNvPr>
          <p:cNvSpPr txBox="1"/>
          <p:nvPr/>
        </p:nvSpPr>
        <p:spPr>
          <a:xfrm>
            <a:off x="539552" y="319848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fractures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3372A-C7AE-4632-83B9-34EA0A512689}"/>
              </a:ext>
            </a:extLst>
          </p:cNvPr>
          <p:cNvSpPr txBox="1"/>
          <p:nvPr/>
        </p:nvSpPr>
        <p:spPr>
          <a:xfrm>
            <a:off x="545965" y="351053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concussions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8022E-BAE7-4759-A1A3-0D13B4DB8734}"/>
              </a:ext>
            </a:extLst>
          </p:cNvPr>
          <p:cNvSpPr txBox="1"/>
          <p:nvPr/>
        </p:nvSpPr>
        <p:spPr>
          <a:xfrm>
            <a:off x="545965" y="382487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muscle pulls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49009D-7BD4-4EA7-89CC-2C8FC4EEA41F}"/>
              </a:ext>
            </a:extLst>
          </p:cNvPr>
          <p:cNvSpPr txBox="1"/>
          <p:nvPr/>
        </p:nvSpPr>
        <p:spPr>
          <a:xfrm>
            <a:off x="558791" y="413352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bruises </a:t>
            </a:r>
          </a:p>
        </p:txBody>
      </p:sp>
    </p:spTree>
    <p:extLst>
      <p:ext uri="{BB962C8B-B14F-4D97-AF65-F5344CB8AC3E}">
        <p14:creationId xmlns:p14="http://schemas.microsoft.com/office/powerpoint/2010/main" val="14557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16BDD-3A1E-445B-90B1-7FB0598F4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10" y="518180"/>
            <a:ext cx="8326901" cy="5440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936" y="1569472"/>
            <a:ext cx="380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Most of these injuries are caused by falls from ladders.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6766B-8F45-4AA9-8C17-2D2BD02DA9D6}"/>
              </a:ext>
            </a:extLst>
          </p:cNvPr>
          <p:cNvSpPr txBox="1"/>
          <p:nvPr/>
        </p:nvSpPr>
        <p:spPr>
          <a:xfrm>
            <a:off x="547936" y="3531298"/>
            <a:ext cx="380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b="0" dirty="0">
              <a:effectLst/>
              <a:latin typeface="Arial Narrow" panose="020B0606020202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Don’t decorate when tipsy.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113A41-F6CF-43EE-9E39-D7A7FF33B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6" y="2699016"/>
            <a:ext cx="8509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80D35-E959-4D50-90F3-5689DF3356B3}"/>
              </a:ext>
            </a:extLst>
          </p:cNvPr>
          <p:cNvSpPr txBox="1"/>
          <p:nvPr/>
        </p:nvSpPr>
        <p:spPr>
          <a:xfrm>
            <a:off x="548209" y="4362295"/>
            <a:ext cx="380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Have someone help 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558133-ED70-4C7C-90BC-1BD64FEEA8B7}"/>
              </a:ext>
            </a:extLst>
          </p:cNvPr>
          <p:cNvSpPr txBox="1"/>
          <p:nvPr/>
        </p:nvSpPr>
        <p:spPr>
          <a:xfrm>
            <a:off x="547936" y="4817351"/>
            <a:ext cx="380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Follow safe ladder use rules.</a:t>
            </a:r>
          </a:p>
        </p:txBody>
      </p:sp>
    </p:spTree>
    <p:extLst>
      <p:ext uri="{BB962C8B-B14F-4D97-AF65-F5344CB8AC3E}">
        <p14:creationId xmlns:p14="http://schemas.microsoft.com/office/powerpoint/2010/main" val="39361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C1756-9C78-4D20-B17A-DD76DF29A7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585866"/>
            <a:ext cx="7744305" cy="5219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7849" y="886388"/>
            <a:ext cx="45745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Thousands of people are treated each holiday season after sustaining an electric shock. </a:t>
            </a: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endParaRPr lang="en-CA" sz="2400" b="0" dirty="0">
              <a:effectLst/>
              <a:latin typeface="Arial Narrow" panose="020B0606020202030204" pitchFamily="34" charset="0"/>
            </a:endParaRPr>
          </a:p>
          <a:p>
            <a:endParaRPr lang="en-CA" sz="2400" b="0" dirty="0">
              <a:effectLst/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63026"/>
            <a:ext cx="1512168" cy="10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BA85BF-6816-44DC-A0AC-FD0E53D602D9}"/>
              </a:ext>
            </a:extLst>
          </p:cNvPr>
          <p:cNvSpPr txBox="1"/>
          <p:nvPr/>
        </p:nvSpPr>
        <p:spPr>
          <a:xfrm>
            <a:off x="3957848" y="3480936"/>
            <a:ext cx="457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Inspect your lights for signs of wear and tear.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247EF-4246-4E21-BD68-4342D6D37A4B}"/>
              </a:ext>
            </a:extLst>
          </p:cNvPr>
          <p:cNvSpPr txBox="1"/>
          <p:nvPr/>
        </p:nvSpPr>
        <p:spPr>
          <a:xfrm>
            <a:off x="3957847" y="53903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Source: </a:t>
            </a:r>
            <a:r>
              <a:rPr lang="en-CA" dirty="0"/>
              <a:t> </a:t>
            </a:r>
            <a:r>
              <a:rPr lang="en-CA" sz="1100" dirty="0"/>
              <a:t>www.henderson-law.com</a:t>
            </a:r>
            <a:endParaRPr lang="en-CA" sz="1100" dirty="0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607FF-BE98-4886-9640-D6ED3042CEFB}"/>
              </a:ext>
            </a:extLst>
          </p:cNvPr>
          <p:cNvSpPr txBox="1"/>
          <p:nvPr/>
        </p:nvSpPr>
        <p:spPr>
          <a:xfrm>
            <a:off x="3957848" y="4254498"/>
            <a:ext cx="457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Follow the proper use and care of your decorations.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73BDE-1753-48EF-8616-9841C0BACE9A}"/>
              </a:ext>
            </a:extLst>
          </p:cNvPr>
          <p:cNvSpPr txBox="1"/>
          <p:nvPr/>
        </p:nvSpPr>
        <p:spPr>
          <a:xfrm>
            <a:off x="3957847" y="5044254"/>
            <a:ext cx="457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Don’t overload sockets.</a:t>
            </a:r>
          </a:p>
        </p:txBody>
      </p:sp>
    </p:spTree>
    <p:extLst>
      <p:ext uri="{BB962C8B-B14F-4D97-AF65-F5344CB8AC3E}">
        <p14:creationId xmlns:p14="http://schemas.microsoft.com/office/powerpoint/2010/main" val="160264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F0D09-6F67-405D-A34B-2085A50F6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34" y="548680"/>
            <a:ext cx="8144205" cy="54294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F44964-DDBB-4426-814A-CEB600DB699C}"/>
              </a:ext>
            </a:extLst>
          </p:cNvPr>
          <p:cNvSpPr/>
          <p:nvPr/>
        </p:nvSpPr>
        <p:spPr>
          <a:xfrm>
            <a:off x="3892257" y="548680"/>
            <a:ext cx="2808312" cy="547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25" y="584114"/>
            <a:ext cx="12096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908721"/>
            <a:ext cx="6264696" cy="17281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Christmas trees, candles and decorations </a:t>
            </a:r>
          </a:p>
          <a:p>
            <a:r>
              <a:rPr lang="en-CA" sz="2400" dirty="0">
                <a:latin typeface="Arial Narrow" panose="020B0606020202030204" pitchFamily="34" charset="0"/>
              </a:rPr>
              <a:t>account for almost 2,000 fires each year. </a:t>
            </a:r>
          </a:p>
          <a:p>
            <a:r>
              <a:rPr lang="en-CA" sz="2400" dirty="0">
                <a:latin typeface="Arial Narrow" panose="020B0606020202030204" pitchFamily="34" charset="0"/>
              </a:rPr>
              <a:t>There is also a rise in heating, cooking </a:t>
            </a:r>
          </a:p>
          <a:p>
            <a:r>
              <a:rPr lang="en-CA" sz="2400" dirty="0">
                <a:latin typeface="Arial Narrow" panose="020B0606020202030204" pitchFamily="34" charset="0"/>
              </a:rPr>
              <a:t>and electrical fires.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EB3CA-CF39-454D-949A-2D40C0F74AB8}"/>
              </a:ext>
            </a:extLst>
          </p:cNvPr>
          <p:cNvSpPr txBox="1"/>
          <p:nvPr/>
        </p:nvSpPr>
        <p:spPr>
          <a:xfrm>
            <a:off x="435873" y="2658749"/>
            <a:ext cx="6264696" cy="8228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Keep your candles in a safe holder and don’t leave them unattended.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9854-48AE-4663-AB43-C83D4D262A9E}"/>
              </a:ext>
            </a:extLst>
          </p:cNvPr>
          <p:cNvSpPr txBox="1"/>
          <p:nvPr/>
        </p:nvSpPr>
        <p:spPr>
          <a:xfrm>
            <a:off x="395536" y="5683255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Source: earthsciences.typepad.com</a:t>
            </a:r>
            <a:endParaRPr lang="en-CA" sz="1100" dirty="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65C9E-9BA9-4389-BBA4-34D9AC7DE714}"/>
              </a:ext>
            </a:extLst>
          </p:cNvPr>
          <p:cNvSpPr txBox="1"/>
          <p:nvPr/>
        </p:nvSpPr>
        <p:spPr>
          <a:xfrm>
            <a:off x="395536" y="3395334"/>
            <a:ext cx="6264696" cy="5070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Never put real candles on your Christmas tree.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202A1-47D8-4674-A8C2-F68DA4F873B0}"/>
              </a:ext>
            </a:extLst>
          </p:cNvPr>
          <p:cNvSpPr txBox="1"/>
          <p:nvPr/>
        </p:nvSpPr>
        <p:spPr>
          <a:xfrm>
            <a:off x="402320" y="3778656"/>
            <a:ext cx="6264696" cy="5070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Never leave your cooking equipment unattended.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838B4-6922-4BE7-B8CA-C2493AE5A9A4}"/>
              </a:ext>
            </a:extLst>
          </p:cNvPr>
          <p:cNvSpPr txBox="1"/>
          <p:nvPr/>
        </p:nvSpPr>
        <p:spPr>
          <a:xfrm>
            <a:off x="395536" y="4183744"/>
            <a:ext cx="6264696" cy="777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If you’re using a turkey fryer, use it on flat ground and more than 10 feet from the house.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1B4A1-61FE-446C-8820-AE13698168C9}"/>
              </a:ext>
            </a:extLst>
          </p:cNvPr>
          <p:cNvSpPr txBox="1"/>
          <p:nvPr/>
        </p:nvSpPr>
        <p:spPr>
          <a:xfrm>
            <a:off x="393832" y="4925349"/>
            <a:ext cx="6264696" cy="48936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Follow instructions for all electrical and cooking equipment. Don’t use if damaged!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923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91117"/>
            <a:ext cx="1197307" cy="2769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67434" y="5949280"/>
            <a:ext cx="5980830" cy="30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Copyright ©2019 by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. All rights reserved.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SafeStart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is a registered trademark of </a:t>
            </a:r>
            <a:r>
              <a:rPr lang="en-CA" sz="800" dirty="0" err="1">
                <a:latin typeface="Arial" panose="020B0604020202020204" pitchFamily="34" charset="0"/>
                <a:cs typeface="Arial" panose="020B0604020202020204" pitchFamily="34" charset="0"/>
              </a:rPr>
              <a:t>Electrolab</a:t>
            </a:r>
            <a:r>
              <a:rPr lang="en-CA" sz="800" dirty="0">
                <a:latin typeface="Arial" panose="020B0604020202020204" pitchFamily="34" charset="0"/>
                <a:cs typeface="Arial" panose="020B0604020202020204" pitchFamily="34" charset="0"/>
              </a:rPr>
              <a:t> Limited.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DAE7E-F5B3-4DEC-AB2D-D7BE0147E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7369" y="606476"/>
            <a:ext cx="7801705" cy="520113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798920"/>
            <a:ext cx="4320480" cy="1360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2400" dirty="0">
                <a:latin typeface="Arial Narrow" panose="020B0606020202030204" pitchFamily="34" charset="0"/>
              </a:rPr>
              <a:t>Car crashes are one of the most common injury and fatality causes during the holiday season.</a:t>
            </a: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endParaRPr lang="en-CA" sz="2400" dirty="0">
              <a:latin typeface="Arial Narrow" panose="020B0606020202030204" pitchFamily="34" charset="0"/>
            </a:endParaRPr>
          </a:p>
          <a:p>
            <a:endParaRPr lang="en-CA" sz="2400" dirty="0"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A790C-15D3-49FE-A01A-E23BF0C0D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564904"/>
            <a:ext cx="1792540" cy="64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9CD832-FACE-4A98-AC5C-6F12505BCED1}"/>
              </a:ext>
            </a:extLst>
          </p:cNvPr>
          <p:cNvSpPr txBox="1"/>
          <p:nvPr/>
        </p:nvSpPr>
        <p:spPr>
          <a:xfrm>
            <a:off x="4572000" y="3408630"/>
            <a:ext cx="4320480" cy="4999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More drivers on the road.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03D5B-1011-4A02-A3EC-FA9469D18981}"/>
              </a:ext>
            </a:extLst>
          </p:cNvPr>
          <p:cNvSpPr txBox="1"/>
          <p:nvPr/>
        </p:nvSpPr>
        <p:spPr>
          <a:xfrm>
            <a:off x="4572000" y="3840407"/>
            <a:ext cx="4320480" cy="742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They are also stressed, rushed, and sometimes driving impaired.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A4086-3608-4B77-B3D5-163193E379B8}"/>
              </a:ext>
            </a:extLst>
          </p:cNvPr>
          <p:cNvSpPr txBox="1"/>
          <p:nvPr/>
        </p:nvSpPr>
        <p:spPr>
          <a:xfrm>
            <a:off x="4572000" y="4583291"/>
            <a:ext cx="4320480" cy="4524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Poor weather conditions or severe weather conditions.</a:t>
            </a:r>
          </a:p>
        </p:txBody>
      </p:sp>
    </p:spTree>
    <p:extLst>
      <p:ext uri="{BB962C8B-B14F-4D97-AF65-F5344CB8AC3E}">
        <p14:creationId xmlns:p14="http://schemas.microsoft.com/office/powerpoint/2010/main" val="26501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1310</Words>
  <Application>Microsoft Office PowerPoint</Application>
  <PresentationFormat>On-screen Show (4:3)</PresentationFormat>
  <Paragraphs>144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Locke</dc:creator>
  <cp:lastModifiedBy>Kelly Vega</cp:lastModifiedBy>
  <cp:revision>54</cp:revision>
  <dcterms:created xsi:type="dcterms:W3CDTF">2019-09-19T13:30:24Z</dcterms:created>
  <dcterms:modified xsi:type="dcterms:W3CDTF">2020-12-10T15:32:49Z</dcterms:modified>
</cp:coreProperties>
</file>