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0" r:id="rId4"/>
    <p:sldMasterId id="2147483676" r:id="rId5"/>
    <p:sldMasterId id="2147483679" r:id="rId6"/>
  </p:sldMasterIdLst>
  <p:notesMasterIdLst>
    <p:notesMasterId r:id="rId26"/>
  </p:notesMasterIdLst>
  <p:sldIdLst>
    <p:sldId id="269" r:id="rId7"/>
    <p:sldId id="270" r:id="rId8"/>
    <p:sldId id="294" r:id="rId9"/>
    <p:sldId id="295" r:id="rId10"/>
    <p:sldId id="297" r:id="rId11"/>
    <p:sldId id="298" r:id="rId12"/>
    <p:sldId id="282" r:id="rId13"/>
    <p:sldId id="1267" r:id="rId14"/>
    <p:sldId id="1268" r:id="rId15"/>
    <p:sldId id="1273" r:id="rId16"/>
    <p:sldId id="262" r:id="rId17"/>
    <p:sldId id="263" r:id="rId18"/>
    <p:sldId id="1269" r:id="rId19"/>
    <p:sldId id="1270" r:id="rId20"/>
    <p:sldId id="1271" r:id="rId21"/>
    <p:sldId id="1272" r:id="rId22"/>
    <p:sldId id="1275" r:id="rId23"/>
    <p:sldId id="1276" r:id="rId24"/>
    <p:sldId id="1274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4E4"/>
    <a:srgbClr val="071D49"/>
    <a:srgbClr val="FFFF66"/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4990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9FD17-85E2-4BB0-A90F-BD769C7AE4E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B05A171-B9AD-478E-A708-400FBF65700A}">
      <dgm:prSet phldrT="[Texto]"/>
      <dgm:spPr/>
      <dgm:t>
        <a:bodyPr/>
        <a:lstStyle/>
        <a:p>
          <a:r>
            <a:rPr lang="es-CO" dirty="0"/>
            <a:t>Conversación</a:t>
          </a:r>
        </a:p>
      </dgm:t>
    </dgm:pt>
    <dgm:pt modelId="{37EF7624-243F-4902-A445-2D4A22E2CBE4}" type="parTrans" cxnId="{88517DF0-C5F6-4BC4-AD8E-0143313DD50F}">
      <dgm:prSet/>
      <dgm:spPr/>
      <dgm:t>
        <a:bodyPr/>
        <a:lstStyle/>
        <a:p>
          <a:endParaRPr lang="es-CO"/>
        </a:p>
      </dgm:t>
    </dgm:pt>
    <dgm:pt modelId="{74CEEB03-D6B8-4E6C-B883-622126EA92F1}" type="sibTrans" cxnId="{88517DF0-C5F6-4BC4-AD8E-0143313DD50F}">
      <dgm:prSet/>
      <dgm:spPr/>
      <dgm:t>
        <a:bodyPr/>
        <a:lstStyle/>
        <a:p>
          <a:endParaRPr lang="es-CO"/>
        </a:p>
      </dgm:t>
    </dgm:pt>
    <dgm:pt modelId="{10E5734B-C630-4D6D-9BE9-14A59CC4AB14}">
      <dgm:prSet phldrT="[Texto]" custT="1"/>
      <dgm:spPr/>
      <dgm:t>
        <a:bodyPr/>
        <a:lstStyle/>
        <a:p>
          <a:pPr>
            <a:buNone/>
          </a:pPr>
          <a:r>
            <a:rPr lang="es-CO" sz="2300" b="0" u="sng" kern="1200" dirty="0">
              <a:solidFill>
                <a:srgbClr val="071D49"/>
              </a:solidFill>
            </a:rPr>
            <a:t>Programada</a:t>
          </a:r>
        </a:p>
      </dgm:t>
    </dgm:pt>
    <dgm:pt modelId="{3D631A2D-9588-41B8-9A55-9000804C2170}" type="parTrans" cxnId="{4E96D826-9406-4A98-8B77-4BA113BF3BCD}">
      <dgm:prSet/>
      <dgm:spPr/>
      <dgm:t>
        <a:bodyPr/>
        <a:lstStyle/>
        <a:p>
          <a:endParaRPr lang="es-CO"/>
        </a:p>
      </dgm:t>
    </dgm:pt>
    <dgm:pt modelId="{B2742DE2-5DC1-4AC9-88C6-2D9AC7B73EA5}" type="sibTrans" cxnId="{4E96D826-9406-4A98-8B77-4BA113BF3BCD}">
      <dgm:prSet/>
      <dgm:spPr/>
      <dgm:t>
        <a:bodyPr/>
        <a:lstStyle/>
        <a:p>
          <a:endParaRPr lang="es-CO"/>
        </a:p>
      </dgm:t>
    </dgm:pt>
    <dgm:pt modelId="{96136D32-F7AE-4780-9F21-5F7357980902}">
      <dgm:prSet phldrT="[Texto]" custT="1"/>
      <dgm:spPr/>
      <dgm:t>
        <a:bodyPr/>
        <a:lstStyle/>
        <a:p>
          <a:pPr>
            <a:buNone/>
          </a:pPr>
          <a:r>
            <a:rPr lang="es-CO" sz="2300" u="sng" kern="1200" dirty="0">
              <a:solidFill>
                <a:srgbClr val="071D49"/>
              </a:solidFill>
            </a:rPr>
            <a:t>No Programada</a:t>
          </a:r>
        </a:p>
      </dgm:t>
    </dgm:pt>
    <dgm:pt modelId="{CB9E76BB-FCA3-45BE-8D3D-ABD34D81F6CF}" type="parTrans" cxnId="{649EEA0E-6063-47E4-A154-33FB44F8260B}">
      <dgm:prSet/>
      <dgm:spPr/>
      <dgm:t>
        <a:bodyPr/>
        <a:lstStyle/>
        <a:p>
          <a:endParaRPr lang="es-CO"/>
        </a:p>
      </dgm:t>
    </dgm:pt>
    <dgm:pt modelId="{13E3E754-787F-4852-B200-15CA162896B4}" type="sibTrans" cxnId="{649EEA0E-6063-47E4-A154-33FB44F8260B}">
      <dgm:prSet/>
      <dgm:spPr/>
      <dgm:t>
        <a:bodyPr/>
        <a:lstStyle/>
        <a:p>
          <a:endParaRPr lang="es-CO"/>
        </a:p>
      </dgm:t>
    </dgm:pt>
    <dgm:pt modelId="{F21C5659-ABE9-4BFE-B5D5-1D7C90D6AF13}">
      <dgm:prSet phldrT="[Texto]"/>
      <dgm:spPr/>
      <dgm:t>
        <a:bodyPr/>
        <a:lstStyle/>
        <a:p>
          <a:r>
            <a:rPr lang="es-CO" dirty="0"/>
            <a:t>Retroalimentación</a:t>
          </a:r>
        </a:p>
      </dgm:t>
    </dgm:pt>
    <dgm:pt modelId="{6E2E96B3-D4C2-485B-BC84-823426BEC5AD}" type="parTrans" cxnId="{8EBD2074-6F7A-4FD4-A973-CF9945DFF5EE}">
      <dgm:prSet/>
      <dgm:spPr/>
      <dgm:t>
        <a:bodyPr/>
        <a:lstStyle/>
        <a:p>
          <a:endParaRPr lang="es-CO"/>
        </a:p>
      </dgm:t>
    </dgm:pt>
    <dgm:pt modelId="{E699EBEB-56AA-453F-8D14-7D1512AD6216}" type="sibTrans" cxnId="{8EBD2074-6F7A-4FD4-A973-CF9945DFF5EE}">
      <dgm:prSet/>
      <dgm:spPr/>
      <dgm:t>
        <a:bodyPr/>
        <a:lstStyle/>
        <a:p>
          <a:endParaRPr lang="es-CO"/>
        </a:p>
      </dgm:t>
    </dgm:pt>
    <dgm:pt modelId="{02A599BB-07D1-4A2F-A6F0-5AE29F4DC4A3}">
      <dgm:prSet phldrT="[Texto]"/>
      <dgm:spPr/>
      <dgm:t>
        <a:bodyPr/>
        <a:lstStyle/>
        <a:p>
          <a:r>
            <a:rPr lang="es-CO" dirty="0"/>
            <a:t>Reconocimiento</a:t>
          </a:r>
        </a:p>
      </dgm:t>
    </dgm:pt>
    <dgm:pt modelId="{D118DC45-2AD8-4979-B033-014D88FDF6F8}" type="parTrans" cxnId="{BCC397A6-3892-4FE2-96C0-008871D8F851}">
      <dgm:prSet/>
      <dgm:spPr/>
      <dgm:t>
        <a:bodyPr/>
        <a:lstStyle/>
        <a:p>
          <a:endParaRPr lang="es-CO"/>
        </a:p>
      </dgm:t>
    </dgm:pt>
    <dgm:pt modelId="{03914524-78A0-4339-B62A-BC9D3DF0B86B}" type="sibTrans" cxnId="{BCC397A6-3892-4FE2-96C0-008871D8F851}">
      <dgm:prSet/>
      <dgm:spPr/>
      <dgm:t>
        <a:bodyPr/>
        <a:lstStyle/>
        <a:p>
          <a:endParaRPr lang="es-CO"/>
        </a:p>
      </dgm:t>
    </dgm:pt>
    <dgm:pt modelId="{D142FAA8-E33C-453A-9B29-191E41F10988}">
      <dgm:prSet phldrT="[Texto]"/>
      <dgm:spPr/>
      <dgm:t>
        <a:bodyPr/>
        <a:lstStyle/>
        <a:p>
          <a:pPr>
            <a:buNone/>
          </a:pPr>
          <a:r>
            <a:rPr lang="es-CO" dirty="0">
              <a:solidFill>
                <a:srgbClr val="071D49"/>
              </a:solidFill>
            </a:rPr>
            <a:t>No programado</a:t>
          </a:r>
        </a:p>
      </dgm:t>
    </dgm:pt>
    <dgm:pt modelId="{641A4D9F-27F3-40DF-A66E-CACE45E7F3E4}" type="parTrans" cxnId="{ADF92B72-D5FD-4797-B5EC-A802EADA5A19}">
      <dgm:prSet/>
      <dgm:spPr/>
      <dgm:t>
        <a:bodyPr/>
        <a:lstStyle/>
        <a:p>
          <a:endParaRPr lang="es-CO"/>
        </a:p>
      </dgm:t>
    </dgm:pt>
    <dgm:pt modelId="{009CFE6F-30EE-4456-A8CB-3676D6735B1A}" type="sibTrans" cxnId="{ADF92B72-D5FD-4797-B5EC-A802EADA5A19}">
      <dgm:prSet/>
      <dgm:spPr/>
      <dgm:t>
        <a:bodyPr/>
        <a:lstStyle/>
        <a:p>
          <a:endParaRPr lang="es-CO"/>
        </a:p>
      </dgm:t>
    </dgm:pt>
    <dgm:pt modelId="{B3ED0CFD-A0CC-4787-BA9F-CF0C0A008F08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O" sz="2300" kern="1200" dirty="0">
              <a:solidFill>
                <a:srgbClr val="071D49"/>
              </a:solidFill>
            </a:rPr>
            <a:t>Reflexión y definición OKR</a:t>
          </a:r>
        </a:p>
      </dgm:t>
    </dgm:pt>
    <dgm:pt modelId="{5345E11F-3BB2-40CC-B044-BE27B803F471}" type="parTrans" cxnId="{9B44667B-2F7D-4063-9714-9CC08E7145CA}">
      <dgm:prSet/>
      <dgm:spPr/>
      <dgm:t>
        <a:bodyPr/>
        <a:lstStyle/>
        <a:p>
          <a:endParaRPr lang="es-CO"/>
        </a:p>
      </dgm:t>
    </dgm:pt>
    <dgm:pt modelId="{EC98C838-1C2E-4539-A657-1E50F450A200}" type="sibTrans" cxnId="{9B44667B-2F7D-4063-9714-9CC08E7145CA}">
      <dgm:prSet/>
      <dgm:spPr/>
      <dgm:t>
        <a:bodyPr/>
        <a:lstStyle/>
        <a:p>
          <a:endParaRPr lang="es-CO"/>
        </a:p>
      </dgm:t>
    </dgm:pt>
    <dgm:pt modelId="{818E987B-C9D6-4A6F-9D05-A02DE3D40789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O" sz="2300" kern="1200" dirty="0">
              <a:solidFill>
                <a:srgbClr val="071D49"/>
              </a:solidFill>
            </a:rPr>
            <a:t>Avance OKR</a:t>
          </a:r>
        </a:p>
      </dgm:t>
    </dgm:pt>
    <dgm:pt modelId="{D428F3C4-9168-4FBC-98BE-63EBFB5D8020}" type="parTrans" cxnId="{51BFBBA4-B890-48FA-B8EF-50F1B53AA06A}">
      <dgm:prSet/>
      <dgm:spPr/>
      <dgm:t>
        <a:bodyPr/>
        <a:lstStyle/>
        <a:p>
          <a:endParaRPr lang="es-CO"/>
        </a:p>
      </dgm:t>
    </dgm:pt>
    <dgm:pt modelId="{3B75FDEB-1DD6-42D8-9AB2-41695BD4E24C}" type="sibTrans" cxnId="{51BFBBA4-B890-48FA-B8EF-50F1B53AA06A}">
      <dgm:prSet/>
      <dgm:spPr/>
      <dgm:t>
        <a:bodyPr/>
        <a:lstStyle/>
        <a:p>
          <a:endParaRPr lang="es-CO"/>
        </a:p>
      </dgm:t>
    </dgm:pt>
    <dgm:pt modelId="{0B4683F8-F181-4974-BD4E-6A5FC29AFC56}">
      <dgm:prSet phldrT="[Texto]" custT="1"/>
      <dgm:spPr/>
      <dgm:t>
        <a:bodyPr/>
        <a:lstStyle/>
        <a:p>
          <a:endParaRPr lang="es-CO" sz="2300" b="1" kern="1200" dirty="0">
            <a:solidFill>
              <a:srgbClr val="071D4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B05A4-FAF2-4E96-8E2F-C24026081CEB}" type="parTrans" cxnId="{4EEE2D6C-2DB8-4CFF-91A8-9B62268F5434}">
      <dgm:prSet/>
      <dgm:spPr/>
      <dgm:t>
        <a:bodyPr/>
        <a:lstStyle/>
        <a:p>
          <a:endParaRPr lang="es-CO"/>
        </a:p>
      </dgm:t>
    </dgm:pt>
    <dgm:pt modelId="{83A56B6A-1702-48C9-ABD9-3850DCD0059C}" type="sibTrans" cxnId="{4EEE2D6C-2DB8-4CFF-91A8-9B62268F5434}">
      <dgm:prSet/>
      <dgm:spPr/>
      <dgm:t>
        <a:bodyPr/>
        <a:lstStyle/>
        <a:p>
          <a:endParaRPr lang="es-CO"/>
        </a:p>
      </dgm:t>
    </dgm:pt>
    <dgm:pt modelId="{37A751ED-6ACF-4033-938D-B587E90F13EE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O" sz="2300" b="1" kern="1200" dirty="0">
              <a:solidFill>
                <a:srgbClr val="071D49"/>
              </a:solidFill>
              <a:effectLst/>
            </a:rPr>
            <a:t>Evaluación de Desempeño</a:t>
          </a:r>
          <a:endParaRPr lang="es-CO" sz="2300" b="0" u="sng" kern="1200" dirty="0">
            <a:solidFill>
              <a:srgbClr val="071D49"/>
            </a:solidFill>
            <a:effectLst/>
          </a:endParaRPr>
        </a:p>
      </dgm:t>
    </dgm:pt>
    <dgm:pt modelId="{6F853894-EBB4-4E45-AB1F-AC3BB2283786}" type="parTrans" cxnId="{0FD1DB4F-022F-4EFE-8A0C-7468759EB4EE}">
      <dgm:prSet/>
      <dgm:spPr/>
      <dgm:t>
        <a:bodyPr/>
        <a:lstStyle/>
        <a:p>
          <a:endParaRPr lang="es-CO"/>
        </a:p>
      </dgm:t>
    </dgm:pt>
    <dgm:pt modelId="{B4DD088D-754D-4494-8F2E-987DB703D8D9}" type="sibTrans" cxnId="{0FD1DB4F-022F-4EFE-8A0C-7468759EB4EE}">
      <dgm:prSet/>
      <dgm:spPr/>
      <dgm:t>
        <a:bodyPr/>
        <a:lstStyle/>
        <a:p>
          <a:endParaRPr lang="es-CO"/>
        </a:p>
      </dgm:t>
    </dgm:pt>
    <dgm:pt modelId="{7ACE8757-DA9B-4CED-AA68-3960D30645F7}">
      <dgm:prSet phldrT="[Texto]" custT="1"/>
      <dgm:spPr/>
      <dgm:t>
        <a:bodyPr/>
        <a:lstStyle/>
        <a:p>
          <a:pPr>
            <a:buNone/>
          </a:pPr>
          <a:r>
            <a:rPr lang="es-CO" sz="2300" kern="1200" dirty="0">
              <a:solidFill>
                <a:srgbClr val="071D49"/>
              </a:solidFill>
              <a:latin typeface="Trebuchet MS"/>
              <a:ea typeface="+mn-ea"/>
              <a:cs typeface="+mn-cs"/>
            </a:rPr>
            <a:t>Para el desarrollo</a:t>
          </a:r>
          <a:endParaRPr lang="es-CO" sz="2300" b="0" u="sng" kern="1200" dirty="0">
            <a:solidFill>
              <a:srgbClr val="071D49"/>
            </a:solidFill>
          </a:endParaRPr>
        </a:p>
      </dgm:t>
    </dgm:pt>
    <dgm:pt modelId="{61F4C521-19D9-4C21-9217-62C3948E1AE7}" type="parTrans" cxnId="{93335F7B-50BB-400B-B2ED-E2C5E6B6E52D}">
      <dgm:prSet/>
      <dgm:spPr/>
      <dgm:t>
        <a:bodyPr/>
        <a:lstStyle/>
        <a:p>
          <a:endParaRPr lang="es-CO"/>
        </a:p>
      </dgm:t>
    </dgm:pt>
    <dgm:pt modelId="{1BD699AF-070F-4385-A427-F3B4827CE42F}" type="sibTrans" cxnId="{93335F7B-50BB-400B-B2ED-E2C5E6B6E52D}">
      <dgm:prSet/>
      <dgm:spPr/>
      <dgm:t>
        <a:bodyPr/>
        <a:lstStyle/>
        <a:p>
          <a:endParaRPr lang="es-CO"/>
        </a:p>
      </dgm:t>
    </dgm:pt>
    <dgm:pt modelId="{84167DE1-5BC8-43FC-B875-4FAC9674776C}">
      <dgm:prSet phldrT="[Texto]"/>
      <dgm:spPr/>
      <dgm:t>
        <a:bodyPr/>
        <a:lstStyle/>
        <a:p>
          <a:pPr>
            <a:buNone/>
          </a:pPr>
          <a:r>
            <a:rPr lang="es-CO" dirty="0">
              <a:solidFill>
                <a:srgbClr val="071D49"/>
              </a:solidFill>
            </a:rPr>
            <a:t>360</a:t>
          </a:r>
        </a:p>
      </dgm:t>
    </dgm:pt>
    <dgm:pt modelId="{B23E4814-E536-42BA-B82A-F5C9DA1A6C67}" type="parTrans" cxnId="{E683F7C1-EDDD-4CED-8B55-CC360349ECD2}">
      <dgm:prSet/>
      <dgm:spPr/>
      <dgm:t>
        <a:bodyPr/>
        <a:lstStyle/>
        <a:p>
          <a:endParaRPr lang="es-CO"/>
        </a:p>
      </dgm:t>
    </dgm:pt>
    <dgm:pt modelId="{1AF73B81-6BE4-4B7E-8555-55EA06D65FD7}" type="sibTrans" cxnId="{E683F7C1-EDDD-4CED-8B55-CC360349ECD2}">
      <dgm:prSet/>
      <dgm:spPr/>
      <dgm:t>
        <a:bodyPr/>
        <a:lstStyle/>
        <a:p>
          <a:endParaRPr lang="es-CO"/>
        </a:p>
      </dgm:t>
    </dgm:pt>
    <dgm:pt modelId="{C0348AFC-240B-464C-836D-FEAE34085E51}">
      <dgm:prSet phldrT="[Texto]"/>
      <dgm:spPr/>
      <dgm:t>
        <a:bodyPr/>
        <a:lstStyle/>
        <a:p>
          <a:pPr>
            <a:buNone/>
          </a:pPr>
          <a:r>
            <a:rPr lang="es-CO" dirty="0">
              <a:solidFill>
                <a:srgbClr val="071D49"/>
              </a:solidFill>
            </a:rPr>
            <a:t>No programada</a:t>
          </a:r>
        </a:p>
      </dgm:t>
    </dgm:pt>
    <dgm:pt modelId="{E0B285D5-D2B4-416C-8BE6-13402F1CC286}" type="parTrans" cxnId="{B8C7FC32-1C7B-4247-BDC1-99C9E148DDD8}">
      <dgm:prSet/>
      <dgm:spPr/>
      <dgm:t>
        <a:bodyPr/>
        <a:lstStyle/>
        <a:p>
          <a:endParaRPr lang="es-CO"/>
        </a:p>
      </dgm:t>
    </dgm:pt>
    <dgm:pt modelId="{50030206-D747-4D89-8AF6-0F6D04085BA3}" type="sibTrans" cxnId="{B8C7FC32-1C7B-4247-BDC1-99C9E148DDD8}">
      <dgm:prSet/>
      <dgm:spPr/>
      <dgm:t>
        <a:bodyPr/>
        <a:lstStyle/>
        <a:p>
          <a:endParaRPr lang="es-CO"/>
        </a:p>
      </dgm:t>
    </dgm:pt>
    <dgm:pt modelId="{AC01B1D2-4096-40C4-B5AD-FFB09D5AE8DB}">
      <dgm:prSet phldrT="[Texto]"/>
      <dgm:spPr/>
      <dgm:t>
        <a:bodyPr/>
        <a:lstStyle/>
        <a:p>
          <a:pPr>
            <a:buNone/>
          </a:pPr>
          <a:r>
            <a:rPr lang="es-CO" dirty="0">
              <a:solidFill>
                <a:srgbClr val="071D49"/>
              </a:solidFill>
            </a:rPr>
            <a:t>Ajuste Cultural</a:t>
          </a:r>
        </a:p>
      </dgm:t>
    </dgm:pt>
    <dgm:pt modelId="{B7B5D39D-F63A-4B99-8477-18CB71EE7545}" type="parTrans" cxnId="{C67CBEF0-BFA8-4CEA-82FD-108EE03C9839}">
      <dgm:prSet/>
      <dgm:spPr/>
      <dgm:t>
        <a:bodyPr/>
        <a:lstStyle/>
        <a:p>
          <a:endParaRPr lang="es-CO"/>
        </a:p>
      </dgm:t>
    </dgm:pt>
    <dgm:pt modelId="{87719F8E-5133-49FD-AF61-D902D78260E3}" type="sibTrans" cxnId="{C67CBEF0-BFA8-4CEA-82FD-108EE03C9839}">
      <dgm:prSet/>
      <dgm:spPr/>
      <dgm:t>
        <a:bodyPr/>
        <a:lstStyle/>
        <a:p>
          <a:endParaRPr lang="es-CO"/>
        </a:p>
      </dgm:t>
    </dgm:pt>
    <dgm:pt modelId="{6693DF6B-8D6A-4C9A-A291-D96B831E6550}">
      <dgm:prSet phldrT="[Texto]"/>
      <dgm:spPr/>
      <dgm:t>
        <a:bodyPr/>
        <a:lstStyle/>
        <a:p>
          <a:pPr>
            <a:buNone/>
          </a:pPr>
          <a:endParaRPr lang="es-CO" dirty="0">
            <a:solidFill>
              <a:srgbClr val="071D49"/>
            </a:solidFill>
          </a:endParaRPr>
        </a:p>
      </dgm:t>
    </dgm:pt>
    <dgm:pt modelId="{2874E69D-A5A1-41B7-9E57-DA833A26E360}" type="parTrans" cxnId="{A15C12F4-1812-438F-929B-EBD42E7111AC}">
      <dgm:prSet/>
      <dgm:spPr/>
      <dgm:t>
        <a:bodyPr/>
        <a:lstStyle/>
        <a:p>
          <a:endParaRPr lang="es-CO"/>
        </a:p>
      </dgm:t>
    </dgm:pt>
    <dgm:pt modelId="{0FF0A06B-B5F7-4193-96C8-5EED7702BE22}" type="sibTrans" cxnId="{A15C12F4-1812-438F-929B-EBD42E7111AC}">
      <dgm:prSet/>
      <dgm:spPr/>
      <dgm:t>
        <a:bodyPr/>
        <a:lstStyle/>
        <a:p>
          <a:endParaRPr lang="es-CO"/>
        </a:p>
      </dgm:t>
    </dgm:pt>
    <dgm:pt modelId="{306408D7-B5DD-498A-B4A4-5860DA77F2AD}">
      <dgm:prSet phldrT="[Texto]"/>
      <dgm:spPr/>
      <dgm:t>
        <a:bodyPr/>
        <a:lstStyle/>
        <a:p>
          <a:pPr>
            <a:buNone/>
          </a:pPr>
          <a:endParaRPr lang="es-CO" dirty="0">
            <a:solidFill>
              <a:srgbClr val="071D49"/>
            </a:solidFill>
          </a:endParaRPr>
        </a:p>
      </dgm:t>
    </dgm:pt>
    <dgm:pt modelId="{2708189B-1058-4DE6-B6AD-DFF861B6C880}" type="parTrans" cxnId="{1E5846CA-4BB1-43FB-9010-57A69BB1CDBB}">
      <dgm:prSet/>
      <dgm:spPr/>
      <dgm:t>
        <a:bodyPr/>
        <a:lstStyle/>
        <a:p>
          <a:endParaRPr lang="es-CO"/>
        </a:p>
      </dgm:t>
    </dgm:pt>
    <dgm:pt modelId="{4D522ABE-7080-42A0-887F-466271D796B5}" type="sibTrans" cxnId="{1E5846CA-4BB1-43FB-9010-57A69BB1CDBB}">
      <dgm:prSet/>
      <dgm:spPr/>
      <dgm:t>
        <a:bodyPr/>
        <a:lstStyle/>
        <a:p>
          <a:endParaRPr lang="es-CO"/>
        </a:p>
      </dgm:t>
    </dgm:pt>
    <dgm:pt modelId="{AE00A214-E466-4238-97AF-20943CA42B50}" type="pres">
      <dgm:prSet presAssocID="{BE89FD17-85E2-4BB0-A90F-BD769C7AE4E5}" presName="Name0" presStyleCnt="0">
        <dgm:presLayoutVars>
          <dgm:dir/>
          <dgm:animLvl val="lvl"/>
          <dgm:resizeHandles val="exact"/>
        </dgm:presLayoutVars>
      </dgm:prSet>
      <dgm:spPr/>
    </dgm:pt>
    <dgm:pt modelId="{2E6779A4-CCD1-463A-B55D-2CD9D5FCD93B}" type="pres">
      <dgm:prSet presAssocID="{AB05A171-B9AD-478E-A708-400FBF65700A}" presName="composite" presStyleCnt="0"/>
      <dgm:spPr/>
    </dgm:pt>
    <dgm:pt modelId="{8E1FCE94-553C-42F2-B39F-EB826DC2FF68}" type="pres">
      <dgm:prSet presAssocID="{AB05A171-B9AD-478E-A708-400FBF65700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99CEBD5-E140-456E-9E89-A244DFD2536B}" type="pres">
      <dgm:prSet presAssocID="{AB05A171-B9AD-478E-A708-400FBF65700A}" presName="desTx" presStyleLbl="alignAccFollowNode1" presStyleIdx="0" presStyleCnt="3" custLinFactNeighborX="-14652">
        <dgm:presLayoutVars>
          <dgm:bulletEnabled val="1"/>
        </dgm:presLayoutVars>
      </dgm:prSet>
      <dgm:spPr/>
    </dgm:pt>
    <dgm:pt modelId="{D4FAEB1B-7A22-4F45-9275-4DC6521FFD23}" type="pres">
      <dgm:prSet presAssocID="{74CEEB03-D6B8-4E6C-B883-622126EA92F1}" presName="space" presStyleCnt="0"/>
      <dgm:spPr/>
    </dgm:pt>
    <dgm:pt modelId="{0BD3F9C0-80D6-4584-A51F-20A796ABCF50}" type="pres">
      <dgm:prSet presAssocID="{F21C5659-ABE9-4BFE-B5D5-1D7C90D6AF13}" presName="composite" presStyleCnt="0"/>
      <dgm:spPr/>
    </dgm:pt>
    <dgm:pt modelId="{2585A502-4848-4863-8013-0ACAAA3EA8EB}" type="pres">
      <dgm:prSet presAssocID="{F21C5659-ABE9-4BFE-B5D5-1D7C90D6AF1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AECDC94-F8AF-4DDE-8DC1-040B8DFB3B52}" type="pres">
      <dgm:prSet presAssocID="{F21C5659-ABE9-4BFE-B5D5-1D7C90D6AF13}" presName="desTx" presStyleLbl="alignAccFollowNode1" presStyleIdx="1" presStyleCnt="3">
        <dgm:presLayoutVars>
          <dgm:bulletEnabled val="1"/>
        </dgm:presLayoutVars>
      </dgm:prSet>
      <dgm:spPr/>
    </dgm:pt>
    <dgm:pt modelId="{2A0D0336-9C19-492F-BB9E-B4ACE2C8D74F}" type="pres">
      <dgm:prSet presAssocID="{E699EBEB-56AA-453F-8D14-7D1512AD6216}" presName="space" presStyleCnt="0"/>
      <dgm:spPr/>
    </dgm:pt>
    <dgm:pt modelId="{DF8F16D5-836E-45CA-B3FB-DBD9E4482F2F}" type="pres">
      <dgm:prSet presAssocID="{02A599BB-07D1-4A2F-A6F0-5AE29F4DC4A3}" presName="composite" presStyleCnt="0"/>
      <dgm:spPr/>
    </dgm:pt>
    <dgm:pt modelId="{9206C788-0E9D-4F5D-9141-DF1EEB4129B3}" type="pres">
      <dgm:prSet presAssocID="{02A599BB-07D1-4A2F-A6F0-5AE29F4DC4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D13BD9-8116-4E0F-9D54-04D93EC0C728}" type="pres">
      <dgm:prSet presAssocID="{02A599BB-07D1-4A2F-A6F0-5AE29F4DC4A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7E18C02-DC46-4D14-8C5D-611D760152C2}" type="presOf" srcId="{818E987B-C9D6-4A6F-9D05-A02DE3D40789}" destId="{D99CEBD5-E140-456E-9E89-A244DFD2536B}" srcOrd="0" destOrd="6" presId="urn:microsoft.com/office/officeart/2005/8/layout/hList1"/>
    <dgm:cxn modelId="{D51DE104-287E-4C1D-8E5A-22DEE32DFE65}" type="presOf" srcId="{84167DE1-5BC8-43FC-B875-4FAC9674776C}" destId="{FAECDC94-F8AF-4DDE-8DC1-040B8DFB3B52}" srcOrd="0" destOrd="4" presId="urn:microsoft.com/office/officeart/2005/8/layout/hList1"/>
    <dgm:cxn modelId="{31B52D0C-BDA6-49BA-8724-50FF6ABA93B3}" type="presOf" srcId="{AB05A171-B9AD-478E-A708-400FBF65700A}" destId="{8E1FCE94-553C-42F2-B39F-EB826DC2FF68}" srcOrd="0" destOrd="0" presId="urn:microsoft.com/office/officeart/2005/8/layout/hList1"/>
    <dgm:cxn modelId="{649EEA0E-6063-47E4-A154-33FB44F8260B}" srcId="{AB05A171-B9AD-478E-A708-400FBF65700A}" destId="{96136D32-F7AE-4780-9F21-5F7357980902}" srcOrd="3" destOrd="0" parTransId="{CB9E76BB-FCA3-45BE-8D3D-ABD34D81F6CF}" sibTransId="{13E3E754-787F-4852-B200-15CA162896B4}"/>
    <dgm:cxn modelId="{06490A15-1D67-4AF7-8E76-348D3055AEE3}" type="presOf" srcId="{6693DF6B-8D6A-4C9A-A291-D96B831E6550}" destId="{FAECDC94-F8AF-4DDE-8DC1-040B8DFB3B52}" srcOrd="0" destOrd="1" presId="urn:microsoft.com/office/officeart/2005/8/layout/hList1"/>
    <dgm:cxn modelId="{E5724315-F6C6-45DF-8C15-44450654543B}" type="presOf" srcId="{C0348AFC-240B-464C-836D-FEAE34085E51}" destId="{FAECDC94-F8AF-4DDE-8DC1-040B8DFB3B52}" srcOrd="0" destOrd="0" presId="urn:microsoft.com/office/officeart/2005/8/layout/hList1"/>
    <dgm:cxn modelId="{4E96D826-9406-4A98-8B77-4BA113BF3BCD}" srcId="{AB05A171-B9AD-478E-A708-400FBF65700A}" destId="{10E5734B-C630-4D6D-9BE9-14A59CC4AB14}" srcOrd="0" destOrd="0" parTransId="{3D631A2D-9588-41B8-9A55-9000804C2170}" sibTransId="{B2742DE2-5DC1-4AC9-88C6-2D9AC7B73EA5}"/>
    <dgm:cxn modelId="{F7C86929-E258-4B12-9227-3992E7055EBC}" type="presOf" srcId="{BE89FD17-85E2-4BB0-A90F-BD769C7AE4E5}" destId="{AE00A214-E466-4238-97AF-20943CA42B50}" srcOrd="0" destOrd="0" presId="urn:microsoft.com/office/officeart/2005/8/layout/hList1"/>
    <dgm:cxn modelId="{B8C7FC32-1C7B-4247-BDC1-99C9E148DDD8}" srcId="{F21C5659-ABE9-4BFE-B5D5-1D7C90D6AF13}" destId="{C0348AFC-240B-464C-836D-FEAE34085E51}" srcOrd="0" destOrd="0" parTransId="{E0B285D5-D2B4-416C-8BE6-13402F1CC286}" sibTransId="{50030206-D747-4D89-8AF6-0F6D04085BA3}"/>
    <dgm:cxn modelId="{7A66876B-DD54-429F-BCD2-E6C3ED035CFB}" type="presOf" srcId="{7ACE8757-DA9B-4CED-AA68-3960D30645F7}" destId="{D99CEBD5-E140-456E-9E89-A244DFD2536B}" srcOrd="0" destOrd="2" presId="urn:microsoft.com/office/officeart/2005/8/layout/hList1"/>
    <dgm:cxn modelId="{4EEE2D6C-2DB8-4CFF-91A8-9B62268F5434}" srcId="{7ACE8757-DA9B-4CED-AA68-3960D30645F7}" destId="{0B4683F8-F181-4974-BD4E-6A5FC29AFC56}" srcOrd="0" destOrd="0" parTransId="{31FB05A4-FAF2-4E96-8E2F-C24026081CEB}" sibTransId="{83A56B6A-1702-48C9-ABD9-3850DCD0059C}"/>
    <dgm:cxn modelId="{0FD1DB4F-022F-4EFE-8A0C-7468759EB4EE}" srcId="{AB05A171-B9AD-478E-A708-400FBF65700A}" destId="{37A751ED-6ACF-4033-938D-B587E90F13EE}" srcOrd="1" destOrd="0" parTransId="{6F853894-EBB4-4E45-AB1F-AC3BB2283786}" sibTransId="{B4DD088D-754D-4494-8F2E-987DB703D8D9}"/>
    <dgm:cxn modelId="{ADF92B72-D5FD-4797-B5EC-A802EADA5A19}" srcId="{02A599BB-07D1-4A2F-A6F0-5AE29F4DC4A3}" destId="{D142FAA8-E33C-453A-9B29-191E41F10988}" srcOrd="0" destOrd="0" parTransId="{641A4D9F-27F3-40DF-A66E-CACE45E7F3E4}" sibTransId="{009CFE6F-30EE-4456-A8CB-3676D6735B1A}"/>
    <dgm:cxn modelId="{F46C6B53-8540-45D2-ABC2-5C184AE0E5F3}" type="presOf" srcId="{96136D32-F7AE-4780-9F21-5F7357980902}" destId="{D99CEBD5-E140-456E-9E89-A244DFD2536B}" srcOrd="0" destOrd="4" presId="urn:microsoft.com/office/officeart/2005/8/layout/hList1"/>
    <dgm:cxn modelId="{8EBD2074-6F7A-4FD4-A973-CF9945DFF5EE}" srcId="{BE89FD17-85E2-4BB0-A90F-BD769C7AE4E5}" destId="{F21C5659-ABE9-4BFE-B5D5-1D7C90D6AF13}" srcOrd="1" destOrd="0" parTransId="{6E2E96B3-D4C2-485B-BC84-823426BEC5AD}" sibTransId="{E699EBEB-56AA-453F-8D14-7D1512AD6216}"/>
    <dgm:cxn modelId="{93335F7B-50BB-400B-B2ED-E2C5E6B6E52D}" srcId="{AB05A171-B9AD-478E-A708-400FBF65700A}" destId="{7ACE8757-DA9B-4CED-AA68-3960D30645F7}" srcOrd="2" destOrd="0" parTransId="{61F4C521-19D9-4C21-9217-62C3948E1AE7}" sibTransId="{1BD699AF-070F-4385-A427-F3B4827CE42F}"/>
    <dgm:cxn modelId="{9B44667B-2F7D-4063-9714-9CC08E7145CA}" srcId="{AB05A171-B9AD-478E-A708-400FBF65700A}" destId="{B3ED0CFD-A0CC-4787-BA9F-CF0C0A008F08}" srcOrd="4" destOrd="0" parTransId="{5345E11F-3BB2-40CC-B044-BE27B803F471}" sibTransId="{EC98C838-1C2E-4539-A657-1E50F450A200}"/>
    <dgm:cxn modelId="{7298CD9E-FA46-42B2-8CF8-7D406F6631FD}" type="presOf" srcId="{B3ED0CFD-A0CC-4787-BA9F-CF0C0A008F08}" destId="{D99CEBD5-E140-456E-9E89-A244DFD2536B}" srcOrd="0" destOrd="5" presId="urn:microsoft.com/office/officeart/2005/8/layout/hList1"/>
    <dgm:cxn modelId="{B4FDD59F-AB68-41F1-BBDD-3AE65B44AD52}" type="presOf" srcId="{D142FAA8-E33C-453A-9B29-191E41F10988}" destId="{11D13BD9-8116-4E0F-9D54-04D93EC0C728}" srcOrd="0" destOrd="0" presId="urn:microsoft.com/office/officeart/2005/8/layout/hList1"/>
    <dgm:cxn modelId="{51BFBBA4-B890-48FA-B8EF-50F1B53AA06A}" srcId="{AB05A171-B9AD-478E-A708-400FBF65700A}" destId="{818E987B-C9D6-4A6F-9D05-A02DE3D40789}" srcOrd="5" destOrd="0" parTransId="{D428F3C4-9168-4FBC-98BE-63EBFB5D8020}" sibTransId="{3B75FDEB-1DD6-42D8-9AB2-41695BD4E24C}"/>
    <dgm:cxn modelId="{BCC397A6-3892-4FE2-96C0-008871D8F851}" srcId="{BE89FD17-85E2-4BB0-A90F-BD769C7AE4E5}" destId="{02A599BB-07D1-4A2F-A6F0-5AE29F4DC4A3}" srcOrd="2" destOrd="0" parTransId="{D118DC45-2AD8-4979-B033-014D88FDF6F8}" sibTransId="{03914524-78A0-4339-B62A-BC9D3DF0B86B}"/>
    <dgm:cxn modelId="{31E5C8B4-F6B5-4398-A9EE-23CEE3431EB9}" type="presOf" srcId="{37A751ED-6ACF-4033-938D-B587E90F13EE}" destId="{D99CEBD5-E140-456E-9E89-A244DFD2536B}" srcOrd="0" destOrd="1" presId="urn:microsoft.com/office/officeart/2005/8/layout/hList1"/>
    <dgm:cxn modelId="{E683F7C1-EDDD-4CED-8B55-CC360349ECD2}" srcId="{F21C5659-ABE9-4BFE-B5D5-1D7C90D6AF13}" destId="{84167DE1-5BC8-43FC-B875-4FAC9674776C}" srcOrd="4" destOrd="0" parTransId="{B23E4814-E536-42BA-B82A-F5C9DA1A6C67}" sibTransId="{1AF73B81-6BE4-4B7E-8555-55EA06D65FD7}"/>
    <dgm:cxn modelId="{7B818EC3-A105-4AEE-BCFD-483794B0B65D}" type="presOf" srcId="{306408D7-B5DD-498A-B4A4-5860DA77F2AD}" destId="{FAECDC94-F8AF-4DDE-8DC1-040B8DFB3B52}" srcOrd="0" destOrd="3" presId="urn:microsoft.com/office/officeart/2005/8/layout/hList1"/>
    <dgm:cxn modelId="{1E5846CA-4BB1-43FB-9010-57A69BB1CDBB}" srcId="{F21C5659-ABE9-4BFE-B5D5-1D7C90D6AF13}" destId="{306408D7-B5DD-498A-B4A4-5860DA77F2AD}" srcOrd="3" destOrd="0" parTransId="{2708189B-1058-4DE6-B6AD-DFF861B6C880}" sibTransId="{4D522ABE-7080-42A0-887F-466271D796B5}"/>
    <dgm:cxn modelId="{344275D6-A071-4C1E-9E53-35EED3B561C8}" type="presOf" srcId="{AC01B1D2-4096-40C4-B5AD-FFB09D5AE8DB}" destId="{FAECDC94-F8AF-4DDE-8DC1-040B8DFB3B52}" srcOrd="0" destOrd="2" presId="urn:microsoft.com/office/officeart/2005/8/layout/hList1"/>
    <dgm:cxn modelId="{2B43C7E4-9760-4D00-A410-868D166ADC23}" type="presOf" srcId="{F21C5659-ABE9-4BFE-B5D5-1D7C90D6AF13}" destId="{2585A502-4848-4863-8013-0ACAAA3EA8EB}" srcOrd="0" destOrd="0" presId="urn:microsoft.com/office/officeart/2005/8/layout/hList1"/>
    <dgm:cxn modelId="{F36727EB-6020-4E42-BFC0-6C49A7350B5D}" type="presOf" srcId="{0B4683F8-F181-4974-BD4E-6A5FC29AFC56}" destId="{D99CEBD5-E140-456E-9E89-A244DFD2536B}" srcOrd="0" destOrd="3" presId="urn:microsoft.com/office/officeart/2005/8/layout/hList1"/>
    <dgm:cxn modelId="{FBA52CEB-EBBE-40E9-9A73-C7685F645096}" type="presOf" srcId="{02A599BB-07D1-4A2F-A6F0-5AE29F4DC4A3}" destId="{9206C788-0E9D-4F5D-9141-DF1EEB4129B3}" srcOrd="0" destOrd="0" presId="urn:microsoft.com/office/officeart/2005/8/layout/hList1"/>
    <dgm:cxn modelId="{88517DF0-C5F6-4BC4-AD8E-0143313DD50F}" srcId="{BE89FD17-85E2-4BB0-A90F-BD769C7AE4E5}" destId="{AB05A171-B9AD-478E-A708-400FBF65700A}" srcOrd="0" destOrd="0" parTransId="{37EF7624-243F-4902-A445-2D4A22E2CBE4}" sibTransId="{74CEEB03-D6B8-4E6C-B883-622126EA92F1}"/>
    <dgm:cxn modelId="{C67CBEF0-BFA8-4CEA-82FD-108EE03C9839}" srcId="{F21C5659-ABE9-4BFE-B5D5-1D7C90D6AF13}" destId="{AC01B1D2-4096-40C4-B5AD-FFB09D5AE8DB}" srcOrd="2" destOrd="0" parTransId="{B7B5D39D-F63A-4B99-8477-18CB71EE7545}" sibTransId="{87719F8E-5133-49FD-AF61-D902D78260E3}"/>
    <dgm:cxn modelId="{A15C12F4-1812-438F-929B-EBD42E7111AC}" srcId="{F21C5659-ABE9-4BFE-B5D5-1D7C90D6AF13}" destId="{6693DF6B-8D6A-4C9A-A291-D96B831E6550}" srcOrd="1" destOrd="0" parTransId="{2874E69D-A5A1-41B7-9E57-DA833A26E360}" sibTransId="{0FF0A06B-B5F7-4193-96C8-5EED7702BE22}"/>
    <dgm:cxn modelId="{99CE51FC-BCA5-46F5-ADFC-DAC1140D6363}" type="presOf" srcId="{10E5734B-C630-4D6D-9BE9-14A59CC4AB14}" destId="{D99CEBD5-E140-456E-9E89-A244DFD2536B}" srcOrd="0" destOrd="0" presId="urn:microsoft.com/office/officeart/2005/8/layout/hList1"/>
    <dgm:cxn modelId="{C71B8ED0-99BC-49D3-B296-2788A99C713D}" type="presParOf" srcId="{AE00A214-E466-4238-97AF-20943CA42B50}" destId="{2E6779A4-CCD1-463A-B55D-2CD9D5FCD93B}" srcOrd="0" destOrd="0" presId="urn:microsoft.com/office/officeart/2005/8/layout/hList1"/>
    <dgm:cxn modelId="{85CF3297-706E-4A03-B2FD-582CD1547B0F}" type="presParOf" srcId="{2E6779A4-CCD1-463A-B55D-2CD9D5FCD93B}" destId="{8E1FCE94-553C-42F2-B39F-EB826DC2FF68}" srcOrd="0" destOrd="0" presId="urn:microsoft.com/office/officeart/2005/8/layout/hList1"/>
    <dgm:cxn modelId="{C50A95DA-50CB-43BB-AEF7-4AC4C066A870}" type="presParOf" srcId="{2E6779A4-CCD1-463A-B55D-2CD9D5FCD93B}" destId="{D99CEBD5-E140-456E-9E89-A244DFD2536B}" srcOrd="1" destOrd="0" presId="urn:microsoft.com/office/officeart/2005/8/layout/hList1"/>
    <dgm:cxn modelId="{3516F58A-64FC-484C-9565-2AD80F7B8D70}" type="presParOf" srcId="{AE00A214-E466-4238-97AF-20943CA42B50}" destId="{D4FAEB1B-7A22-4F45-9275-4DC6521FFD23}" srcOrd="1" destOrd="0" presId="urn:microsoft.com/office/officeart/2005/8/layout/hList1"/>
    <dgm:cxn modelId="{291B0903-AD9A-4E97-A703-61173639D55E}" type="presParOf" srcId="{AE00A214-E466-4238-97AF-20943CA42B50}" destId="{0BD3F9C0-80D6-4584-A51F-20A796ABCF50}" srcOrd="2" destOrd="0" presId="urn:microsoft.com/office/officeart/2005/8/layout/hList1"/>
    <dgm:cxn modelId="{80F0C1FC-AF4B-49B3-8BC3-D33D297DBCF9}" type="presParOf" srcId="{0BD3F9C0-80D6-4584-A51F-20A796ABCF50}" destId="{2585A502-4848-4863-8013-0ACAAA3EA8EB}" srcOrd="0" destOrd="0" presId="urn:microsoft.com/office/officeart/2005/8/layout/hList1"/>
    <dgm:cxn modelId="{B9091015-0AE8-499E-BB41-F44A83872D9B}" type="presParOf" srcId="{0BD3F9C0-80D6-4584-A51F-20A796ABCF50}" destId="{FAECDC94-F8AF-4DDE-8DC1-040B8DFB3B52}" srcOrd="1" destOrd="0" presId="urn:microsoft.com/office/officeart/2005/8/layout/hList1"/>
    <dgm:cxn modelId="{2DF18DD4-D88D-4886-946C-81E0BCC99C15}" type="presParOf" srcId="{AE00A214-E466-4238-97AF-20943CA42B50}" destId="{2A0D0336-9C19-492F-BB9E-B4ACE2C8D74F}" srcOrd="3" destOrd="0" presId="urn:microsoft.com/office/officeart/2005/8/layout/hList1"/>
    <dgm:cxn modelId="{83D53165-6AA9-49A3-AC15-97C3D8EDB458}" type="presParOf" srcId="{AE00A214-E466-4238-97AF-20943CA42B50}" destId="{DF8F16D5-836E-45CA-B3FB-DBD9E4482F2F}" srcOrd="4" destOrd="0" presId="urn:microsoft.com/office/officeart/2005/8/layout/hList1"/>
    <dgm:cxn modelId="{DF29139C-4897-4341-BA16-20ED02C7948E}" type="presParOf" srcId="{DF8F16D5-836E-45CA-B3FB-DBD9E4482F2F}" destId="{9206C788-0E9D-4F5D-9141-DF1EEB4129B3}" srcOrd="0" destOrd="0" presId="urn:microsoft.com/office/officeart/2005/8/layout/hList1"/>
    <dgm:cxn modelId="{FCF43F4A-6049-49F2-8FCC-2B5FCD26ADBB}" type="presParOf" srcId="{DF8F16D5-836E-45CA-B3FB-DBD9E4482F2F}" destId="{11D13BD9-8116-4E0F-9D54-04D93EC0C7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FCE94-553C-42F2-B39F-EB826DC2FF68}">
      <dsp:nvSpPr>
        <dsp:cNvPr id="0" name=""/>
        <dsp:cNvSpPr/>
      </dsp:nvSpPr>
      <dsp:spPr>
        <a:xfrm>
          <a:off x="2882" y="1047921"/>
          <a:ext cx="2810891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Conversación</a:t>
          </a:r>
        </a:p>
      </dsp:txBody>
      <dsp:txXfrm>
        <a:off x="2882" y="1047921"/>
        <a:ext cx="2810891" cy="662400"/>
      </dsp:txXfrm>
    </dsp:sp>
    <dsp:sp modelId="{D99CEBD5-E140-456E-9E89-A244DFD2536B}">
      <dsp:nvSpPr>
        <dsp:cNvPr id="0" name=""/>
        <dsp:cNvSpPr/>
      </dsp:nvSpPr>
      <dsp:spPr>
        <a:xfrm>
          <a:off x="0" y="1710321"/>
          <a:ext cx="2810891" cy="34092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300" b="0" u="sng" kern="1200" dirty="0">
              <a:solidFill>
                <a:srgbClr val="071D49"/>
              </a:solidFill>
            </a:rPr>
            <a:t>Programada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O" sz="2300" b="1" kern="1200" dirty="0">
              <a:solidFill>
                <a:srgbClr val="071D49"/>
              </a:solidFill>
              <a:effectLst/>
            </a:rPr>
            <a:t>Evaluación de Desempeño</a:t>
          </a:r>
          <a:endParaRPr lang="es-CO" sz="2300" b="0" u="sng" kern="1200" dirty="0">
            <a:solidFill>
              <a:srgbClr val="071D49"/>
            </a:solidFill>
            <a:effectLst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300" kern="1200" dirty="0">
              <a:solidFill>
                <a:srgbClr val="071D49"/>
              </a:solidFill>
              <a:latin typeface="Trebuchet MS"/>
              <a:ea typeface="+mn-ea"/>
              <a:cs typeface="+mn-cs"/>
            </a:rPr>
            <a:t>Para el desarrollo</a:t>
          </a:r>
          <a:endParaRPr lang="es-CO" sz="2300" b="0" u="sng" kern="1200" dirty="0">
            <a:solidFill>
              <a:srgbClr val="071D49"/>
            </a:solidFill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300" b="1" kern="1200" dirty="0">
            <a:solidFill>
              <a:srgbClr val="071D4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300" u="sng" kern="1200" dirty="0">
              <a:solidFill>
                <a:srgbClr val="071D49"/>
              </a:solidFill>
            </a:rPr>
            <a:t>No Programada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O" sz="2300" kern="1200" dirty="0">
              <a:solidFill>
                <a:srgbClr val="071D49"/>
              </a:solidFill>
            </a:rPr>
            <a:t>Reflexión y definición OKR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O" sz="2300" kern="1200" dirty="0">
              <a:solidFill>
                <a:srgbClr val="071D49"/>
              </a:solidFill>
            </a:rPr>
            <a:t>Avance OKR</a:t>
          </a:r>
        </a:p>
      </dsp:txBody>
      <dsp:txXfrm>
        <a:off x="0" y="1710321"/>
        <a:ext cx="2810891" cy="3409289"/>
      </dsp:txXfrm>
    </dsp:sp>
    <dsp:sp modelId="{2585A502-4848-4863-8013-0ACAAA3EA8EB}">
      <dsp:nvSpPr>
        <dsp:cNvPr id="0" name=""/>
        <dsp:cNvSpPr/>
      </dsp:nvSpPr>
      <dsp:spPr>
        <a:xfrm>
          <a:off x="3207299" y="1047921"/>
          <a:ext cx="2810891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Retroalimentación</a:t>
          </a:r>
        </a:p>
      </dsp:txBody>
      <dsp:txXfrm>
        <a:off x="3207299" y="1047921"/>
        <a:ext cx="2810891" cy="662400"/>
      </dsp:txXfrm>
    </dsp:sp>
    <dsp:sp modelId="{FAECDC94-F8AF-4DDE-8DC1-040B8DFB3B52}">
      <dsp:nvSpPr>
        <dsp:cNvPr id="0" name=""/>
        <dsp:cNvSpPr/>
      </dsp:nvSpPr>
      <dsp:spPr>
        <a:xfrm>
          <a:off x="3207299" y="1710321"/>
          <a:ext cx="2810891" cy="34092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300" kern="1200" dirty="0">
              <a:solidFill>
                <a:srgbClr val="071D49"/>
              </a:solidFill>
            </a:rPr>
            <a:t>No programada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2300" kern="1200" dirty="0">
            <a:solidFill>
              <a:srgbClr val="071D49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300" kern="1200" dirty="0">
              <a:solidFill>
                <a:srgbClr val="071D49"/>
              </a:solidFill>
            </a:rPr>
            <a:t>Ajuste Cultural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2300" kern="1200" dirty="0">
            <a:solidFill>
              <a:srgbClr val="071D49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300" kern="1200" dirty="0">
              <a:solidFill>
                <a:srgbClr val="071D49"/>
              </a:solidFill>
            </a:rPr>
            <a:t>360</a:t>
          </a:r>
        </a:p>
      </dsp:txBody>
      <dsp:txXfrm>
        <a:off x="3207299" y="1710321"/>
        <a:ext cx="2810891" cy="3409289"/>
      </dsp:txXfrm>
    </dsp:sp>
    <dsp:sp modelId="{9206C788-0E9D-4F5D-9141-DF1EEB4129B3}">
      <dsp:nvSpPr>
        <dsp:cNvPr id="0" name=""/>
        <dsp:cNvSpPr/>
      </dsp:nvSpPr>
      <dsp:spPr>
        <a:xfrm>
          <a:off x="6411715" y="1047921"/>
          <a:ext cx="2810891" cy="66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Reconocimiento</a:t>
          </a:r>
        </a:p>
      </dsp:txBody>
      <dsp:txXfrm>
        <a:off x="6411715" y="1047921"/>
        <a:ext cx="2810891" cy="662400"/>
      </dsp:txXfrm>
    </dsp:sp>
    <dsp:sp modelId="{11D13BD9-8116-4E0F-9D54-04D93EC0C728}">
      <dsp:nvSpPr>
        <dsp:cNvPr id="0" name=""/>
        <dsp:cNvSpPr/>
      </dsp:nvSpPr>
      <dsp:spPr>
        <a:xfrm>
          <a:off x="6411715" y="1710321"/>
          <a:ext cx="2810891" cy="34092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300" kern="1200" dirty="0">
              <a:solidFill>
                <a:srgbClr val="071D49"/>
              </a:solidFill>
            </a:rPr>
            <a:t>No programado</a:t>
          </a:r>
        </a:p>
      </dsp:txBody>
      <dsp:txXfrm>
        <a:off x="6411715" y="1710321"/>
        <a:ext cx="2810891" cy="340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09D8E-735D-4262-A785-61D98E1A1444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90627-7A71-4C70-8748-8CD9CB486A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63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Solo componentes </a:t>
            </a:r>
          </a:p>
          <a:p>
            <a:r>
              <a:rPr lang="es-CO" dirty="0"/>
              <a:t>Gestion del desempeño que tiene un estadio de madurez en Argos, ya hablamos de Objetivos y Comportamientos</a:t>
            </a:r>
          </a:p>
          <a:p>
            <a:r>
              <a:rPr lang="es-CO" dirty="0"/>
              <a:t>El tema central de este </a:t>
            </a:r>
            <a:r>
              <a:rPr lang="es-CO" dirty="0" err="1"/>
              <a:t>webinar</a:t>
            </a:r>
            <a:r>
              <a:rPr lang="es-CO" dirty="0"/>
              <a:t> es la conversación del desempeño</a:t>
            </a:r>
          </a:p>
          <a:p>
            <a:r>
              <a:rPr lang="es-CO" dirty="0" err="1"/>
              <a:t>Folosofia</a:t>
            </a:r>
            <a:r>
              <a:rPr lang="es-CO" dirty="0"/>
              <a:t> d </a:t>
            </a:r>
            <a:r>
              <a:rPr lang="es-CO" dirty="0" err="1"/>
              <a:t>ela</a:t>
            </a:r>
            <a:r>
              <a:rPr lang="es-CO" dirty="0"/>
              <a:t> gestión continua del desempeño y trascendamos de llenar solo una plantilla y coordinemos esfuerzos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0627-7A71-4C70-8748-8CD9CB486A0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102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Para que</a:t>
            </a:r>
          </a:p>
          <a:p>
            <a:r>
              <a:rPr lang="es-CO" dirty="0"/>
              <a:t>Lo que esta programado tiene una fecha límite en el ciclo </a:t>
            </a:r>
          </a:p>
          <a:p>
            <a:endParaRPr lang="es-CO" dirty="0"/>
          </a:p>
          <a:p>
            <a:r>
              <a:rPr lang="es-CO" dirty="0"/>
              <a:t>Invitamos a que merquen las NO programadas y puedan tener el beneficio de hacer parte de, tener la información clara. </a:t>
            </a:r>
          </a:p>
          <a:p>
            <a:endParaRPr lang="es-CO" dirty="0"/>
          </a:p>
          <a:p>
            <a:r>
              <a:rPr lang="es-CO" dirty="0"/>
              <a:t>Ajuste cultura y 360 vamos a ir habilitando. Nos estamos enfocando y no perder de vista los diferentes momentos del ciclo.</a:t>
            </a:r>
          </a:p>
          <a:p>
            <a:endParaRPr lang="es-CO" dirty="0"/>
          </a:p>
          <a:p>
            <a:r>
              <a:rPr lang="es-CO" dirty="0"/>
              <a:t>Retroalimentación como la plantilla, así como reconocimiento.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0627-7A71-4C70-8748-8CD9CB486A08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035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 evaluación del desempeño y la conversación para el desarrollo tienen una fecha limite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0627-7A71-4C70-8748-8CD9CB486A08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720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Este año vamos hacer la evaluación de ajuste cultural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0627-7A71-4C70-8748-8CD9CB486A08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475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Énfasis en la ventaja que se aun habito es </a:t>
            </a:r>
            <a:r>
              <a:rPr lang="es-CO" dirty="0" err="1"/>
              <a:t>qu</a:t>
            </a:r>
            <a:r>
              <a:rPr lang="es-CO" dirty="0"/>
              <a:t> </a:t>
            </a:r>
            <a:r>
              <a:rPr lang="es-CO" dirty="0" err="1"/>
              <a:t>eno</a:t>
            </a:r>
            <a:r>
              <a:rPr lang="es-CO" dirty="0"/>
              <a:t> </a:t>
            </a:r>
            <a:r>
              <a:rPr lang="es-CO" dirty="0" err="1"/>
              <a:t>piesas</a:t>
            </a:r>
            <a:r>
              <a:rPr lang="es-CO" dirty="0"/>
              <a:t> en que lo </a:t>
            </a:r>
            <a:r>
              <a:rPr lang="es-CO" dirty="0" err="1"/>
              <a:t>teienes</a:t>
            </a:r>
            <a:r>
              <a:rPr lang="es-CO" dirty="0"/>
              <a:t> que hacer</a:t>
            </a:r>
          </a:p>
          <a:p>
            <a:r>
              <a:rPr lang="es-CO" dirty="0"/>
              <a:t>Que es </a:t>
            </a:r>
            <a:r>
              <a:rPr lang="es-CO" dirty="0" err="1"/>
              <a:t>dificil</a:t>
            </a:r>
            <a:r>
              <a:rPr lang="es-CO" dirty="0"/>
              <a:t> </a:t>
            </a:r>
          </a:p>
          <a:p>
            <a:endParaRPr lang="es-CO" dirty="0"/>
          </a:p>
          <a:p>
            <a:r>
              <a:rPr lang="es-CO" dirty="0"/>
              <a:t>La señal es que los equipos estamos cumpliendo un ciclo donde estamos cumpliendo unos objetivos.</a:t>
            </a:r>
          </a:p>
          <a:p>
            <a:r>
              <a:rPr lang="es-CO" dirty="0"/>
              <a:t>Que debes hacer? Conversar, coordinar esfuerzos</a:t>
            </a:r>
          </a:p>
          <a:p>
            <a:endParaRPr lang="es-CO" dirty="0"/>
          </a:p>
          <a:p>
            <a:r>
              <a:rPr lang="es-CO" dirty="0"/>
              <a:t>Yo se que hago. </a:t>
            </a:r>
          </a:p>
          <a:p>
            <a:endParaRPr lang="es-CO" dirty="0"/>
          </a:p>
          <a:p>
            <a:r>
              <a:rPr lang="es-CO" dirty="0"/>
              <a:t>Esto hace que simplemente suceda y no hay viene la conversación del desempeño.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0627-7A71-4C70-8748-8CD9CB486A08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88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2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Elogio: aprobación de un hecho para que la persona lo siga haciendo o lo haga más.</a:t>
            </a:r>
          </a:p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2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Desaprobación: información de un hemos para que la persona lo haga menos o lo deje de hacer. Es para redireccionar un comportamiento futuro. Describa alternativas de cómo se pudo abordar la situación (si fuera necesario).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F976-7670-1C40-8841-ABD9A4A89A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7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2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Elogio: aprobación de un hecho para que la persona lo siga haciendo o lo haga más.</a:t>
            </a:r>
          </a:p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2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Desaprobación: información de un hemos para que la persona lo haga menos o lo deje de hacer. Es para redireccionar un comportamiento futuro. Describa alternativas de cómo se pudo abordar la situación (si fuera necesario).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F976-7670-1C40-8841-ABD9A4A89A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6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76-7670-1C40-8841-ABD9A4A89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0D9EF-F9C7-4516-8A1F-FB1A55173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572445-C149-45B6-B981-FE3B92D4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AA9EFC-9B56-49AE-8E7F-A90DF971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E923FB-4141-46DD-A03F-EE2C30FC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FE3939-971B-4AF1-9C1E-D747CC7F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393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D1C12-837A-4AE6-980F-C3D57B21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565C1F-5BF8-4E39-A957-6404B74F6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8F603-B4E6-4D01-BE60-5D0CADC5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7DA3B-C160-49B1-8AC9-7D32CC03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BD5E7-247C-44B2-9413-7E9BA399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61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FA838C-FFF2-45DF-8A2B-2DE0F2041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1CC994-020A-4F31-91D5-A87D15C7C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A7244-06D9-4B0B-BAA3-8502FD21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F0ECD-0D1C-441E-BB1B-B1887834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793062-7AC4-4440-898C-2C0CA037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924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de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55" y="832644"/>
            <a:ext cx="4012968" cy="543366"/>
          </a:xfrm>
        </p:spPr>
        <p:txBody>
          <a:bodyPr/>
          <a:lstStyle>
            <a:lvl1pPr>
              <a:defRPr sz="2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68551" y="1570038"/>
            <a:ext cx="4012972" cy="46037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1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963149" y="193676"/>
            <a:ext cx="3012795" cy="6459125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5956" y="193675"/>
            <a:ext cx="8589025" cy="64595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/>
            </a:lvl1pPr>
          </a:lstStyle>
          <a:p>
            <a:r>
              <a:rPr lang="es-ES_tradnl"/>
              <a:t>Drag picture to placeholder or click icon to add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601" y="3807932"/>
            <a:ext cx="4158041" cy="365125"/>
          </a:xfrm>
        </p:spPr>
        <p:txBody>
          <a:bodyPr/>
          <a:lstStyle/>
          <a:p>
            <a:fld id="{515A3A2B-6B6F-794A-ACD1-C898991D7496}" type="datetime1">
              <a:rPr lang="en-US" smtClean="0"/>
              <a:t>1/20/2022</a:t>
            </a:fld>
            <a:endParaRPr lang="en-US"/>
          </a:p>
        </p:txBody>
      </p:sp>
      <p:sp>
        <p:nvSpPr>
          <p:cNvPr id="10" name="Title 18"/>
          <p:cNvSpPr>
            <a:spLocks noGrp="1"/>
          </p:cNvSpPr>
          <p:nvPr>
            <p:ph type="title"/>
          </p:nvPr>
        </p:nvSpPr>
        <p:spPr>
          <a:xfrm>
            <a:off x="609601" y="1644125"/>
            <a:ext cx="4487552" cy="1820022"/>
          </a:xfrm>
          <a:prstGeom prst="rect">
            <a:avLst/>
          </a:prstGeom>
        </p:spPr>
        <p:txBody>
          <a:bodyPr anchor="b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7" name="Picture 6" descr="logo vertic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2" y="4952627"/>
            <a:ext cx="121951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16058" y="205200"/>
            <a:ext cx="11759886" cy="3620698"/>
          </a:xfrm>
          <a:prstGeom prst="rect">
            <a:avLst/>
          </a:prstGeom>
          <a:solidFill>
            <a:srgbClr val="00C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pic>
        <p:nvPicPr>
          <p:cNvPr id="18" name="Picture 17" descr="Mixers-en-Puente-Margaret-Hunt-Hill-USA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r="13069" b="1132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16058" y="5432398"/>
            <a:ext cx="11759886" cy="1220402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pic>
        <p:nvPicPr>
          <p:cNvPr id="17" name="Picture 16" descr="logotip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18" y="5587462"/>
            <a:ext cx="1829276" cy="816864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1" y="617441"/>
            <a:ext cx="5512866" cy="2744356"/>
          </a:xfrm>
          <a:prstGeom prst="rect">
            <a:avLst/>
          </a:prstGeom>
        </p:spPr>
        <p:txBody>
          <a:bodyPr anchor="t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759" y="5907230"/>
            <a:ext cx="4158041" cy="365125"/>
          </a:xfrm>
        </p:spPr>
        <p:txBody>
          <a:bodyPr/>
          <a:lstStyle/>
          <a:p>
            <a:fld id="{EA18A53D-26E8-C64E-9668-AEEBF0227CB7}" type="datetime1">
              <a:rPr lang="en-US" smtClean="0"/>
              <a:t>1/20/2022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16058" y="1493004"/>
            <a:ext cx="11759886" cy="5122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pic>
        <p:nvPicPr>
          <p:cNvPr id="17" name="Picture 16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41" y="348039"/>
            <a:ext cx="1829276" cy="816864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2" y="1869963"/>
            <a:ext cx="4348360" cy="3160326"/>
          </a:xfrm>
          <a:prstGeom prst="rect">
            <a:avLst/>
          </a:prstGeom>
        </p:spPr>
        <p:txBody>
          <a:bodyPr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759" y="5286197"/>
            <a:ext cx="415804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18A53D-26E8-C64E-9668-AEEBF0227CB7}" type="datetime1">
              <a:rPr lang="en-US" smtClean="0"/>
              <a:pPr/>
              <a:t>1/20/2022</a:t>
            </a:fld>
            <a:endParaRPr lang="en-US"/>
          </a:p>
        </p:txBody>
      </p:sp>
      <p:pic>
        <p:nvPicPr>
          <p:cNvPr id="2" name="Picture 1" descr="200562271-001-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2967" b="2157"/>
          <a:stretch/>
        </p:blipFill>
        <p:spPr>
          <a:xfrm flipH="1">
            <a:off x="4199270" y="0"/>
            <a:ext cx="7992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5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963149" y="193676"/>
            <a:ext cx="3012795" cy="6459125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5956" y="193675"/>
            <a:ext cx="8589025" cy="64595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/>
            </a:lvl1pPr>
          </a:lstStyle>
          <a:p>
            <a:r>
              <a:rPr lang="es-ES_tradnl"/>
              <a:t>Drag picture to placeholder or click icon to add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601" y="3807932"/>
            <a:ext cx="4158041" cy="365125"/>
          </a:xfrm>
        </p:spPr>
        <p:txBody>
          <a:bodyPr/>
          <a:lstStyle/>
          <a:p>
            <a:fld id="{515A3A2B-6B6F-794A-ACD1-C898991D7496}" type="datetime1">
              <a:rPr lang="en-US" smtClean="0"/>
              <a:t>1/20/2022</a:t>
            </a:fld>
            <a:endParaRPr lang="en-US"/>
          </a:p>
        </p:txBody>
      </p:sp>
      <p:sp>
        <p:nvSpPr>
          <p:cNvPr id="10" name="Title 18"/>
          <p:cNvSpPr>
            <a:spLocks noGrp="1"/>
          </p:cNvSpPr>
          <p:nvPr>
            <p:ph type="title"/>
          </p:nvPr>
        </p:nvSpPr>
        <p:spPr>
          <a:xfrm>
            <a:off x="609601" y="1644125"/>
            <a:ext cx="4487552" cy="1820022"/>
          </a:xfrm>
          <a:prstGeom prst="rect">
            <a:avLst/>
          </a:prstGeom>
        </p:spPr>
        <p:txBody>
          <a:bodyPr anchor="b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7" name="Picture 6" descr="logo vertic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2" y="4952627"/>
            <a:ext cx="121951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16058" y="205200"/>
            <a:ext cx="11759886" cy="3620698"/>
          </a:xfrm>
          <a:prstGeom prst="rect">
            <a:avLst/>
          </a:prstGeom>
          <a:solidFill>
            <a:srgbClr val="00C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pic>
        <p:nvPicPr>
          <p:cNvPr id="18" name="Picture 17" descr="Mixers-en-Puente-Margaret-Hunt-Hill-USA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r="13069" b="1132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16058" y="5432398"/>
            <a:ext cx="11759886" cy="1220402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pic>
        <p:nvPicPr>
          <p:cNvPr id="17" name="Picture 16" descr="logotip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18" y="5587462"/>
            <a:ext cx="1829276" cy="816864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1" y="617441"/>
            <a:ext cx="5512866" cy="2744356"/>
          </a:xfrm>
          <a:prstGeom prst="rect">
            <a:avLst/>
          </a:prstGeom>
        </p:spPr>
        <p:txBody>
          <a:bodyPr anchor="t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759" y="5907230"/>
            <a:ext cx="4158041" cy="365125"/>
          </a:xfrm>
        </p:spPr>
        <p:txBody>
          <a:bodyPr/>
          <a:lstStyle/>
          <a:p>
            <a:fld id="{EA18A53D-26E8-C64E-9668-AEEBF0227CB7}" type="datetime1">
              <a:rPr lang="en-US" smtClean="0"/>
              <a:t>1/20/2022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54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16058" y="1493004"/>
            <a:ext cx="11759886" cy="5122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pic>
        <p:nvPicPr>
          <p:cNvPr id="17" name="Picture 16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41" y="348039"/>
            <a:ext cx="1829276" cy="816864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2" y="1869963"/>
            <a:ext cx="4348360" cy="3160326"/>
          </a:xfrm>
          <a:prstGeom prst="rect">
            <a:avLst/>
          </a:prstGeom>
        </p:spPr>
        <p:txBody>
          <a:bodyPr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759" y="5286197"/>
            <a:ext cx="415804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18A53D-26E8-C64E-9668-AEEBF0227CB7}" type="datetime1">
              <a:rPr lang="en-US" smtClean="0"/>
              <a:pPr/>
              <a:t>1/20/2022</a:t>
            </a:fld>
            <a:endParaRPr lang="en-US"/>
          </a:p>
        </p:txBody>
      </p:sp>
      <p:pic>
        <p:nvPicPr>
          <p:cNvPr id="2" name="Picture 1" descr="200562271-001-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2967" b="2157"/>
          <a:stretch/>
        </p:blipFill>
        <p:spPr>
          <a:xfrm flipH="1">
            <a:off x="4199270" y="0"/>
            <a:ext cx="7992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37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963149" y="193676"/>
            <a:ext cx="3012795" cy="6459125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5956" y="193675"/>
            <a:ext cx="8589025" cy="64595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/>
            </a:lvl1pPr>
          </a:lstStyle>
          <a:p>
            <a:r>
              <a:rPr lang="es-ES_tradnl"/>
              <a:t>Drag picture to placeholder or click icon to add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601" y="3807932"/>
            <a:ext cx="4158041" cy="365125"/>
          </a:xfrm>
        </p:spPr>
        <p:txBody>
          <a:bodyPr/>
          <a:lstStyle/>
          <a:p>
            <a:fld id="{515A3A2B-6B6F-794A-ACD1-C898991D7496}" type="datetime1">
              <a:rPr lang="en-US" smtClean="0"/>
              <a:t>1/20/2022</a:t>
            </a:fld>
            <a:endParaRPr lang="en-US"/>
          </a:p>
        </p:txBody>
      </p:sp>
      <p:sp>
        <p:nvSpPr>
          <p:cNvPr id="10" name="Title 18"/>
          <p:cNvSpPr>
            <a:spLocks noGrp="1"/>
          </p:cNvSpPr>
          <p:nvPr>
            <p:ph type="title"/>
          </p:nvPr>
        </p:nvSpPr>
        <p:spPr>
          <a:xfrm>
            <a:off x="609601" y="1644125"/>
            <a:ext cx="4487552" cy="1820022"/>
          </a:xfrm>
          <a:prstGeom prst="rect">
            <a:avLst/>
          </a:prstGeom>
        </p:spPr>
        <p:txBody>
          <a:bodyPr anchor="b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7" name="Picture 6" descr="logo vertic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2" y="4952627"/>
            <a:ext cx="121951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2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E4B3D-4E44-4B5B-BEA1-FBEDB6EA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FCAE2-DA0F-40E6-A9B0-5C3BA3A5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19BCE-AF5E-4ECF-A3AD-9F144392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F2D0C7-5FF5-4BF7-AF05-547676A8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7AFE78-1374-4DB0-93C2-98ED9E43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66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93FC-918B-4CE2-8148-9D117F1E5447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1020-0DB1-45A7-8426-96A8E0C6F8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8752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9094438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89"/>
            <a:ext cx="11035279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6"/>
            <a:ext cx="1314393" cy="5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71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9094438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89"/>
            <a:ext cx="11035279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6"/>
            <a:ext cx="1314393" cy="5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5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9094438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6"/>
            <a:ext cx="1314393" cy="5869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759" y="1555751"/>
            <a:ext cx="10927635" cy="487362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21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9094438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622727" y="1554989"/>
            <a:ext cx="7022310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6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758" y="1555751"/>
            <a:ext cx="3713020" cy="4873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55" y="832644"/>
            <a:ext cx="4012968" cy="543366"/>
          </a:xfrm>
        </p:spPr>
        <p:txBody>
          <a:bodyPr/>
          <a:lstStyle>
            <a:lvl1pPr>
              <a:defRPr sz="2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68551" y="1570038"/>
            <a:ext cx="4012972" cy="46037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5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 -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9094438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6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9792" y="1554989"/>
            <a:ext cx="6843094" cy="2484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300285" y="1554989"/>
            <a:ext cx="4675659" cy="2484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216057" y="4201163"/>
            <a:ext cx="6876829" cy="24516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300285" y="4201162"/>
            <a:ext cx="4675659" cy="2451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537091" y="1769829"/>
            <a:ext cx="4202046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3"/>
          </p:nvPr>
        </p:nvSpPr>
        <p:spPr>
          <a:xfrm>
            <a:off x="609759" y="4429358"/>
            <a:ext cx="6100886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18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45940" y="205200"/>
            <a:ext cx="5520609" cy="64791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DSC013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43" y="1395512"/>
            <a:ext cx="7306140" cy="5478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545924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89"/>
            <a:ext cx="5459247" cy="4873775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9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545924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89"/>
            <a:ext cx="5459247" cy="4873775"/>
          </a:xfrm>
        </p:spPr>
        <p:txBody>
          <a:bodyPr/>
          <a:lstStyle>
            <a:lvl1pPr marL="342900" indent="-342900">
              <a:buFont typeface="Arial"/>
              <a:buChar char="•"/>
              <a:defRPr/>
            </a:lvl1pPr>
            <a:lvl2pPr marL="957652" indent="-342900">
              <a:buFont typeface="Arial"/>
              <a:buChar char="•"/>
              <a:defRPr/>
            </a:lvl2pPr>
            <a:lvl3pPr marL="1572402" indent="-342900">
              <a:buFont typeface="Arial"/>
              <a:buChar char="•"/>
              <a:defRPr/>
            </a:lvl3pPr>
            <a:lvl4pPr marL="2130003" indent="-285750">
              <a:buFont typeface="Arial"/>
              <a:buChar char="•"/>
              <a:defRPr/>
            </a:lvl4pPr>
            <a:lvl5pPr marL="2744754" indent="-285750">
              <a:buFont typeface="Arial"/>
              <a:buChar char="•"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45342" y="204789"/>
            <a:ext cx="5521175" cy="6480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5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592F2-C7B6-4AA1-888A-0BC937E8B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918232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E03471-35B1-41C7-AB0F-DAD43AAA2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397907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4D84F7-22DF-4A69-A17A-768E7774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C9961-066A-4F90-A0CE-A4AD838F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A53130-0276-4C5E-8FEA-9A895AAD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247879C-72B1-4AF5-947F-7D209BC39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894" y="629165"/>
            <a:ext cx="3698018" cy="87012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68B961D-7B60-4B5A-A79A-8BEA0BA84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9148" y="318059"/>
            <a:ext cx="1097306" cy="12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971A2-2B34-4923-839F-2A238286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CC0D40-D21B-4A90-ACB4-0A27273A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0079D-6176-423B-B0F0-BC79AC31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B412D-A815-43B2-AD4B-B09A8254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980E68-44BE-481F-976F-0E1354F4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1198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F27B9-99E8-4E42-A357-AD7C615F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5E8D24-B339-45AA-8EA8-D174A0161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5FDB0-3B3D-41B5-AADA-032280DF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18FD7C-0D7E-42A9-ADA0-5FAAA73A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0F705-BE6D-4275-B48F-1CA873DD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75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A3BDF-B306-4864-989A-F9EE08F6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578441-2FEB-4D05-8BA5-A3AFC7D9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2982E-8A8B-493C-8276-DEEB24F4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BD192-B595-42AD-8339-FA76AB8A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FFF61-F3CD-46DF-92D5-0DB42BA3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3269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CFC39-08BB-47FF-85F0-CD5DDFE9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D2B7A-EA24-4F77-835F-4F3365EEC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2E8CE2-7CD7-4CA8-98EA-5F9727CD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667506-8484-4114-80AA-AEFE13B9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9AE8B-695D-4A66-B134-5984A175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A9BC0-37FE-408F-9814-E5296550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3311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3BEDF-47FB-41D4-AC1B-AE4BABE1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2B9FB-AA7B-4B4E-B0B5-B7F127BFC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ECAC7E-11D6-403A-82B7-ED21B1BDD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4286C4-3B05-470C-962C-CE56E1398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BE96A0-3BE8-49AE-AA0B-58DEBB6FC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782F28-A767-4643-B720-92C7C37B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B7D44D-6342-4261-99A2-F0920A88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DB6097-737C-4D36-9EB4-014AB0C1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0578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686D2-4DFF-4C6E-B932-C32BAA39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14934E-BEF4-46E6-9A32-42F292C5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A9E777-BB62-4B84-B4A2-12EA391C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353B70-DF1A-49FB-826E-CE40CE41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615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6A0D5E-16EE-4A89-AF42-5BE6A078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94FC3A-57A2-4A45-9EE0-98E4077B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54F46-64BF-41E1-AE59-F998FEF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4018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E9360-A0DA-42B1-934A-1AC27BA7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2CFC7-5030-4873-BD8A-111BF704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E8D50F-4459-48E6-AEBC-86F0BF26A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26C430-FDD5-41DA-BE13-99511AB9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C8EC90-C418-4C34-8AE3-6C7B7736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BA654-DFC9-4322-94B9-B65F565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3726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9549E-7865-4AA1-B45C-3B648744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82D7E-37E0-4D45-892A-0BD9ACD2A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5B744B-FE15-4D28-8EBD-FE85D8270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B18265-144A-4624-B735-6907D5A3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79AECF-3FF0-45E0-8DA7-B252AF7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FD4AB5-1FC8-4090-B992-EE339E48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81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D85C1-ACAA-43AE-A476-BF6C3BDE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C27F8F-F9DA-4891-918D-597477318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4CA3A3-305E-4AA1-88A7-1E55B2D8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4875A0-6364-451C-AAFC-473A4A33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4E9E71-BE32-4644-A12C-03601532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0682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5AFE3D-626B-4C24-B092-FFF879CA3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5452FE-CB55-4CD1-A180-830A2796E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ED282-51D9-4DA0-8ADB-731A4B02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0CDE8-0139-4970-BA8D-11A3A97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27E7BD-CAFE-4432-91BA-18289608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80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51117-824A-4867-8E5A-B9E0DC45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01020-9404-4E11-91FE-4AA4F74AE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4A5A1D-7159-464E-A190-C7722658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DB17E-3B07-4E28-82FD-6B818AC9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5E83A3-C181-4081-B234-2CABC8E3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D632FC-6412-4072-8E86-1E1D7D39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9498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9094438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9" y="1554990"/>
            <a:ext cx="11035279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002" y="473078"/>
            <a:ext cx="1314393" cy="5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0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73075"/>
            <a:ext cx="9094438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2" y="473078"/>
            <a:ext cx="1314393" cy="5869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760" y="1555753"/>
            <a:ext cx="10927635" cy="487362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1B15C-6167-4554-8F8E-C2F7AB4E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13F3F-D2DA-4816-B6E1-EED16B656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88AFFC-D49A-4728-BF7B-5C121C5B6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B16CDF-7CE0-4944-A8F3-0CD297550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8D9850-6848-4B2E-A337-92FE4AAD9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4227B9-092A-4807-AF92-FE26B0FD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98C87F-7673-4AFF-87ED-39A62E44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7AB295-F217-48EE-8E0B-B86B8B70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51147-2D1C-4323-8771-511C0A2C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BC35CD-4BCA-4336-86E0-615D09B6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59ABF5-4286-4B5A-A18C-49189655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375C89-41EE-443A-9264-27DBBB5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55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37EBF5-CFE4-492F-8BF7-733844D2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211BA9-0FEF-4600-B793-EC583D11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96D94C-F691-42D9-8248-D6865C67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96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6B673-BAA8-48FD-B197-3AA867A1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A847C2-FEA1-4CB9-AE62-A842B424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832C9B-7253-4A29-899A-490316A01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8A62FA-B520-49C2-8E20-7FEDCE4C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332FFF-6E69-4B2D-BBF8-92B685ED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AB8A09-198A-4169-8547-9AFBB60B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963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C5969-6743-4968-9A75-ED104991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DBE7C5-0B22-4CB4-B0CA-8D7718135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F4508F-E098-4B55-AD2C-3FC329A6A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84DE45-0388-499D-9377-A3555A16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BA3179-F611-4990-8E46-4A2F2384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9E2C3F-8059-4F5D-B35A-E898D958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84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5E67C1-F7BB-456E-A283-B3CAD4F1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76EF94-E7EB-4788-851B-0CC05A32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58AA4-DE0E-4874-AFE7-F971BCC98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34564-A904-47C6-9A56-0408A128DD13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C4BCB-F946-4B7D-9585-13B344F6D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277B5F-F52D-414C-AAFD-69B8488BD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9282-102F-4D6E-898C-DF931A95A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6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09759" y="6089793"/>
            <a:ext cx="4158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F31B43D7-CD9E-B442-A325-3B5145C8B021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Title 18"/>
          <p:cNvSpPr txBox="1">
            <a:spLocks/>
          </p:cNvSpPr>
          <p:nvPr/>
        </p:nvSpPr>
        <p:spPr>
          <a:xfrm>
            <a:off x="609601" y="1079608"/>
            <a:ext cx="4487552" cy="1820022"/>
          </a:xfrm>
          <a:prstGeom prst="rect">
            <a:avLst/>
          </a:prstGeom>
        </p:spPr>
        <p:txBody>
          <a:bodyPr anchor="t"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/>
              <a:t>Click to edit Master title style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784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/>
  <p:txStyles>
    <p:titleStyle>
      <a:lvl1pPr algn="l" defTabSz="1229502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09759" y="6089793"/>
            <a:ext cx="4158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F31B43D7-CD9E-B442-A325-3B5145C8B021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Title 18"/>
          <p:cNvSpPr txBox="1">
            <a:spLocks/>
          </p:cNvSpPr>
          <p:nvPr/>
        </p:nvSpPr>
        <p:spPr>
          <a:xfrm>
            <a:off x="609601" y="1079608"/>
            <a:ext cx="4487552" cy="1820022"/>
          </a:xfrm>
          <a:prstGeom prst="rect">
            <a:avLst/>
          </a:prstGeom>
        </p:spPr>
        <p:txBody>
          <a:bodyPr anchor="t"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/>
              <a:t>Click to edit Master title style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7346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sldNum="0" hdr="0" ftr="0"/>
  <p:txStyles>
    <p:titleStyle>
      <a:lvl1pPr algn="l" defTabSz="1229502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472512"/>
            <a:ext cx="5459933" cy="720219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/>
          <a:p>
            <a:r>
              <a:rPr lang="es-ES" dirty="0"/>
              <a:t>Contenido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54597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6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sldNum="0" hdr="0" ftr="0"/>
  <p:txStyles>
    <p:titleStyle>
      <a:lvl1pPr algn="l" defTabSz="1229502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02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52" indent="0" algn="l" defTabSz="1229502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02" indent="0" algn="l" defTabSz="1229502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53" indent="0" algn="l" defTabSz="1229502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04" indent="0" algn="l" defTabSz="1229502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472512"/>
            <a:ext cx="5459933" cy="720219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/>
          <a:p>
            <a:r>
              <a:rPr lang="es-ES" dirty="0"/>
              <a:t>Contenido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54597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3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ftr="0"/>
  <p:txStyles>
    <p:titleStyle>
      <a:lvl1pPr algn="l" defTabSz="1229502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02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52" indent="0" algn="l" defTabSz="1229502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02" indent="0" algn="l" defTabSz="1229502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53" indent="0" algn="l" defTabSz="1229502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04" indent="0" algn="l" defTabSz="1229502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AA258D-0AD1-48FE-9DB8-539B437C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CF54A4-AC92-4F59-BBF9-4E50C0AC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80EC1-6DE7-427D-9DA3-9E8060CD6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7FA0-CD89-4727-9F0A-BAF918F704DD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DAD993-B283-481D-81C5-F1E605189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F706C-79DD-46AD-A699-8C548F324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B3E0-D638-4449-8F28-C499E642531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9113B93-FC89-4D07-A574-982207CE0AB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0"/>
            <a:ext cx="384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oman running and checking the time — Healthy Lifestyle, female - Stock  Photo | #180102052">
            <a:extLst>
              <a:ext uri="{FF2B5EF4-FFF2-40B4-BE49-F238E27FC236}">
                <a16:creationId xmlns:a16="http://schemas.microsoft.com/office/drawing/2014/main" id="{B4D52F41-0D4B-46C7-B4B3-9FB67215FF79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5715"/>
          <a:stretch/>
        </p:blipFill>
        <p:spPr bwMode="auto">
          <a:xfrm>
            <a:off x="215900" y="193675"/>
            <a:ext cx="8588375" cy="6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29502"/>
            <a:fld id="{FB63F895-F671-0944-961B-F6ACBA56E4DC}" type="datetime1">
              <a:rPr lang="en-US">
                <a:latin typeface="Trebuchet MS"/>
              </a:rPr>
              <a:pPr defTabSz="1229502"/>
              <a:t>1/20/2022</a:t>
            </a:fld>
            <a:endParaRPr lang="en-US">
              <a:latin typeface="Trebuchet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3790" y="4099202"/>
            <a:ext cx="5614467" cy="1820022"/>
          </a:xfrm>
        </p:spPr>
        <p:txBody>
          <a:bodyPr/>
          <a:lstStyle/>
          <a:p>
            <a:r>
              <a:rPr lang="en-US" b="1" dirty="0">
                <a:solidFill>
                  <a:srgbClr val="071D49"/>
                </a:solidFill>
              </a:rPr>
              <a:t>CONVERSACIÓN </a:t>
            </a:r>
            <a:br>
              <a:rPr lang="en-US" b="1" dirty="0">
                <a:solidFill>
                  <a:srgbClr val="071D49"/>
                </a:solidFill>
              </a:rPr>
            </a:br>
            <a:r>
              <a:rPr lang="en-US" b="1" dirty="0">
                <a:solidFill>
                  <a:srgbClr val="071D49"/>
                </a:solidFill>
              </a:rPr>
              <a:t>EVALUACIÓN DEL DESEMPEÑO</a:t>
            </a:r>
          </a:p>
        </p:txBody>
      </p:sp>
    </p:spTree>
    <p:extLst>
      <p:ext uri="{BB962C8B-B14F-4D97-AF65-F5344CB8AC3E}">
        <p14:creationId xmlns:p14="http://schemas.microsoft.com/office/powerpoint/2010/main" val="226993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erry Pie">
            <a:extLst>
              <a:ext uri="{FF2B5EF4-FFF2-40B4-BE49-F238E27FC236}">
                <a16:creationId xmlns:a16="http://schemas.microsoft.com/office/drawing/2014/main" id="{908CBC7B-B797-4D29-9FB4-BFDBB5F28E69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7294" y="473075"/>
            <a:ext cx="4744999" cy="6001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71D49"/>
                </a:solidFill>
                <a:latin typeface="Trebuchet MS"/>
              </a:rPr>
              <a:t>Evaluación</a:t>
            </a:r>
            <a:r>
              <a:rPr lang="en-US" sz="2800" dirty="0">
                <a:solidFill>
                  <a:srgbClr val="071D49"/>
                </a:solidFill>
                <a:latin typeface="Trebuchet MS"/>
              </a:rPr>
              <a:t> final de </a:t>
            </a:r>
            <a:r>
              <a:rPr lang="en-US" sz="2800" dirty="0" err="1">
                <a:solidFill>
                  <a:srgbClr val="071D49"/>
                </a:solidFill>
                <a:latin typeface="Trebuchet MS"/>
              </a:rPr>
              <a:t>cada</a:t>
            </a:r>
            <a:r>
              <a:rPr lang="en-US" sz="2800" dirty="0">
                <a:solidFill>
                  <a:srgbClr val="071D49"/>
                </a:solidFill>
                <a:latin typeface="Trebuchet MS"/>
              </a:rPr>
              <a:t> </a:t>
            </a:r>
            <a:r>
              <a:rPr lang="en-US" sz="2800" dirty="0" err="1">
                <a:solidFill>
                  <a:srgbClr val="071D49"/>
                </a:solidFill>
                <a:latin typeface="Trebuchet MS"/>
              </a:rPr>
              <a:t>componente</a:t>
            </a:r>
            <a:endParaRPr lang="en-US" sz="2800" dirty="0">
              <a:solidFill>
                <a:srgbClr val="071D49"/>
              </a:solidFill>
              <a:latin typeface="Trebuchet M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En la sección de preguntas para el </a:t>
            </a:r>
            <a:r>
              <a:rPr lang="es-CO" sz="2400" b="1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líder</a:t>
            </a: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las preguntas 4 y 5 , </a:t>
            </a:r>
            <a:r>
              <a:rPr lang="es-CO" b="1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Evaluación final componente cultura y Evaluación final componente </a:t>
            </a:r>
            <a:r>
              <a:rPr lang="es-CO" b="1" spc="15" dirty="0" err="1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OKRs</a:t>
            </a: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tienen como propósito evaluar de manera </a:t>
            </a:r>
            <a:r>
              <a:rPr lang="es-CO" b="1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global </a:t>
            </a: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 desempeño de cada persona en cada componente. </a:t>
            </a:r>
          </a:p>
          <a:p>
            <a:pPr marL="0" indent="0">
              <a:buNone/>
            </a:pP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 se refiere a un </a:t>
            </a:r>
            <a:r>
              <a:rPr lang="es-CO" b="1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promedio matemático</a:t>
            </a: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Cada líder debe dar su </a:t>
            </a:r>
            <a:r>
              <a:rPr lang="es-CO" b="1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percepción</a:t>
            </a: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manera global para cada componente, teniendo en cuenta el desempeño </a:t>
            </a:r>
            <a:r>
              <a:rPr lang="es-CO" b="1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sostenido</a:t>
            </a: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por la persona durante todo el </a:t>
            </a:r>
            <a:r>
              <a:rPr lang="es-CO" b="1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año</a:t>
            </a:r>
            <a:r>
              <a:rPr lang="es-CO" spc="15" dirty="0">
                <a:solidFill>
                  <a:srgbClr val="55555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8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D993367-5525-445C-874B-3F25A06D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783" y="4105274"/>
            <a:ext cx="9899217" cy="2276475"/>
          </a:xfrm>
          <a:prstGeom prst="rect">
            <a:avLst/>
          </a:prstGeom>
        </p:spPr>
      </p:pic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353A31A3-77A7-4522-81E9-E1E9BC97BC13}"/>
              </a:ext>
            </a:extLst>
          </p:cNvPr>
          <p:cNvSpPr/>
          <p:nvPr/>
        </p:nvSpPr>
        <p:spPr>
          <a:xfrm>
            <a:off x="0" y="4457700"/>
            <a:ext cx="11772900" cy="1524000"/>
          </a:xfrm>
          <a:prstGeom prst="homePlate">
            <a:avLst/>
          </a:prstGeom>
          <a:solidFill>
            <a:srgbClr val="C9A4E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70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B6BD4-192A-492B-83BE-FECC1533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>
                <a:solidFill>
                  <a:srgbClr val="071D49"/>
                </a:solidFill>
                <a:latin typeface="Trebuchet MS"/>
              </a:rPr>
              <a:t>Reflexiones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CE244-7F35-4499-848B-9F4301A5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528" y="2981166"/>
            <a:ext cx="4581698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>
                <a:solidFill>
                  <a:srgbClr val="071D49"/>
                </a:solidFill>
                <a:latin typeface="Trebuchet MS" panose="020B0603020202020204" pitchFamily="34" charset="0"/>
              </a:rPr>
              <a:t>¿Cuándo sucede?</a:t>
            </a:r>
          </a:p>
          <a:p>
            <a:pPr marL="0" indent="0">
              <a:buNone/>
            </a:pPr>
            <a:endParaRPr lang="es-CO" dirty="0">
              <a:solidFill>
                <a:srgbClr val="071D49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DE3B99F-095B-42FB-AC9C-B287D05DE707}"/>
              </a:ext>
            </a:extLst>
          </p:cNvPr>
          <p:cNvSpPr txBox="1">
            <a:spLocks/>
          </p:cNvSpPr>
          <p:nvPr/>
        </p:nvSpPr>
        <p:spPr>
          <a:xfrm>
            <a:off x="5792584" y="2973518"/>
            <a:ext cx="458169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Enero del año siguiente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AF5FDAC-AE37-4259-B861-FD7E0F180E7B}"/>
              </a:ext>
            </a:extLst>
          </p:cNvPr>
          <p:cNvSpPr txBox="1">
            <a:spLocks/>
          </p:cNvSpPr>
          <p:nvPr/>
        </p:nvSpPr>
        <p:spPr>
          <a:xfrm>
            <a:off x="5792584" y="3469561"/>
            <a:ext cx="6127866" cy="302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2400" dirty="0">
              <a:solidFill>
                <a:srgbClr val="071D49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Para evaluar de manera integral el desempeño de las personas, teniendo en cuenta dos grandes componentes: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Objetivos y Resultados Claves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Ajuste Cultural (comportamientos que dicen "cómo hacemos las cosas en Argos")</a:t>
            </a:r>
            <a:endParaRPr lang="es-CO" sz="2400" dirty="0">
              <a:solidFill>
                <a:srgbClr val="071D4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317684A-0184-4ACB-A744-FC92FA760CFD}"/>
              </a:ext>
            </a:extLst>
          </p:cNvPr>
          <p:cNvSpPr txBox="1">
            <a:spLocks/>
          </p:cNvSpPr>
          <p:nvPr/>
        </p:nvSpPr>
        <p:spPr>
          <a:xfrm>
            <a:off x="929986" y="3771236"/>
            <a:ext cx="3354878" cy="272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>
              <a:solidFill>
                <a:srgbClr val="071D49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dirty="0">
                <a:solidFill>
                  <a:srgbClr val="071D49"/>
                </a:solidFill>
                <a:latin typeface="Trebuchet MS" panose="020B0603020202020204" pitchFamily="34" charset="0"/>
              </a:rPr>
              <a:t>¿Para qué sucede?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AEA721BD-49BE-4E1D-B131-C418D9CB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95" y="1305787"/>
            <a:ext cx="1477974" cy="1477974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01BF341F-5E71-4867-8001-68AADCE5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99" y="1305787"/>
            <a:ext cx="1362961" cy="1362961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995447A-E333-4A9F-A8A6-AD1A0AB3C18A}"/>
              </a:ext>
            </a:extLst>
          </p:cNvPr>
          <p:cNvCxnSpPr>
            <a:cxnSpLocks/>
          </p:cNvCxnSpPr>
          <p:nvPr/>
        </p:nvCxnSpPr>
        <p:spPr>
          <a:xfrm>
            <a:off x="1172029" y="3530766"/>
            <a:ext cx="26352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58EA3F2-C504-49BA-B62A-044842C505EB}"/>
              </a:ext>
            </a:extLst>
          </p:cNvPr>
          <p:cNvCxnSpPr>
            <a:cxnSpLocks/>
          </p:cNvCxnSpPr>
          <p:nvPr/>
        </p:nvCxnSpPr>
        <p:spPr>
          <a:xfrm>
            <a:off x="1238529" y="4832403"/>
            <a:ext cx="26352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72B4C8E-19A2-4223-AED9-67FE39492303}"/>
              </a:ext>
            </a:extLst>
          </p:cNvPr>
          <p:cNvCxnSpPr>
            <a:cxnSpLocks/>
          </p:cNvCxnSpPr>
          <p:nvPr/>
        </p:nvCxnSpPr>
        <p:spPr>
          <a:xfrm>
            <a:off x="1172029" y="3469561"/>
            <a:ext cx="2635200" cy="0"/>
          </a:xfrm>
          <a:prstGeom prst="line">
            <a:avLst/>
          </a:prstGeom>
          <a:ln w="38100">
            <a:solidFill>
              <a:srgbClr val="C9A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85908AE-B66C-4968-AF76-7CBB3F712256}"/>
              </a:ext>
            </a:extLst>
          </p:cNvPr>
          <p:cNvCxnSpPr>
            <a:cxnSpLocks/>
          </p:cNvCxnSpPr>
          <p:nvPr/>
        </p:nvCxnSpPr>
        <p:spPr>
          <a:xfrm>
            <a:off x="1238529" y="4764205"/>
            <a:ext cx="2635200" cy="0"/>
          </a:xfrm>
          <a:prstGeom prst="line">
            <a:avLst/>
          </a:prstGeom>
          <a:ln w="38100">
            <a:solidFill>
              <a:srgbClr val="C9A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BE7714E-2AFF-471F-836F-11D632EBCA36}"/>
              </a:ext>
            </a:extLst>
          </p:cNvPr>
          <p:cNvCxnSpPr>
            <a:cxnSpLocks/>
          </p:cNvCxnSpPr>
          <p:nvPr/>
        </p:nvCxnSpPr>
        <p:spPr>
          <a:xfrm>
            <a:off x="4918429" y="2981166"/>
            <a:ext cx="0" cy="3183147"/>
          </a:xfrm>
          <a:prstGeom prst="line">
            <a:avLst/>
          </a:prstGeom>
          <a:ln w="38100">
            <a:solidFill>
              <a:srgbClr val="C9A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8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B6BD4-192A-492B-83BE-FECC1533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>
                <a:solidFill>
                  <a:srgbClr val="071D49"/>
                </a:solidFill>
                <a:latin typeface="Trebuchet MS"/>
              </a:rPr>
              <a:t>Reflexiones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CE244-7F35-4499-848B-9F4301A5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3" y="1607824"/>
            <a:ext cx="749977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solidFill>
                  <a:srgbClr val="071D49"/>
                </a:solidFill>
                <a:latin typeface="Trebuchet MS" panose="020B0603020202020204" pitchFamily="34" charset="0"/>
              </a:rPr>
              <a:t>¿Qué necesito para prepararme?</a:t>
            </a:r>
          </a:p>
          <a:p>
            <a:pPr marL="0" indent="0">
              <a:buNone/>
            </a:pPr>
            <a:endParaRPr lang="es-CO" sz="2400" b="1" dirty="0">
              <a:solidFill>
                <a:srgbClr val="071D4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AF5FDAC-AE37-4259-B861-FD7E0F180E7B}"/>
              </a:ext>
            </a:extLst>
          </p:cNvPr>
          <p:cNvSpPr txBox="1">
            <a:spLocks/>
          </p:cNvSpPr>
          <p:nvPr/>
        </p:nvSpPr>
        <p:spPr>
          <a:xfrm>
            <a:off x="2789108" y="2588107"/>
            <a:ext cx="8572500" cy="407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Líder y colaborador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Información del desempeño del colaborador durante el año, relacionado con </a:t>
            </a:r>
            <a:r>
              <a:rPr lang="es-ES" sz="24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OKRs</a:t>
            </a: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 y Ajuste Cultural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solidFill>
                <a:srgbClr val="071D49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Los registros en </a:t>
            </a:r>
            <a:r>
              <a:rPr lang="es-ES" sz="24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BetterWorks</a:t>
            </a: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  de conversaciones que se hayan realizado durante el año son valiosos al momento de construir una visual de desempeño para el año de la persona. </a:t>
            </a: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849F1EF2-A1EF-428A-8FBA-4C0DDFF44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9381"/>
            <a:ext cx="1568014" cy="1568014"/>
          </a:xfrm>
          <a:prstGeom prst="rect">
            <a:avLst/>
          </a:prstGeom>
        </p:spPr>
      </p:pic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841D70DA-0B11-4195-BF5D-1FD4E71DACEC}"/>
              </a:ext>
            </a:extLst>
          </p:cNvPr>
          <p:cNvSpPr/>
          <p:nvPr/>
        </p:nvSpPr>
        <p:spPr>
          <a:xfrm>
            <a:off x="0" y="1392238"/>
            <a:ext cx="4914899" cy="878368"/>
          </a:xfrm>
          <a:prstGeom prst="homePlat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49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B6BD4-192A-492B-83BE-FECC1533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>
                <a:solidFill>
                  <a:srgbClr val="071D49"/>
                </a:solidFill>
                <a:latin typeface="Trebuchet MS"/>
              </a:rPr>
              <a:t>Reflexiones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CE244-7F35-4499-848B-9F4301A5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509" y="1607824"/>
            <a:ext cx="749977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>
                <a:solidFill>
                  <a:srgbClr val="071D49"/>
                </a:solidFill>
                <a:latin typeface="Trebuchet MS" panose="020B0603020202020204" pitchFamily="34" charset="0"/>
              </a:rPr>
              <a:t>¿Cómo lo hago?</a:t>
            </a:r>
          </a:p>
          <a:p>
            <a:pPr marL="0" indent="0">
              <a:buNone/>
            </a:pPr>
            <a:endParaRPr lang="es-CO" dirty="0">
              <a:solidFill>
                <a:srgbClr val="071D4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AF5FDAC-AE37-4259-B861-FD7E0F180E7B}"/>
              </a:ext>
            </a:extLst>
          </p:cNvPr>
          <p:cNvSpPr txBox="1">
            <a:spLocks/>
          </p:cNvSpPr>
          <p:nvPr/>
        </p:nvSpPr>
        <p:spPr>
          <a:xfrm>
            <a:off x="4099020" y="2419350"/>
            <a:ext cx="7254780" cy="407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Ingresando a la conversación que aparecerá en el módulo de Conversaciones en BW, teniendo en cuenta el plazo para desarrollarla.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La conversación es creada por el administrador de </a:t>
            </a:r>
            <a:r>
              <a:rPr lang="es-ES" sz="24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BetterWorks</a:t>
            </a: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 y aparece cargada en el módulo de Conversaciones de todas las personas que hacen parte de </a:t>
            </a:r>
            <a:r>
              <a:rPr lang="es-ES" sz="24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BetterWorks</a:t>
            </a: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709926C-50D4-40BF-A07E-82600714F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86" y="3079109"/>
            <a:ext cx="1525281" cy="1525281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4363332-6526-4036-A558-6500A338A9FA}"/>
              </a:ext>
            </a:extLst>
          </p:cNvPr>
          <p:cNvCxnSpPr>
            <a:cxnSpLocks/>
          </p:cNvCxnSpPr>
          <p:nvPr/>
        </p:nvCxnSpPr>
        <p:spPr>
          <a:xfrm>
            <a:off x="11662129" y="2270606"/>
            <a:ext cx="0" cy="3183147"/>
          </a:xfrm>
          <a:prstGeom prst="line">
            <a:avLst/>
          </a:prstGeom>
          <a:ln w="38100">
            <a:solidFill>
              <a:srgbClr val="C9A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0C356E5-FE10-45D0-ABBF-1BFDCD6834DC}"/>
              </a:ext>
            </a:extLst>
          </p:cNvPr>
          <p:cNvCxnSpPr>
            <a:cxnSpLocks/>
          </p:cNvCxnSpPr>
          <p:nvPr/>
        </p:nvCxnSpPr>
        <p:spPr>
          <a:xfrm>
            <a:off x="1013179" y="2270606"/>
            <a:ext cx="0" cy="3183147"/>
          </a:xfrm>
          <a:prstGeom prst="line">
            <a:avLst/>
          </a:prstGeom>
          <a:ln w="38100">
            <a:solidFill>
              <a:srgbClr val="C9A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6DBC1496-7F42-463A-BD42-9BED71B3EFB6}"/>
              </a:ext>
            </a:extLst>
          </p:cNvPr>
          <p:cNvSpPr/>
          <p:nvPr/>
        </p:nvSpPr>
        <p:spPr>
          <a:xfrm>
            <a:off x="0" y="1392238"/>
            <a:ext cx="4914899" cy="878368"/>
          </a:xfrm>
          <a:prstGeom prst="homePlate">
            <a:avLst/>
          </a:prstGeom>
          <a:solidFill>
            <a:srgbClr val="C9A4E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78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B6BD4-192A-492B-83BE-FECC1533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-33447"/>
            <a:ext cx="10515600" cy="1325563"/>
          </a:xfrm>
        </p:spPr>
        <p:txBody>
          <a:bodyPr/>
          <a:lstStyle/>
          <a:p>
            <a:r>
              <a:rPr lang="es-CO" sz="2800" dirty="0">
                <a:solidFill>
                  <a:srgbClr val="071D49"/>
                </a:solidFill>
                <a:latin typeface="Trebuchet MS"/>
              </a:rPr>
              <a:t>Reflexiones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CE244-7F35-4499-848B-9F4301A5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714" y="1621337"/>
            <a:ext cx="749977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>
                <a:solidFill>
                  <a:srgbClr val="071D49"/>
                </a:solidFill>
                <a:latin typeface="Trebuchet MS" panose="020B0603020202020204" pitchFamily="34" charset="0"/>
              </a:rPr>
              <a:t>¿Qué beneficio obtengo?</a:t>
            </a:r>
          </a:p>
          <a:p>
            <a:pPr marL="0" indent="0">
              <a:buNone/>
            </a:pPr>
            <a:endParaRPr lang="es-CO" dirty="0">
              <a:solidFill>
                <a:srgbClr val="071D4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AF5FDAC-AE37-4259-B861-FD7E0F180E7B}"/>
              </a:ext>
            </a:extLst>
          </p:cNvPr>
          <p:cNvSpPr txBox="1">
            <a:spLocks/>
          </p:cNvSpPr>
          <p:nvPr/>
        </p:nvSpPr>
        <p:spPr>
          <a:xfrm>
            <a:off x="838200" y="2582845"/>
            <a:ext cx="10877550" cy="407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Como líder, es una oportunidad valiosa para tener una visual para el año del desempeño de las personas. Permite identificar oportunidades de mejora y </a:t>
            </a:r>
            <a:r>
              <a:rPr lang="es-ES" sz="24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tambien</a:t>
            </a: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 las fortalezas que deben capitalizarse como aprendizajes.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solidFill>
                <a:srgbClr val="071D49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Como colaborador, tener una conversación sobre la contribución individual a los objetivos y resultados planteados y una medida clara de los comportamientos individuales como están soportando o no la cultura de la organización. Es una oportunidad de valor para identificar fortalezas y oportunidades de aprendizaje, enriquecer el plan de desarrollo individual y reflexionar sobre los </a:t>
            </a:r>
            <a:r>
              <a:rPr lang="es-ES" sz="24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aprenzidajes</a:t>
            </a: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 generados</a:t>
            </a:r>
          </a:p>
        </p:txBody>
      </p:sp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6DBC1496-7F42-463A-BD42-9BED71B3EFB6}"/>
              </a:ext>
            </a:extLst>
          </p:cNvPr>
          <p:cNvSpPr/>
          <p:nvPr/>
        </p:nvSpPr>
        <p:spPr>
          <a:xfrm>
            <a:off x="0" y="1416549"/>
            <a:ext cx="5753099" cy="878368"/>
          </a:xfrm>
          <a:prstGeom prst="homePlat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D59E755-592C-47C9-B235-995C7D19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" y="659829"/>
            <a:ext cx="1923016" cy="19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7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B6BD4-192A-492B-83BE-FECC1533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-33447"/>
            <a:ext cx="10515600" cy="1325563"/>
          </a:xfrm>
        </p:spPr>
        <p:txBody>
          <a:bodyPr/>
          <a:lstStyle/>
          <a:p>
            <a:r>
              <a:rPr lang="es-CO" sz="2800" dirty="0">
                <a:solidFill>
                  <a:srgbClr val="071D49"/>
                </a:solidFill>
                <a:latin typeface="Trebuchet MS"/>
              </a:rPr>
              <a:t>Reflexiones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CE244-7F35-4499-848B-9F4301A574D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448196" y="2643245"/>
            <a:ext cx="345116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>
                <a:solidFill>
                  <a:srgbClr val="071D49"/>
                </a:solidFill>
                <a:latin typeface="Trebuchet MS" panose="020B0603020202020204" pitchFamily="34" charset="0"/>
              </a:rPr>
              <a:t>Errores comunes</a:t>
            </a:r>
          </a:p>
          <a:p>
            <a:pPr marL="0" indent="0">
              <a:buNone/>
            </a:pPr>
            <a:endParaRPr lang="es-CO" dirty="0">
              <a:solidFill>
                <a:srgbClr val="071D4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AF5FDAC-AE37-4259-B861-FD7E0F180E7B}"/>
              </a:ext>
            </a:extLst>
          </p:cNvPr>
          <p:cNvSpPr txBox="1">
            <a:spLocks/>
          </p:cNvSpPr>
          <p:nvPr/>
        </p:nvSpPr>
        <p:spPr>
          <a:xfrm>
            <a:off x="2155752" y="1580446"/>
            <a:ext cx="9788597" cy="5703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Realizar la conversación sin tener una visual de año, sino solamente hacer foco en el último trimestre o en comportamientos y contribuciones de las personas que no fueron sostenidas durante el año.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solidFill>
                <a:srgbClr val="071D49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No hacerla de manera sincrónica (al mismo tiempo reunidas las personas, bien sea virtual o presencial), creyendo que ya durante el año fueron abordados todos los temas.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solidFill>
                <a:srgbClr val="071D49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71D49"/>
                </a:solidFill>
                <a:latin typeface="Trebuchet MS" panose="020B0603020202020204" pitchFamily="34" charset="0"/>
              </a:rPr>
              <a:t>Buscando una empatía que no generará crecimiento y desarrollo, las personas se abstienen de compartir sus percepciones y puntos de vista, evitando herir o generar conflictos.</a:t>
            </a:r>
          </a:p>
        </p:txBody>
      </p:sp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6DBC1496-7F42-463A-BD42-9BED71B3EFB6}"/>
              </a:ext>
            </a:extLst>
          </p:cNvPr>
          <p:cNvSpPr/>
          <p:nvPr/>
        </p:nvSpPr>
        <p:spPr>
          <a:xfrm rot="5400000">
            <a:off x="-2590801" y="2989818"/>
            <a:ext cx="6858001" cy="878368"/>
          </a:xfrm>
          <a:prstGeom prst="homePlate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561BD6C-DE23-461B-B596-944E7BC76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41" y="1757791"/>
            <a:ext cx="895045" cy="895045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49BB6A8B-31CC-48DD-9DCB-D2BDE312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7" y="3537336"/>
            <a:ext cx="895045" cy="895045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30151F9F-FA6D-4A47-8C94-1DCCEC041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6" y="5115007"/>
            <a:ext cx="895045" cy="8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B6BD4-192A-492B-83BE-FECC1533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>
                <a:solidFill>
                  <a:srgbClr val="071D49"/>
                </a:solidFill>
                <a:latin typeface="Trebuchet MS"/>
              </a:rPr>
              <a:t>Reflexiones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CE244-7F35-4499-848B-9F4301A5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3" y="1607824"/>
            <a:ext cx="749977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solidFill>
                  <a:srgbClr val="071D49"/>
                </a:solidFill>
                <a:latin typeface="Trebuchet MS" panose="020B0603020202020204" pitchFamily="34" charset="0"/>
              </a:rPr>
              <a:t>Preguntas frecuentes </a:t>
            </a:r>
          </a:p>
          <a:p>
            <a:pPr marL="0" indent="0">
              <a:buNone/>
            </a:pPr>
            <a:endParaRPr lang="es-CO" sz="2400" b="1" dirty="0">
              <a:solidFill>
                <a:srgbClr val="071D49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841D70DA-0B11-4195-BF5D-1FD4E71DACEC}"/>
              </a:ext>
            </a:extLst>
          </p:cNvPr>
          <p:cNvSpPr/>
          <p:nvPr/>
        </p:nvSpPr>
        <p:spPr>
          <a:xfrm>
            <a:off x="-50656" y="1521830"/>
            <a:ext cx="4914899" cy="878368"/>
          </a:xfrm>
          <a:prstGeom prst="homePlat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084685-3910-43FB-8F37-D9B18115C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73" y="2851232"/>
            <a:ext cx="8075870" cy="28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1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B6BD4-192A-492B-83BE-FECC1533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>
                <a:solidFill>
                  <a:srgbClr val="071D49"/>
                </a:solidFill>
                <a:latin typeface="Trebuchet MS"/>
              </a:rPr>
              <a:t>Reflexiones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CE244-7F35-4499-848B-9F4301A5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3" y="1607824"/>
            <a:ext cx="749977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solidFill>
                  <a:srgbClr val="071D49"/>
                </a:solidFill>
                <a:latin typeface="Trebuchet MS" panose="020B0603020202020204" pitchFamily="34" charset="0"/>
              </a:rPr>
              <a:t>Preguntas frecuentes </a:t>
            </a:r>
          </a:p>
          <a:p>
            <a:pPr marL="0" indent="0">
              <a:buNone/>
            </a:pPr>
            <a:endParaRPr lang="es-CO" sz="2400" b="1" dirty="0">
              <a:solidFill>
                <a:srgbClr val="071D49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841D70DA-0B11-4195-BF5D-1FD4E71DACEC}"/>
              </a:ext>
            </a:extLst>
          </p:cNvPr>
          <p:cNvSpPr/>
          <p:nvPr/>
        </p:nvSpPr>
        <p:spPr>
          <a:xfrm>
            <a:off x="-50656" y="1521830"/>
            <a:ext cx="4914899" cy="878368"/>
          </a:xfrm>
          <a:prstGeom prst="homePlat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050" name="Imagen 2">
            <a:extLst>
              <a:ext uri="{FF2B5EF4-FFF2-40B4-BE49-F238E27FC236}">
                <a16:creationId xmlns:a16="http://schemas.microsoft.com/office/drawing/2014/main" id="{E0F2D35B-4D59-4CCC-A853-B558A043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96" y="1607824"/>
            <a:ext cx="60388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0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oman running and checking the time — Healthy Lifestyle, female - Stock  Photo | #180102052">
            <a:extLst>
              <a:ext uri="{FF2B5EF4-FFF2-40B4-BE49-F238E27FC236}">
                <a16:creationId xmlns:a16="http://schemas.microsoft.com/office/drawing/2014/main" id="{B4D52F41-0D4B-46C7-B4B3-9FB67215FF79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5715"/>
          <a:stretch/>
        </p:blipFill>
        <p:spPr bwMode="auto">
          <a:xfrm>
            <a:off x="215900" y="193675"/>
            <a:ext cx="8588375" cy="6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29502"/>
            <a:fld id="{FB63F895-F671-0944-961B-F6ACBA56E4DC}" type="datetime1">
              <a:rPr lang="en-US">
                <a:latin typeface="Trebuchet MS"/>
              </a:rPr>
              <a:pPr defTabSz="1229502"/>
              <a:t>1/20/2022</a:t>
            </a:fld>
            <a:endParaRPr lang="en-US">
              <a:latin typeface="Trebuchet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3790" y="4099202"/>
            <a:ext cx="5614467" cy="18200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71D49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1869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C3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ean Time-Lapse - 25 days | Soil cross section - YouTube">
            <a:extLst>
              <a:ext uri="{FF2B5EF4-FFF2-40B4-BE49-F238E27FC236}">
                <a16:creationId xmlns:a16="http://schemas.microsoft.com/office/drawing/2014/main" id="{EC2FA257-F4E4-4313-947C-F0A36098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463296"/>
            <a:ext cx="7009396" cy="3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F5D231-AAC9-4994-8B93-DFB6536C10CB}"/>
              </a:ext>
            </a:extLst>
          </p:cNvPr>
          <p:cNvSpPr txBox="1">
            <a:spLocks/>
          </p:cNvSpPr>
          <p:nvPr/>
        </p:nvSpPr>
        <p:spPr>
          <a:xfrm>
            <a:off x="609600" y="473075"/>
            <a:ext cx="6351639" cy="719138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9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La Gestión Continua del Desempeño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037E56-FBD8-495C-9304-588973F1AD66}"/>
              </a:ext>
            </a:extLst>
          </p:cNvPr>
          <p:cNvSpPr txBox="1"/>
          <p:nvPr/>
        </p:nvSpPr>
        <p:spPr>
          <a:xfrm>
            <a:off x="759836" y="1463296"/>
            <a:ext cx="2978366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9502">
              <a:spcBef>
                <a:spcPct val="20000"/>
              </a:spcBef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Dos componentes:</a:t>
            </a:r>
          </a:p>
          <a:p>
            <a:pPr defTabSz="1229502">
              <a:spcBef>
                <a:spcPct val="20000"/>
              </a:spcBef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defTabSz="1229502">
              <a:spcBef>
                <a:spcPct val="20000"/>
              </a:spcBef>
            </a:pPr>
            <a:r>
              <a:rPr lang="es-CO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OKRs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(Objetivos y Resultados Claves)</a:t>
            </a:r>
          </a:p>
          <a:p>
            <a:pPr defTabSz="1229502">
              <a:spcBef>
                <a:spcPct val="20000"/>
              </a:spcBef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defTabSz="1229502">
              <a:spcBef>
                <a:spcPct val="20000"/>
              </a:spcBef>
            </a:pPr>
            <a:r>
              <a:rPr lang="es-CO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CFRs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(Conversación, Retroalimentación y Reconocimiento)</a:t>
            </a:r>
          </a:p>
        </p:txBody>
      </p:sp>
    </p:spTree>
    <p:extLst>
      <p:ext uri="{BB962C8B-B14F-4D97-AF65-F5344CB8AC3E}">
        <p14:creationId xmlns:p14="http://schemas.microsoft.com/office/powerpoint/2010/main" val="87597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echa: pentágono 23">
            <a:extLst>
              <a:ext uri="{FF2B5EF4-FFF2-40B4-BE49-F238E27FC236}">
                <a16:creationId xmlns:a16="http://schemas.microsoft.com/office/drawing/2014/main" id="{67D47F27-27DC-4842-9AD3-DC711CD27E6C}"/>
              </a:ext>
            </a:extLst>
          </p:cNvPr>
          <p:cNvSpPr/>
          <p:nvPr/>
        </p:nvSpPr>
        <p:spPr>
          <a:xfrm>
            <a:off x="0" y="377865"/>
            <a:ext cx="12588060" cy="876548"/>
          </a:xfrm>
          <a:prstGeom prst="homePlate">
            <a:avLst/>
          </a:prstGeom>
          <a:solidFill>
            <a:srgbClr val="C9A4E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rgbClr val="071D49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B93261-FAF2-4035-8D1F-740ABC8B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001A51"/>
                </a:solidFill>
              </a:rPr>
              <a:t>    Modelos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C63E61D-4379-4FC8-A215-F34D4EC7C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507620"/>
              </p:ext>
            </p:extLst>
          </p:nvPr>
        </p:nvGraphicFramePr>
        <p:xfrm>
          <a:off x="2033059" y="769250"/>
          <a:ext cx="9225490" cy="616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9B433E26-6E25-4BD8-902E-42017852303D}"/>
              </a:ext>
            </a:extLst>
          </p:cNvPr>
          <p:cNvSpPr txBox="1">
            <a:spLocks/>
          </p:cNvSpPr>
          <p:nvPr/>
        </p:nvSpPr>
        <p:spPr>
          <a:xfrm>
            <a:off x="2910764" y="502350"/>
            <a:ext cx="762493" cy="80437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C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4CCD5F9-7F61-45FC-B0A0-C4F3A2934CA5}"/>
              </a:ext>
            </a:extLst>
          </p:cNvPr>
          <p:cNvSpPr txBox="1">
            <a:spLocks/>
          </p:cNvSpPr>
          <p:nvPr/>
        </p:nvSpPr>
        <p:spPr>
          <a:xfrm>
            <a:off x="6264558" y="502350"/>
            <a:ext cx="762493" cy="80437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F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884426-BC4B-4FDB-BCE1-BEDCBEAB562E}"/>
              </a:ext>
            </a:extLst>
          </p:cNvPr>
          <p:cNvSpPr txBox="1">
            <a:spLocks/>
          </p:cNvSpPr>
          <p:nvPr/>
        </p:nvSpPr>
        <p:spPr>
          <a:xfrm>
            <a:off x="9777693" y="502350"/>
            <a:ext cx="762493" cy="80437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R</a:t>
            </a:r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C83E4D3-08F5-45A0-8D3D-840356F44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96" y="3510396"/>
            <a:ext cx="465956" cy="465956"/>
          </a:xfrm>
          <a:prstGeom prst="rect">
            <a:avLst/>
          </a:prstGeom>
        </p:spPr>
      </p:pic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BE530BA8-150F-4E80-AE5A-9491CC1B1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05" y="4334201"/>
            <a:ext cx="465956" cy="465956"/>
          </a:xfrm>
          <a:prstGeom prst="rect">
            <a:avLst/>
          </a:prstGeom>
        </p:spPr>
      </p:pic>
      <p:pic>
        <p:nvPicPr>
          <p:cNvPr id="11" name="Imagen 10" descr="Logotipo, Icono&#10;&#10;Descripción generada automáticamente">
            <a:extLst>
              <a:ext uri="{FF2B5EF4-FFF2-40B4-BE49-F238E27FC236}">
                <a16:creationId xmlns:a16="http://schemas.microsoft.com/office/drawing/2014/main" id="{F0CA4923-B1D8-4AF1-A127-58B9B2355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96" y="5289172"/>
            <a:ext cx="465956" cy="465956"/>
          </a:xfrm>
          <a:prstGeom prst="rect">
            <a:avLst/>
          </a:prstGeom>
        </p:spPr>
      </p:pic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1AFDF1AB-3E2D-43B4-940A-EEEFDFAE38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52" y="2538693"/>
            <a:ext cx="467509" cy="467509"/>
          </a:xfrm>
          <a:prstGeom prst="rect">
            <a:avLst/>
          </a:prstGeom>
        </p:spPr>
      </p:pic>
      <p:pic>
        <p:nvPicPr>
          <p:cNvPr id="13" name="Imagen 12" descr="Logotipo, Icono&#10;&#10;Descripción generada automáticamente">
            <a:extLst>
              <a:ext uri="{FF2B5EF4-FFF2-40B4-BE49-F238E27FC236}">
                <a16:creationId xmlns:a16="http://schemas.microsoft.com/office/drawing/2014/main" id="{19760431-ACB9-4FCB-B895-5A12C10AA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48" y="2475230"/>
            <a:ext cx="467509" cy="467509"/>
          </a:xfrm>
          <a:prstGeom prst="rect">
            <a:avLst/>
          </a:prstGeom>
        </p:spPr>
      </p:pic>
      <p:pic>
        <p:nvPicPr>
          <p:cNvPr id="14" name="Imagen 13" descr="Logotipo, Icono&#10;&#10;Descripción generada automáticamente">
            <a:extLst>
              <a:ext uri="{FF2B5EF4-FFF2-40B4-BE49-F238E27FC236}">
                <a16:creationId xmlns:a16="http://schemas.microsoft.com/office/drawing/2014/main" id="{C944E2E6-FBDB-4197-B049-79A37F65A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66" y="6137628"/>
            <a:ext cx="375138" cy="3751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038FEF0-25E6-4289-BE13-D02F24CBC1DE}"/>
              </a:ext>
            </a:extLst>
          </p:cNvPr>
          <p:cNvSpPr txBox="1"/>
          <p:nvPr/>
        </p:nvSpPr>
        <p:spPr>
          <a:xfrm>
            <a:off x="7763591" y="6096628"/>
            <a:ext cx="32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71D49"/>
                </a:solidFill>
              </a:rPr>
              <a:t>Habilitado en 2021</a:t>
            </a: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ECBE7994-E66F-4D6D-BBFF-45EB70D85A3C}"/>
              </a:ext>
            </a:extLst>
          </p:cNvPr>
          <p:cNvSpPr/>
          <p:nvPr/>
        </p:nvSpPr>
        <p:spPr>
          <a:xfrm>
            <a:off x="10296" y="2825091"/>
            <a:ext cx="2033060" cy="603909"/>
          </a:xfrm>
          <a:prstGeom prst="homePlate">
            <a:avLst/>
          </a:prstGeom>
          <a:solidFill>
            <a:srgbClr val="FFFF6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71D49"/>
                </a:solidFill>
              </a:rPr>
              <a:t>31 de enero 2022</a:t>
            </a:r>
          </a:p>
        </p:txBody>
      </p:sp>
    </p:spTree>
    <p:extLst>
      <p:ext uri="{BB962C8B-B14F-4D97-AF65-F5344CB8AC3E}">
        <p14:creationId xmlns:p14="http://schemas.microsoft.com/office/powerpoint/2010/main" val="297895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1EB847-206A-4EFD-9D73-AEE957AC2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4"/>
          <a:stretch/>
        </p:blipFill>
        <p:spPr>
          <a:xfrm>
            <a:off x="2768043" y="229496"/>
            <a:ext cx="6655913" cy="374325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3F85C18-C9EB-4E25-A63C-B27EF777CB9F}"/>
              </a:ext>
            </a:extLst>
          </p:cNvPr>
          <p:cNvSpPr txBox="1">
            <a:spLocks/>
          </p:cNvSpPr>
          <p:nvPr/>
        </p:nvSpPr>
        <p:spPr>
          <a:xfrm>
            <a:off x="1321114" y="4463871"/>
            <a:ext cx="1182935" cy="61456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Ene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E7551F6-0CB0-43B3-9CF1-02E5F4E42B0C}"/>
              </a:ext>
            </a:extLst>
          </p:cNvPr>
          <p:cNvSpPr txBox="1">
            <a:spLocks/>
          </p:cNvSpPr>
          <p:nvPr/>
        </p:nvSpPr>
        <p:spPr>
          <a:xfrm>
            <a:off x="2918246" y="4463871"/>
            <a:ext cx="1182935" cy="61456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Mar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5ACC76B-D313-4275-900C-DF271B97D4D0}"/>
              </a:ext>
            </a:extLst>
          </p:cNvPr>
          <p:cNvSpPr txBox="1">
            <a:spLocks/>
          </p:cNvSpPr>
          <p:nvPr/>
        </p:nvSpPr>
        <p:spPr>
          <a:xfrm>
            <a:off x="2119680" y="4463871"/>
            <a:ext cx="1182935" cy="518437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Feb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CBC2617-9982-47E4-BCAD-B369DB1E634D}"/>
              </a:ext>
            </a:extLst>
          </p:cNvPr>
          <p:cNvSpPr txBox="1">
            <a:spLocks/>
          </p:cNvSpPr>
          <p:nvPr/>
        </p:nvSpPr>
        <p:spPr>
          <a:xfrm>
            <a:off x="3716812" y="4463871"/>
            <a:ext cx="1182935" cy="61456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Abr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2B71455-2400-4DC5-AD0E-B3F516DEF62B}"/>
              </a:ext>
            </a:extLst>
          </p:cNvPr>
          <p:cNvSpPr txBox="1">
            <a:spLocks/>
          </p:cNvSpPr>
          <p:nvPr/>
        </p:nvSpPr>
        <p:spPr>
          <a:xfrm>
            <a:off x="5313944" y="4463871"/>
            <a:ext cx="1182935" cy="61456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Jun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A95BEE4-C9A9-409A-BD4F-30E236A6B088}"/>
              </a:ext>
            </a:extLst>
          </p:cNvPr>
          <p:cNvSpPr txBox="1">
            <a:spLocks/>
          </p:cNvSpPr>
          <p:nvPr/>
        </p:nvSpPr>
        <p:spPr>
          <a:xfrm>
            <a:off x="4515378" y="4463871"/>
            <a:ext cx="1182935" cy="518437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May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AAA1449-11CF-4163-8392-A1C49BF577B7}"/>
              </a:ext>
            </a:extLst>
          </p:cNvPr>
          <p:cNvSpPr txBox="1">
            <a:spLocks/>
          </p:cNvSpPr>
          <p:nvPr/>
        </p:nvSpPr>
        <p:spPr>
          <a:xfrm>
            <a:off x="6112510" y="4463871"/>
            <a:ext cx="1182935" cy="61456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Jul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67473DC-F9C9-46BB-BDE0-5D73685D3879}"/>
              </a:ext>
            </a:extLst>
          </p:cNvPr>
          <p:cNvSpPr txBox="1">
            <a:spLocks/>
          </p:cNvSpPr>
          <p:nvPr/>
        </p:nvSpPr>
        <p:spPr>
          <a:xfrm>
            <a:off x="7709642" y="4463871"/>
            <a:ext cx="1182935" cy="61456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 err="1">
                <a:solidFill>
                  <a:srgbClr val="7030A0"/>
                </a:solidFill>
                <a:latin typeface="Trebuchet MS" panose="020B0603020202020204" pitchFamily="34" charset="0"/>
              </a:rPr>
              <a:t>Sep</a:t>
            </a:r>
            <a:endParaRPr lang="es-CO" sz="2000" b="1" spc="600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C706BBB-88DB-4051-B5CE-05723A805AAC}"/>
              </a:ext>
            </a:extLst>
          </p:cNvPr>
          <p:cNvSpPr txBox="1">
            <a:spLocks/>
          </p:cNvSpPr>
          <p:nvPr/>
        </p:nvSpPr>
        <p:spPr>
          <a:xfrm>
            <a:off x="6911076" y="4463871"/>
            <a:ext cx="1182935" cy="518437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 err="1">
                <a:solidFill>
                  <a:srgbClr val="7030A0"/>
                </a:solidFill>
                <a:latin typeface="Trebuchet MS" panose="020B0603020202020204" pitchFamily="34" charset="0"/>
              </a:rPr>
              <a:t>Ago</a:t>
            </a:r>
            <a:endParaRPr lang="es-CO" sz="2000" b="1" spc="600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DE668DF-9870-4A32-9F3B-411647B55748}"/>
              </a:ext>
            </a:extLst>
          </p:cNvPr>
          <p:cNvSpPr txBox="1">
            <a:spLocks/>
          </p:cNvSpPr>
          <p:nvPr/>
        </p:nvSpPr>
        <p:spPr>
          <a:xfrm>
            <a:off x="8600097" y="4463871"/>
            <a:ext cx="1182935" cy="61456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Oct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01732D3-2825-4E1D-B2B4-4448D3332DF8}"/>
              </a:ext>
            </a:extLst>
          </p:cNvPr>
          <p:cNvSpPr txBox="1">
            <a:spLocks/>
          </p:cNvSpPr>
          <p:nvPr/>
        </p:nvSpPr>
        <p:spPr>
          <a:xfrm>
            <a:off x="10197229" y="4463871"/>
            <a:ext cx="1182935" cy="614566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Dic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1F0497E-6E3C-4CF2-BC3C-45828EBD9FCB}"/>
              </a:ext>
            </a:extLst>
          </p:cNvPr>
          <p:cNvSpPr txBox="1">
            <a:spLocks/>
          </p:cNvSpPr>
          <p:nvPr/>
        </p:nvSpPr>
        <p:spPr>
          <a:xfrm>
            <a:off x="9398663" y="4463871"/>
            <a:ext cx="1182935" cy="518437"/>
          </a:xfrm>
        </p:spPr>
        <p:txBody>
          <a:bodyPr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spc="600" dirty="0">
                <a:solidFill>
                  <a:srgbClr val="7030A0"/>
                </a:solidFill>
                <a:latin typeface="Trebuchet MS" panose="020B0603020202020204" pitchFamily="34" charset="0"/>
              </a:rPr>
              <a:t>Nov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69CE3C0-785B-4ACA-B7FE-D8AB5AC640B7}"/>
              </a:ext>
            </a:extLst>
          </p:cNvPr>
          <p:cNvCxnSpPr>
            <a:cxnSpLocks/>
          </p:cNvCxnSpPr>
          <p:nvPr/>
        </p:nvCxnSpPr>
        <p:spPr>
          <a:xfrm>
            <a:off x="2119680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CF4F28A-ED4B-4421-A5D6-A1896A09C22A}"/>
              </a:ext>
            </a:extLst>
          </p:cNvPr>
          <p:cNvCxnSpPr>
            <a:cxnSpLocks/>
          </p:cNvCxnSpPr>
          <p:nvPr/>
        </p:nvCxnSpPr>
        <p:spPr>
          <a:xfrm>
            <a:off x="2918246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9B03CB6-9597-4F0E-B316-32C8E5B16C16}"/>
              </a:ext>
            </a:extLst>
          </p:cNvPr>
          <p:cNvCxnSpPr>
            <a:cxnSpLocks/>
          </p:cNvCxnSpPr>
          <p:nvPr/>
        </p:nvCxnSpPr>
        <p:spPr>
          <a:xfrm>
            <a:off x="4508492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D93D781-98A8-4F13-A96F-F470AB988686}"/>
              </a:ext>
            </a:extLst>
          </p:cNvPr>
          <p:cNvCxnSpPr>
            <a:cxnSpLocks/>
          </p:cNvCxnSpPr>
          <p:nvPr/>
        </p:nvCxnSpPr>
        <p:spPr>
          <a:xfrm>
            <a:off x="5335193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F5EF994-453A-44EC-AB2A-9D1F2BFFF431}"/>
              </a:ext>
            </a:extLst>
          </p:cNvPr>
          <p:cNvCxnSpPr>
            <a:cxnSpLocks/>
          </p:cNvCxnSpPr>
          <p:nvPr/>
        </p:nvCxnSpPr>
        <p:spPr>
          <a:xfrm>
            <a:off x="6112510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0D79F74-2FCB-47CC-B6FD-3A6993AF23E1}"/>
              </a:ext>
            </a:extLst>
          </p:cNvPr>
          <p:cNvCxnSpPr>
            <a:cxnSpLocks/>
          </p:cNvCxnSpPr>
          <p:nvPr/>
        </p:nvCxnSpPr>
        <p:spPr>
          <a:xfrm>
            <a:off x="6861987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81A6683-DABE-4DC1-8FF3-8A1F5CF5A6C7}"/>
              </a:ext>
            </a:extLst>
          </p:cNvPr>
          <p:cNvCxnSpPr>
            <a:cxnSpLocks/>
          </p:cNvCxnSpPr>
          <p:nvPr/>
        </p:nvCxnSpPr>
        <p:spPr>
          <a:xfrm>
            <a:off x="7709642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FAF009C-8D87-45F7-B4E4-3163EB51BDF2}"/>
              </a:ext>
            </a:extLst>
          </p:cNvPr>
          <p:cNvCxnSpPr>
            <a:cxnSpLocks/>
          </p:cNvCxnSpPr>
          <p:nvPr/>
        </p:nvCxnSpPr>
        <p:spPr>
          <a:xfrm>
            <a:off x="8600097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EDB73322-F917-4BCE-86E2-607E4CF54105}"/>
              </a:ext>
            </a:extLst>
          </p:cNvPr>
          <p:cNvCxnSpPr>
            <a:cxnSpLocks/>
          </p:cNvCxnSpPr>
          <p:nvPr/>
        </p:nvCxnSpPr>
        <p:spPr>
          <a:xfrm>
            <a:off x="9398663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E6BE051-5F0B-48E2-A000-126156E7CEA9}"/>
              </a:ext>
            </a:extLst>
          </p:cNvPr>
          <p:cNvCxnSpPr>
            <a:cxnSpLocks/>
          </p:cNvCxnSpPr>
          <p:nvPr/>
        </p:nvCxnSpPr>
        <p:spPr>
          <a:xfrm>
            <a:off x="10190343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AA74EA5-7272-40C9-816E-90ECB92FC340}"/>
              </a:ext>
            </a:extLst>
          </p:cNvPr>
          <p:cNvCxnSpPr>
            <a:cxnSpLocks/>
          </p:cNvCxnSpPr>
          <p:nvPr/>
        </p:nvCxnSpPr>
        <p:spPr>
          <a:xfrm>
            <a:off x="3748836" y="4463870"/>
            <a:ext cx="0" cy="3613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A8D494B-0B2C-4523-B24E-948724B562D6}"/>
              </a:ext>
            </a:extLst>
          </p:cNvPr>
          <p:cNvSpPr txBox="1"/>
          <p:nvPr/>
        </p:nvSpPr>
        <p:spPr>
          <a:xfrm rot="16200000">
            <a:off x="1046616" y="4945944"/>
            <a:ext cx="1347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71D49"/>
                </a:solidFill>
              </a:rPr>
              <a:t>C. Evaluación del Desempeño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7D9D573-B4FB-4270-8BC2-79C15122D78B}"/>
              </a:ext>
            </a:extLst>
          </p:cNvPr>
          <p:cNvSpPr txBox="1"/>
          <p:nvPr/>
        </p:nvSpPr>
        <p:spPr>
          <a:xfrm rot="16200000">
            <a:off x="2623759" y="4835512"/>
            <a:ext cx="134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71D49"/>
                </a:solidFill>
              </a:rPr>
              <a:t>C. Para el Desarrollo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16D7CDD-C580-468D-8C7C-23ED0B78A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956" y="4173108"/>
            <a:ext cx="428625" cy="2667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75DE41B-588A-4850-A1D2-1788DAF7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868" y="4147708"/>
            <a:ext cx="428625" cy="2667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246C36A7-D4D2-4332-9697-F4A3DEA56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936" y="4215313"/>
            <a:ext cx="428625" cy="2667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1B84A06-F942-4ACF-BA0B-DAD46FA09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263" y="4233456"/>
            <a:ext cx="428625" cy="2667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C85841F2-0572-4DED-8581-F3BC3706C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882" y="4216017"/>
            <a:ext cx="466725" cy="28575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A245AC26-FE04-4158-8B19-2DE55A7C4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711" y="4214406"/>
            <a:ext cx="466725" cy="28575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78EDF5B8-1DDE-41E6-ACF1-894C7AFAE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870" y="4215313"/>
            <a:ext cx="466725" cy="28575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C9E5EB4-499B-4A61-804E-D088231F9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937" y="4199892"/>
            <a:ext cx="466725" cy="285750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77FA8AAF-BBC4-45CB-8073-00A95BC7EE38}"/>
              </a:ext>
            </a:extLst>
          </p:cNvPr>
          <p:cNvSpPr txBox="1"/>
          <p:nvPr/>
        </p:nvSpPr>
        <p:spPr>
          <a:xfrm>
            <a:off x="1321114" y="6238098"/>
            <a:ext cx="9637172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71D49"/>
                </a:solidFill>
              </a:rPr>
              <a:t>Retroalimentación y Reconocimiento</a:t>
            </a:r>
          </a:p>
        </p:txBody>
      </p:sp>
    </p:spTree>
    <p:extLst>
      <p:ext uri="{BB962C8B-B14F-4D97-AF65-F5344CB8AC3E}">
        <p14:creationId xmlns:p14="http://schemas.microsoft.com/office/powerpoint/2010/main" val="390511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La conversación de Evaluación del Desempeño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622727" y="1554989"/>
            <a:ext cx="7022310" cy="3087349"/>
          </a:xfrm>
        </p:spPr>
        <p:txBody>
          <a:bodyPr/>
          <a:lstStyle/>
          <a:p>
            <a:r>
              <a:rPr lang="es-CO" sz="2400" spc="15" dirty="0">
                <a:solidFill>
                  <a:srgbClr val="55555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Conversación de Evaluación Anual de Desempeño tiene como objetivo evaluar la contribución individual de cada persona a los objetivos y resultados claves de la compañía y a su vez, evaluar los comportamientos sostenidos durante el ciclo de desempeño, que le permiten evidenciar la cultura de Argos.</a:t>
            </a:r>
          </a:p>
          <a:p>
            <a:endParaRPr lang="en-US" dirty="0"/>
          </a:p>
        </p:txBody>
      </p:sp>
      <p:pic>
        <p:nvPicPr>
          <p:cNvPr id="10" name="Marcador de posición de imagen 9" descr="Imagen que contiene agua, esquí, cielo, exterior&#10;&#10;Descripción generada con confianza muy alta">
            <a:extLst>
              <a:ext uri="{FF2B5EF4-FFF2-40B4-BE49-F238E27FC236}">
                <a16:creationId xmlns:a16="http://schemas.microsoft.com/office/drawing/2014/main" id="{FCDF9132-AEA7-4676-A771-0BF211BC31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r="28572"/>
          <a:stretch>
            <a:fillRect/>
          </a:stretch>
        </p:blipFill>
        <p:spPr>
          <a:xfrm>
            <a:off x="609600" y="1555750"/>
            <a:ext cx="3713163" cy="487362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0B38D9-DA63-414B-9AF7-E551A714EAD7}"/>
              </a:ext>
            </a:extLst>
          </p:cNvPr>
          <p:cNvSpPr txBox="1">
            <a:spLocks/>
          </p:cNvSpPr>
          <p:nvPr/>
        </p:nvSpPr>
        <p:spPr>
          <a:xfrm>
            <a:off x="5380038" y="5163631"/>
            <a:ext cx="6563433" cy="983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29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4752" indent="0" algn="l" defTabSz="1229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29502" indent="0" algn="l" defTabSz="122950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44253" indent="0" algn="l" defTabSz="122950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59004" indent="0" algn="l" defTabSz="122950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i="1" spc="15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CO" b="1" i="1" spc="600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Conversación </a:t>
            </a:r>
            <a:r>
              <a:rPr lang="es-CO" i="1" spc="15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oportunidad de dar </a:t>
            </a:r>
            <a:r>
              <a:rPr lang="es-CO" sz="3200" b="1" i="1" spc="300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retroalimentación</a:t>
            </a:r>
            <a:r>
              <a:rPr lang="es-CO" i="1" spc="15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Conversar como hábito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Natural</a:t>
            </a:r>
          </a:p>
          <a:p>
            <a:pPr marL="0" indent="0">
              <a:buNone/>
            </a:pPr>
            <a:r>
              <a:rPr lang="es-CO" dirty="0"/>
              <a:t>Práctico</a:t>
            </a:r>
          </a:p>
          <a:p>
            <a:pPr marL="0" indent="0">
              <a:buNone/>
            </a:pPr>
            <a:r>
              <a:rPr lang="es-CO" dirty="0"/>
              <a:t>Valor: ¿para qué?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Señal + rutina + recompensa + hábito</a:t>
            </a:r>
          </a:p>
        </p:txBody>
      </p:sp>
      <p:pic>
        <p:nvPicPr>
          <p:cNvPr id="1028" name="Picture 4" descr="How To Make Brushing Your Teeth A Habit - Oral Health | Dr. Bill Dorfman,  DDS - Century City Aesthetic Dentistry">
            <a:extLst>
              <a:ext uri="{FF2B5EF4-FFF2-40B4-BE49-F238E27FC236}">
                <a16:creationId xmlns:a16="http://schemas.microsoft.com/office/drawing/2014/main" id="{D91458B0-1A94-4A57-910E-7AC1B21F418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r="18099"/>
          <a:stretch>
            <a:fillRect/>
          </a:stretch>
        </p:blipFill>
        <p:spPr bwMode="auto">
          <a:xfrm>
            <a:off x="6122990" y="1"/>
            <a:ext cx="551973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1F30E-1507-4BB9-AFD2-D6EBB73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93" y="379466"/>
            <a:ext cx="10620727" cy="718951"/>
          </a:xfrm>
        </p:spPr>
        <p:txBody>
          <a:bodyPr>
            <a:noAutofit/>
          </a:bodyPr>
          <a:lstStyle/>
          <a:p>
            <a:r>
              <a:rPr lang="es-CO" b="1" dirty="0">
                <a:solidFill>
                  <a:srgbClr val="001A51"/>
                </a:solidFill>
                <a:latin typeface="Trebuchet MS" panose="020B0603020202020204" pitchFamily="34" charset="0"/>
              </a:rPr>
              <a:t>Estructura de la retroalimentación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1DBFD11-CFEE-41A4-B1A9-99DD37500361}"/>
              </a:ext>
            </a:extLst>
          </p:cNvPr>
          <p:cNvGrpSpPr/>
          <p:nvPr/>
        </p:nvGrpSpPr>
        <p:grpSpPr>
          <a:xfrm>
            <a:off x="3383676" y="4852304"/>
            <a:ext cx="7954496" cy="1434531"/>
            <a:chOff x="1722451" y="2560320"/>
            <a:chExt cx="7956568" cy="1434905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31F9D9EC-D743-4E5B-8874-7E5367D18D82}"/>
                </a:ext>
              </a:extLst>
            </p:cNvPr>
            <p:cNvGrpSpPr/>
            <p:nvPr/>
          </p:nvGrpSpPr>
          <p:grpSpPr>
            <a:xfrm>
              <a:off x="1722451" y="2972132"/>
              <a:ext cx="7956568" cy="685200"/>
              <a:chOff x="1038410" y="3014335"/>
              <a:chExt cx="7956568" cy="685200"/>
            </a:xfrm>
          </p:grpSpPr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F8697F2-CA9A-4A11-8E63-23FA4654979F}"/>
                  </a:ext>
                </a:extLst>
              </p:cNvPr>
              <p:cNvSpPr txBox="1"/>
              <p:nvPr/>
            </p:nvSpPr>
            <p:spPr>
              <a:xfrm>
                <a:off x="1038410" y="3053292"/>
                <a:ext cx="2757268" cy="646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s-CO" sz="1799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Efecto </a:t>
                </a:r>
              </a:p>
              <a:p>
                <a:pPr algn="ctr" defTabSz="914126"/>
                <a:r>
                  <a:rPr lang="es-CO" sz="1799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Desempeño</a:t>
                </a:r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BC5D28E-C870-41EB-BC5B-5345A39C644D}"/>
                  </a:ext>
                </a:extLst>
              </p:cNvPr>
              <p:cNvSpPr txBox="1"/>
              <p:nvPr/>
            </p:nvSpPr>
            <p:spPr>
              <a:xfrm>
                <a:off x="3592537" y="3092249"/>
                <a:ext cx="2757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s-CO" sz="1799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Percepción</a:t>
                </a: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651A453-7C79-4300-B329-14F74E0D58B3}"/>
                  </a:ext>
                </a:extLst>
              </p:cNvPr>
              <p:cNvSpPr txBox="1"/>
              <p:nvPr/>
            </p:nvSpPr>
            <p:spPr>
              <a:xfrm>
                <a:off x="6237710" y="3061471"/>
                <a:ext cx="27572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s-CO" sz="1999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Conclusiones</a:t>
                </a:r>
              </a:p>
            </p:txBody>
          </p:sp>
          <p:sp>
            <p:nvSpPr>
              <p:cNvPr id="10" name="Cruz 9">
                <a:extLst>
                  <a:ext uri="{FF2B5EF4-FFF2-40B4-BE49-F238E27FC236}">
                    <a16:creationId xmlns:a16="http://schemas.microsoft.com/office/drawing/2014/main" id="{A3464F75-755B-4B02-B761-7B0081222AB7}"/>
                  </a:ext>
                </a:extLst>
              </p:cNvPr>
              <p:cNvSpPr/>
              <p:nvPr/>
            </p:nvSpPr>
            <p:spPr>
              <a:xfrm>
                <a:off x="3396252" y="3014335"/>
                <a:ext cx="621490" cy="601826"/>
              </a:xfrm>
              <a:prstGeom prst="plus">
                <a:avLst>
                  <a:gd name="adj" fmla="val 43585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s-CO" sz="1799" dirty="0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1" name="Cruz 10">
                <a:extLst>
                  <a:ext uri="{FF2B5EF4-FFF2-40B4-BE49-F238E27FC236}">
                    <a16:creationId xmlns:a16="http://schemas.microsoft.com/office/drawing/2014/main" id="{3836EFE7-E026-446F-BF71-DDFD8B681991}"/>
                  </a:ext>
                </a:extLst>
              </p:cNvPr>
              <p:cNvSpPr/>
              <p:nvPr/>
            </p:nvSpPr>
            <p:spPr>
              <a:xfrm>
                <a:off x="5912088" y="3029416"/>
                <a:ext cx="621490" cy="601826"/>
              </a:xfrm>
              <a:prstGeom prst="plus">
                <a:avLst>
                  <a:gd name="adj" fmla="val 43585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s-CO" sz="1799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BEC541E-1DCB-4F60-8218-362D9965A0A1}"/>
                </a:ext>
              </a:extLst>
            </p:cNvPr>
            <p:cNvSpPr/>
            <p:nvPr/>
          </p:nvSpPr>
          <p:spPr>
            <a:xfrm>
              <a:off x="1927274" y="2560320"/>
              <a:ext cx="7455877" cy="1434905"/>
            </a:xfrm>
            <a:prstGeom prst="rect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s-CO" sz="1799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F6A65513-3A9C-4F80-BEBB-9BA4C5BFEECD}"/>
              </a:ext>
            </a:extLst>
          </p:cNvPr>
          <p:cNvSpPr/>
          <p:nvPr/>
        </p:nvSpPr>
        <p:spPr>
          <a:xfrm>
            <a:off x="1374456" y="4674136"/>
            <a:ext cx="1893369" cy="1760997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O" sz="15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64DDB4-F8A0-43FB-B264-AADF87CCFFB0}"/>
              </a:ext>
            </a:extLst>
          </p:cNvPr>
          <p:cNvSpPr txBox="1"/>
          <p:nvPr/>
        </p:nvSpPr>
        <p:spPr>
          <a:xfrm>
            <a:off x="1441338" y="5287915"/>
            <a:ext cx="1732218" cy="55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/>
            <a:r>
              <a:rPr lang="es-CO" sz="1500" dirty="0">
                <a:solidFill>
                  <a:prstClr val="black"/>
                </a:solidFill>
                <a:latin typeface="Trebuchet MS" panose="020B0603020202020204" pitchFamily="34" charset="0"/>
              </a:rPr>
              <a:t>Comportamiento</a:t>
            </a:r>
          </a:p>
          <a:p>
            <a:pPr algn="ctr" defTabSz="914126"/>
            <a:r>
              <a:rPr lang="es-CO" sz="1500" dirty="0">
                <a:solidFill>
                  <a:prstClr val="black"/>
                </a:solidFill>
                <a:latin typeface="Trebuchet MS" panose="020B0603020202020204" pitchFamily="34" charset="0"/>
              </a:rPr>
              <a:t>observado</a:t>
            </a:r>
          </a:p>
        </p:txBody>
      </p:sp>
      <p:pic>
        <p:nvPicPr>
          <p:cNvPr id="19" name="Picture 2" descr="▷ Burrito【una receta clásica】 » Receta Venezolana">
            <a:extLst>
              <a:ext uri="{FF2B5EF4-FFF2-40B4-BE49-F238E27FC236}">
                <a16:creationId xmlns:a16="http://schemas.microsoft.com/office/drawing/2014/main" id="{A9C9265E-3AF9-410E-8C61-5677A1FF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8" y="1572119"/>
            <a:ext cx="4192816" cy="2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976E509-4E28-41FC-BF6D-CBFBABFECB1D}"/>
              </a:ext>
            </a:extLst>
          </p:cNvPr>
          <p:cNvSpPr/>
          <p:nvPr/>
        </p:nvSpPr>
        <p:spPr>
          <a:xfrm>
            <a:off x="6711918" y="2196557"/>
            <a:ext cx="439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29502"/>
            <a:r>
              <a:rPr lang="es-CO" sz="2400" dirty="0">
                <a:solidFill>
                  <a:prstClr val="black"/>
                </a:solidFill>
                <a:latin typeface="Calibri" panose="020F0502020204030204"/>
              </a:rPr>
              <a:t>La retroalimentación se construye en capas, un ingrediente cada vez</a:t>
            </a:r>
          </a:p>
          <a:p>
            <a:pPr defTabSz="1229502"/>
            <a:endParaRPr lang="es-CO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1229502"/>
            <a:r>
              <a:rPr lang="es-CO" sz="2400" dirty="0">
                <a:solidFill>
                  <a:prstClr val="black"/>
                </a:solidFill>
                <a:latin typeface="Calibri" panose="020F0502020204030204"/>
              </a:rPr>
              <a:t>Se sirve caliente</a:t>
            </a:r>
          </a:p>
        </p:txBody>
      </p:sp>
    </p:spTree>
    <p:extLst>
      <p:ext uri="{BB962C8B-B14F-4D97-AF65-F5344CB8AC3E}">
        <p14:creationId xmlns:p14="http://schemas.microsoft.com/office/powerpoint/2010/main" val="104941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1F30E-1507-4BB9-AFD2-D6EBB73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93" y="379466"/>
            <a:ext cx="10620727" cy="718951"/>
          </a:xfrm>
        </p:spPr>
        <p:txBody>
          <a:bodyPr>
            <a:noAutofit/>
          </a:bodyPr>
          <a:lstStyle/>
          <a:p>
            <a:r>
              <a:rPr lang="es-CO" b="1" dirty="0">
                <a:solidFill>
                  <a:srgbClr val="001A51"/>
                </a:solidFill>
                <a:latin typeface="Trebuchet MS" panose="020B0603020202020204" pitchFamily="34" charset="0"/>
              </a:rPr>
              <a:t>Estructura de la retroalimentación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A9D0F3-1005-435A-9F2E-C161EFCFAD01}"/>
              </a:ext>
            </a:extLst>
          </p:cNvPr>
          <p:cNvSpPr txBox="1"/>
          <p:nvPr/>
        </p:nvSpPr>
        <p:spPr>
          <a:xfrm>
            <a:off x="3291744" y="3414440"/>
            <a:ext cx="2530874" cy="138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Describe sin juzgar, los resultados que observes que la persona logró o las acciones y actividades que utilizó para conseguirlos.</a:t>
            </a:r>
          </a:p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Examina las percepciones.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1DBFD11-CFEE-41A4-B1A9-99DD37500361}"/>
              </a:ext>
            </a:extLst>
          </p:cNvPr>
          <p:cNvGrpSpPr/>
          <p:nvPr/>
        </p:nvGrpSpPr>
        <p:grpSpPr>
          <a:xfrm>
            <a:off x="3178906" y="1814056"/>
            <a:ext cx="7954496" cy="1434531"/>
            <a:chOff x="1722451" y="2560320"/>
            <a:chExt cx="7956568" cy="1434905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31F9D9EC-D743-4E5B-8874-7E5367D18D82}"/>
                </a:ext>
              </a:extLst>
            </p:cNvPr>
            <p:cNvGrpSpPr/>
            <p:nvPr/>
          </p:nvGrpSpPr>
          <p:grpSpPr>
            <a:xfrm>
              <a:off x="1722451" y="2972132"/>
              <a:ext cx="7956568" cy="685200"/>
              <a:chOff x="1038410" y="3014335"/>
              <a:chExt cx="7956568" cy="685200"/>
            </a:xfrm>
          </p:grpSpPr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F8697F2-CA9A-4A11-8E63-23FA4654979F}"/>
                  </a:ext>
                </a:extLst>
              </p:cNvPr>
              <p:cNvSpPr txBox="1"/>
              <p:nvPr/>
            </p:nvSpPr>
            <p:spPr>
              <a:xfrm>
                <a:off x="1038410" y="3053292"/>
                <a:ext cx="2757268" cy="646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s-CO" sz="1799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Efecto </a:t>
                </a:r>
              </a:p>
              <a:p>
                <a:pPr algn="ctr" defTabSz="914126"/>
                <a:r>
                  <a:rPr lang="es-CO" sz="1799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Desempeño</a:t>
                </a:r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BC5D28E-C870-41EB-BC5B-5345A39C644D}"/>
                  </a:ext>
                </a:extLst>
              </p:cNvPr>
              <p:cNvSpPr txBox="1"/>
              <p:nvPr/>
            </p:nvSpPr>
            <p:spPr>
              <a:xfrm>
                <a:off x="3592537" y="3092249"/>
                <a:ext cx="2757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s-CO" sz="1799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Percepción</a:t>
                </a: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651A453-7C79-4300-B329-14F74E0D58B3}"/>
                  </a:ext>
                </a:extLst>
              </p:cNvPr>
              <p:cNvSpPr txBox="1"/>
              <p:nvPr/>
            </p:nvSpPr>
            <p:spPr>
              <a:xfrm>
                <a:off x="6237710" y="3061471"/>
                <a:ext cx="27572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s-CO" sz="1999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Conclusiones</a:t>
                </a:r>
              </a:p>
            </p:txBody>
          </p:sp>
          <p:sp>
            <p:nvSpPr>
              <p:cNvPr id="10" name="Cruz 9">
                <a:extLst>
                  <a:ext uri="{FF2B5EF4-FFF2-40B4-BE49-F238E27FC236}">
                    <a16:creationId xmlns:a16="http://schemas.microsoft.com/office/drawing/2014/main" id="{A3464F75-755B-4B02-B761-7B0081222AB7}"/>
                  </a:ext>
                </a:extLst>
              </p:cNvPr>
              <p:cNvSpPr/>
              <p:nvPr/>
            </p:nvSpPr>
            <p:spPr>
              <a:xfrm>
                <a:off x="3396252" y="3014335"/>
                <a:ext cx="621490" cy="601826"/>
              </a:xfrm>
              <a:prstGeom prst="plus">
                <a:avLst>
                  <a:gd name="adj" fmla="val 43585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s-CO" sz="1799" dirty="0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1" name="Cruz 10">
                <a:extLst>
                  <a:ext uri="{FF2B5EF4-FFF2-40B4-BE49-F238E27FC236}">
                    <a16:creationId xmlns:a16="http://schemas.microsoft.com/office/drawing/2014/main" id="{3836EFE7-E026-446F-BF71-DDFD8B681991}"/>
                  </a:ext>
                </a:extLst>
              </p:cNvPr>
              <p:cNvSpPr/>
              <p:nvPr/>
            </p:nvSpPr>
            <p:spPr>
              <a:xfrm>
                <a:off x="5912088" y="3029416"/>
                <a:ext cx="621490" cy="601826"/>
              </a:xfrm>
              <a:prstGeom prst="plus">
                <a:avLst>
                  <a:gd name="adj" fmla="val 43585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s-CO" sz="1799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BEC541E-1DCB-4F60-8218-362D9965A0A1}"/>
                </a:ext>
              </a:extLst>
            </p:cNvPr>
            <p:cNvSpPr/>
            <p:nvPr/>
          </p:nvSpPr>
          <p:spPr>
            <a:xfrm>
              <a:off x="1927274" y="2560320"/>
              <a:ext cx="7455877" cy="1434905"/>
            </a:xfrm>
            <a:prstGeom prst="rect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s-CO" sz="1799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7117EC-8877-46A6-965C-4DBE03DEE162}"/>
              </a:ext>
            </a:extLst>
          </p:cNvPr>
          <p:cNvSpPr txBox="1"/>
          <p:nvPr/>
        </p:nvSpPr>
        <p:spPr>
          <a:xfrm>
            <a:off x="5822618" y="3414441"/>
            <a:ext cx="320526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Menciona tu percepción de la situación sea de elogio o desaprobación y eso cómo te hizo sentir.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DB694A-3DD8-4BD8-B735-CA64A3EBCFC4}"/>
              </a:ext>
            </a:extLst>
          </p:cNvPr>
          <p:cNvSpPr txBox="1"/>
          <p:nvPr/>
        </p:nvSpPr>
        <p:spPr>
          <a:xfrm>
            <a:off x="9048784" y="3414440"/>
            <a:ext cx="2530874" cy="1982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Acuerda los pasos a seguir:</a:t>
            </a:r>
          </a:p>
          <a:p>
            <a:pPr marL="251924" indent="-285664" defTabSz="914126" fontAlgn="base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Recomendaciones.</a:t>
            </a:r>
          </a:p>
          <a:p>
            <a:pPr marL="251924" indent="-285664" defTabSz="914126" fontAlgn="base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Posibles consecuencias.</a:t>
            </a:r>
          </a:p>
          <a:p>
            <a:pPr marL="251924" indent="-285664" defTabSz="914126" fontAlgn="base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Recursos.</a:t>
            </a:r>
          </a:p>
          <a:p>
            <a:pPr marL="251924" indent="-285664" defTabSz="914126" fontAlgn="base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Ayuda de quien entrega retroalimentación o de otra(s) personas.</a:t>
            </a:r>
          </a:p>
          <a:p>
            <a:pPr marL="251924" indent="-285664" defTabSz="914126" fontAlgn="base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Seguimiento.</a:t>
            </a:r>
          </a:p>
          <a:p>
            <a:pPr marL="285664" indent="-285664" defTabSz="914126" fontAlgn="base"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7559" algn="l"/>
              </a:tabLst>
              <a:defRPr/>
            </a:pPr>
            <a:endParaRPr lang="es-VE" altLang="en-US" sz="1300" dirty="0">
              <a:solidFill>
                <a:prstClr val="black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6A65513-3A9C-4F80-BEBB-9BA4C5BFEECD}"/>
              </a:ext>
            </a:extLst>
          </p:cNvPr>
          <p:cNvSpPr/>
          <p:nvPr/>
        </p:nvSpPr>
        <p:spPr>
          <a:xfrm>
            <a:off x="1169686" y="1635888"/>
            <a:ext cx="1893369" cy="1760997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O" sz="15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64DDB4-F8A0-43FB-B264-AADF87CCFFB0}"/>
              </a:ext>
            </a:extLst>
          </p:cNvPr>
          <p:cNvSpPr txBox="1"/>
          <p:nvPr/>
        </p:nvSpPr>
        <p:spPr>
          <a:xfrm>
            <a:off x="1236568" y="2249667"/>
            <a:ext cx="1732218" cy="55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/>
            <a:r>
              <a:rPr lang="es-CO" sz="1500" dirty="0">
                <a:solidFill>
                  <a:prstClr val="black"/>
                </a:solidFill>
                <a:latin typeface="Trebuchet MS" panose="020B0603020202020204" pitchFamily="34" charset="0"/>
              </a:rPr>
              <a:t>Comportamiento</a:t>
            </a:r>
          </a:p>
          <a:p>
            <a:pPr algn="ctr" defTabSz="914126"/>
            <a:r>
              <a:rPr lang="es-CO" sz="1500" dirty="0">
                <a:solidFill>
                  <a:prstClr val="black"/>
                </a:solidFill>
                <a:latin typeface="Trebuchet MS" panose="020B0603020202020204" pitchFamily="34" charset="0"/>
              </a:rPr>
              <a:t>observado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7C049FB-76B6-4B6C-A904-191B2F3A69F2}"/>
              </a:ext>
            </a:extLst>
          </p:cNvPr>
          <p:cNvSpPr txBox="1"/>
          <p:nvPr/>
        </p:nvSpPr>
        <p:spPr>
          <a:xfrm>
            <a:off x="1236568" y="3491207"/>
            <a:ext cx="2022928" cy="109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 fontAlgn="base">
              <a:spcBef>
                <a:spcPts val="700"/>
              </a:spcBef>
              <a:spcAft>
                <a:spcPct val="0"/>
              </a:spcAft>
              <a:tabLst>
                <a:tab pos="347559" algn="l"/>
              </a:tabLst>
              <a:defRPr/>
            </a:pPr>
            <a:r>
              <a:rPr lang="es-VE" altLang="en-US" sz="1300" dirty="0">
                <a:solidFill>
                  <a:prstClr val="black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Describe cuándo y dónde ocurrió el comportamiento, quién estaba ahí y qué pasó. Se específico(a).</a:t>
            </a:r>
          </a:p>
        </p:txBody>
      </p:sp>
    </p:spTree>
    <p:extLst>
      <p:ext uri="{BB962C8B-B14F-4D97-AF65-F5344CB8AC3E}">
        <p14:creationId xmlns:p14="http://schemas.microsoft.com/office/powerpoint/2010/main" val="403682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n Time-Lapse - 25 days | Soil cross section - YouTube">
            <a:extLst>
              <a:ext uri="{FF2B5EF4-FFF2-40B4-BE49-F238E27FC236}">
                <a16:creationId xmlns:a16="http://schemas.microsoft.com/office/drawing/2014/main" id="{EC2FA257-F4E4-4313-947C-F0A36098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472" y="2788860"/>
            <a:ext cx="5124343" cy="28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F5D231-AAC9-4994-8B93-DFB6536C10CB}"/>
              </a:ext>
            </a:extLst>
          </p:cNvPr>
          <p:cNvSpPr txBox="1">
            <a:spLocks/>
          </p:cNvSpPr>
          <p:nvPr/>
        </p:nvSpPr>
        <p:spPr>
          <a:xfrm>
            <a:off x="756151" y="374600"/>
            <a:ext cx="11024382" cy="877423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71D49"/>
                </a:solidFill>
                <a:latin typeface="Trebuchet MS"/>
              </a:rPr>
              <a:t>Componentes </a:t>
            </a:r>
          </a:p>
          <a:p>
            <a:r>
              <a:rPr lang="es-ES" dirty="0">
                <a:solidFill>
                  <a:srgbClr val="071D49"/>
                </a:solidFill>
                <a:latin typeface="Trebuchet MS"/>
              </a:rPr>
              <a:t>Conversación de Evaluación del Desempeño</a:t>
            </a:r>
            <a:endParaRPr lang="en-US" dirty="0">
              <a:solidFill>
                <a:srgbClr val="071D49"/>
              </a:solidFill>
              <a:latin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037E56-FBD8-495C-9304-588973F1AD66}"/>
              </a:ext>
            </a:extLst>
          </p:cNvPr>
          <p:cNvSpPr txBox="1"/>
          <p:nvPr/>
        </p:nvSpPr>
        <p:spPr>
          <a:xfrm>
            <a:off x="694186" y="1633404"/>
            <a:ext cx="5551870" cy="455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es-CO" sz="2000" spc="15" dirty="0">
                <a:solidFill>
                  <a:srgbClr val="55555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1.Evaluación de Objetivos y Resultados Claves, para cual se debe considerar el desempeño en cada ciclo de los </a:t>
            </a:r>
            <a:r>
              <a:rPr lang="es-CO" sz="2000" spc="15" dirty="0" err="1">
                <a:solidFill>
                  <a:srgbClr val="55555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OKRs</a:t>
            </a:r>
            <a:r>
              <a:rPr lang="es-CO" sz="2000" spc="15" dirty="0">
                <a:solidFill>
                  <a:srgbClr val="55555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durante todo el año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es-CO" sz="2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2000" spc="15" dirty="0">
                <a:solidFill>
                  <a:srgbClr val="55555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Conversación y  Evaluación de Ajuste Cultural, para lo cual se debe considerar cada pilar de cultura, su descripción y comportamientos. </a:t>
            </a:r>
            <a:r>
              <a:rPr lang="es-CO" sz="2000" b="1" spc="20" dirty="0">
                <a:solidFill>
                  <a:srgbClr val="55555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​</a:t>
            </a:r>
            <a:r>
              <a:rPr lang="es-CO" sz="2000" spc="20" dirty="0">
                <a:solidFill>
                  <a:srgbClr val="55555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Ten presente que vas a evaluar el pilar, la información asociada a la descripción y los comportamientos de cada pilar, son elementos para ampliar la conversación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41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GOS_plantilla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RGOS_plantilla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rior fondo blanco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genda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1167</Words>
  <Application>Microsoft Office PowerPoint</Application>
  <PresentationFormat>Panorámica</PresentationFormat>
  <Paragraphs>159</Paragraphs>
  <Slides>19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Trebuchet MS</vt:lpstr>
      <vt:lpstr>Tema de Office</vt:lpstr>
      <vt:lpstr>ARGOS_plantilla</vt:lpstr>
      <vt:lpstr>1_ARGOS_plantilla</vt:lpstr>
      <vt:lpstr>Interior fondo blanco</vt:lpstr>
      <vt:lpstr>Agenda</vt:lpstr>
      <vt:lpstr>1_Tema de Office</vt:lpstr>
      <vt:lpstr>CONVERSACIÓN  EVALUACIÓN DEL DESEMPEÑO</vt:lpstr>
      <vt:lpstr>Presentación de PowerPoint</vt:lpstr>
      <vt:lpstr>    Modelos</vt:lpstr>
      <vt:lpstr>Presentación de PowerPoint</vt:lpstr>
      <vt:lpstr>La conversación de Evaluación del Desempeño</vt:lpstr>
      <vt:lpstr>Conversar como hábito</vt:lpstr>
      <vt:lpstr>Estructura de la retroalimentación</vt:lpstr>
      <vt:lpstr>Estructura de la retroalimentación</vt:lpstr>
      <vt:lpstr>Presentación de PowerPoint</vt:lpstr>
      <vt:lpstr>Evaluación final de cada componente</vt:lpstr>
      <vt:lpstr>Presentación de PowerPoint</vt:lpstr>
      <vt:lpstr>Reflexiones generales</vt:lpstr>
      <vt:lpstr>Reflexiones generales</vt:lpstr>
      <vt:lpstr>Reflexiones generales</vt:lpstr>
      <vt:lpstr>Reflexiones generales</vt:lpstr>
      <vt:lpstr>Reflexiones generales</vt:lpstr>
      <vt:lpstr>Reflexiones generales</vt:lpstr>
      <vt:lpstr>Reflexiones generales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Conversación Evaluación del Desempeño</dc:title>
  <dc:creator>Yolanda Mercedes Parra</dc:creator>
  <cp:lastModifiedBy>Monica Lucia Ospino Osorio</cp:lastModifiedBy>
  <cp:revision>8</cp:revision>
  <dcterms:created xsi:type="dcterms:W3CDTF">2021-12-08T19:32:52Z</dcterms:created>
  <dcterms:modified xsi:type="dcterms:W3CDTF">2022-01-20T15:24:22Z</dcterms:modified>
</cp:coreProperties>
</file>