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9" r:id="rId10"/>
    <p:sldId id="266" r:id="rId11"/>
    <p:sldId id="263" r:id="rId12"/>
    <p:sldId id="264" r:id="rId13"/>
    <p:sldId id="267" r:id="rId14"/>
    <p:sldId id="265" r:id="rId15"/>
    <p:sldId id="275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113"/>
    <a:srgbClr val="F6B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14DF34-B7BD-42C3-8F6A-694ED851D376}" v="133" dt="2022-12-06T13:56:05.961"/>
    <p1510:client id="{B09C36B0-A50E-4B8C-95A7-86C3ACC8A633}" v="147" dt="2022-12-05T20:11:36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A19CB-5F39-F0C8-F33C-058D3B346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B9DFDF-EDE3-1032-FD40-5391F0DAE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AE94ED-D7E0-7599-0808-8A831937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707E07-45A3-226C-A079-5BB4CEF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571115-8C42-0BB5-0C9D-14A3EFEA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05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2DBBC-F2A7-4E45-A51C-19F6F5E7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CC567A0-A86D-8299-B606-2FF7559B2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ECE4B2-30CF-D79A-1710-418D4EF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25437B-74EA-CD13-7543-BEB9B96B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2F332-77F3-3DD8-35FB-5D48CEB7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513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31A000-2F24-1867-C968-4BA465D18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7E7C8F-914B-E17D-2885-FD844444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9ECD26-0606-B454-45D3-B9CAA2435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64DFA1-609D-89C2-2CD8-FBEF9DF7E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7C615D-E8B3-22B2-2AB2-DAB88ABB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1561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2" y="-18098"/>
            <a:ext cx="12225032" cy="68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2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07FBB-7937-0AF4-B0CB-99B2D04B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4B479C-364F-A984-41F0-EB308C3FE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8390D9-F73D-CEDF-B588-D97EC317A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B873E0-4BDA-7991-477A-41015497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DC8E49-B63F-2DC7-7E50-7A5EC2FF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276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C8773-D446-DFE0-B4B6-DDC17191E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9B216E-24FE-6722-B382-C7C4897D0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14CDFF-464E-2B6A-83C7-6C06F6AB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915472-0018-0F69-B7B8-1BBEF532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5E5D22-E3DB-2271-6936-134BF82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378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60289-6459-1BB3-2320-E0B5DD4F7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FE31A1-AEA9-3D93-F8E8-5645ABA77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5D5E82-06DC-E7D8-D843-A1F80C9E1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3C29D9-34DD-25BA-D6D9-9451A040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AB7B57-D204-2CF7-8F7B-55598BAF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B38E16-C9F6-86F1-3EA5-1D132E07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870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1E29C-E97C-9ACA-7150-40D883ACD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DBE072-520D-E88E-8A37-66517A047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7BDC68-65B2-B22C-4D28-D5F07D213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86926DA-F536-16DA-67FA-107679474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500369-6F1E-197A-5E1F-FADF1209F8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701039-7F4C-8BE9-5B43-7B67B400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31D00F5-06C9-A97B-7825-69EEEE81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4EF1D79-F104-C188-1676-412BE9F3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525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B4C9C-FB5A-2D40-7700-38D4185B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6075D5-2B05-31A1-52E4-4519EF2F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0B3C43-6722-966E-5F51-7FCFE3B18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EFA6F59-48C4-EA90-38B5-812F0CBF4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309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5BEF973-B76F-B0E0-F3CC-7BEB90B60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D5EF2C-1FE2-7581-7953-CACB76CE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DE940A-4546-70DB-ACC7-74894ED9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286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8624A-22DB-8433-EDA7-92489996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0AF0FC-2E61-EB87-E30A-396EDDB46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AF63E8-D713-1066-C0AC-8025A3806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EF73C6-94C1-35D1-A585-99E04BFE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429C5A-6F87-1E78-706E-E6C05FE16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1B5E4-F590-F380-5512-22D9E00E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2E878-E78E-7E02-53E6-63D4368F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306D69-143E-B58D-1211-7DE742B72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661DC6-F5C4-9012-3051-3DAFB8C9C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276295-A773-CB74-37E9-41EF52D9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4FB928-677E-CDF9-D5A6-C9928904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9E1AAA-A6A9-C106-5D12-358B15FA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911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7F737B-F634-C6ED-00BA-EFB8E0FE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0988C8-10C6-F356-F6ED-0A60F3A99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D66BC-BF60-56A6-BF98-8B3DA5F4A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9874F-BB2B-4850-9AE9-A62C3F73103F}" type="datetimeFigureOut">
              <a:rPr lang="es-CO" smtClean="0"/>
              <a:t>6/12/2022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AD61B8-14A6-2D44-10BE-60C767908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3B28D5-8D78-33F9-C816-0BD8711D5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1B9C3-C170-4195-936D-505EE5021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248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0.sv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DA5EE5-6D96-99DB-B523-07E855402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52" y="84656"/>
            <a:ext cx="2816191" cy="880545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BB4BBE3-7E6C-AB71-57ED-4251B9684539}"/>
              </a:ext>
            </a:extLst>
          </p:cNvPr>
          <p:cNvSpPr/>
          <p:nvPr/>
        </p:nvSpPr>
        <p:spPr>
          <a:xfrm>
            <a:off x="268956" y="1079501"/>
            <a:ext cx="11654087" cy="6845300"/>
          </a:xfrm>
          <a:prstGeom prst="roundRect">
            <a:avLst>
              <a:gd name="adj" fmla="val 614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 descr="Una persona haciendo gestos con la mano&#10;&#10;Descripción generada automáticamente con confianza baja">
            <a:extLst>
              <a:ext uri="{FF2B5EF4-FFF2-40B4-BE49-F238E27FC236}">
                <a16:creationId xmlns:a16="http://schemas.microsoft.com/office/drawing/2014/main" id="{DD1D1265-F992-D48C-0CFF-DD1B45FE82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240" y1="64794" x2="49181" y2="25990"/>
                        <a14:foregroundMark x1="49181" y1="25990" x2="49970" y2="24414"/>
                        <a14:foregroundMark x1="33172" y1="62328" x2="39478" y2="36015"/>
                        <a14:foregroundMark x1="39478" y1="36015" x2="40509" y2="34600"/>
                        <a14:foregroundMark x1="27350" y1="55295" x2="37356" y2="38804"/>
                        <a14:foregroundMark x1="26865" y1="58124" x2="36871" y2="34964"/>
                        <a14:foregroundMark x1="55246" y1="10024" x2="61552" y2="24576"/>
                        <a14:foregroundMark x1="61552" y1="24576" x2="61552" y2="39167"/>
                        <a14:foregroundMark x1="64706" y1="30760" x2="66828" y2="61964"/>
                        <a14:foregroundMark x1="69982" y1="34964" x2="71073" y2="60914"/>
                        <a14:foregroundMark x1="73681" y1="42320" x2="75258" y2="56427"/>
                        <a14:foregroundMark x1="75258" y1="56427" x2="73135" y2="61277"/>
                        <a14:foregroundMark x1="77380" y1="45473" x2="78411" y2="61277"/>
                        <a14:foregroundMark x1="82656" y1="53193" x2="83141" y2="57761"/>
                        <a14:foregroundMark x1="29472" y1="41269" x2="52638" y2="29345"/>
                        <a14:foregroundMark x1="45240" y1="32498" x2="40631" y2="19604"/>
                        <a14:foregroundMark x1="40631" y1="19604" x2="41601" y2="16370"/>
                        <a14:foregroundMark x1="35112" y1="33872" x2="30928" y2="3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>
          <a:xfrm>
            <a:off x="6440002" y="1372070"/>
            <a:ext cx="3999415" cy="5485930"/>
          </a:xfrm>
          <a:prstGeom prst="rect">
            <a:avLst/>
          </a:prstGeom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9D7B0433-85E0-B1E0-0F30-35B661D02E46}"/>
              </a:ext>
            </a:extLst>
          </p:cNvPr>
          <p:cNvSpPr/>
          <p:nvPr/>
        </p:nvSpPr>
        <p:spPr>
          <a:xfrm>
            <a:off x="9117036" y="1167155"/>
            <a:ext cx="3274350" cy="56769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11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668C85D9-D8EF-BC63-6DDD-9E569C7EB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3943" y="1919963"/>
            <a:ext cx="5257463" cy="1908946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AFAEC34-5758-A8F2-BA3E-FF52CAE58358}"/>
              </a:ext>
            </a:extLst>
          </p:cNvPr>
          <p:cNvSpPr/>
          <p:nvPr/>
        </p:nvSpPr>
        <p:spPr>
          <a:xfrm>
            <a:off x="268956" y="2427663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D13F924-1AD4-E174-5F46-8C4884ECF2D2}"/>
              </a:ext>
            </a:extLst>
          </p:cNvPr>
          <p:cNvSpPr/>
          <p:nvPr/>
        </p:nvSpPr>
        <p:spPr>
          <a:xfrm>
            <a:off x="268956" y="2751231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A42DC9D-682F-7B20-54B0-F4494D1506B7}"/>
              </a:ext>
            </a:extLst>
          </p:cNvPr>
          <p:cNvSpPr/>
          <p:nvPr/>
        </p:nvSpPr>
        <p:spPr>
          <a:xfrm>
            <a:off x="268956" y="3080032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970702A-DCDC-DDC1-CC27-9B29195F2B1B}"/>
              </a:ext>
            </a:extLst>
          </p:cNvPr>
          <p:cNvSpPr/>
          <p:nvPr/>
        </p:nvSpPr>
        <p:spPr>
          <a:xfrm>
            <a:off x="268956" y="3429000"/>
            <a:ext cx="251744" cy="24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738F0F57-DE8C-1AB1-C07E-C3D6E0ECDB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3871" y="3864294"/>
            <a:ext cx="6061995" cy="1486640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82C2E7F2-FE72-E963-BE5A-C7614F91DA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93943" y="4342372"/>
            <a:ext cx="617174" cy="48216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C51ECC46-2752-69D2-6837-1A237F880321}"/>
              </a:ext>
            </a:extLst>
          </p:cNvPr>
          <p:cNvSpPr txBox="1"/>
          <p:nvPr/>
        </p:nvSpPr>
        <p:spPr>
          <a:xfrm>
            <a:off x="2387573" y="4461098"/>
            <a:ext cx="6359875" cy="340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s-ES" sz="2800">
                <a:solidFill>
                  <a:schemeClr val="bg1"/>
                </a:solidFill>
                <a:latin typeface="Integral CF Bold" panose="00000800000000000000" pitchFamily="2" charset="0"/>
              </a:rPr>
              <a:t>Regional Colombia </a:t>
            </a:r>
            <a:endParaRPr lang="es-CO" sz="2800">
              <a:solidFill>
                <a:schemeClr val="bg1"/>
              </a:solidFill>
              <a:latin typeface="Integral CF Bold" panose="00000800000000000000" pitchFamily="2" charset="0"/>
            </a:endParaRP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94882985-BC1A-681F-799B-986990E022C2}"/>
              </a:ext>
            </a:extLst>
          </p:cNvPr>
          <p:cNvSpPr/>
          <p:nvPr/>
        </p:nvSpPr>
        <p:spPr>
          <a:xfrm>
            <a:off x="2007705" y="5599170"/>
            <a:ext cx="541153" cy="544068"/>
          </a:xfrm>
          <a:prstGeom prst="ellipse">
            <a:avLst/>
          </a:prstGeom>
          <a:solidFill>
            <a:schemeClr val="bg1"/>
          </a:solidFill>
          <a:ln w="12700">
            <a:noFill/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30" name="Star">
            <a:extLst>
              <a:ext uri="{FF2B5EF4-FFF2-40B4-BE49-F238E27FC236}">
                <a16:creationId xmlns:a16="http://schemas.microsoft.com/office/drawing/2014/main" id="{592E65F9-0536-9D6B-2955-24627172178B}"/>
              </a:ext>
            </a:extLst>
          </p:cNvPr>
          <p:cNvSpPr/>
          <p:nvPr/>
        </p:nvSpPr>
        <p:spPr>
          <a:xfrm>
            <a:off x="2095761" y="5690130"/>
            <a:ext cx="365762" cy="367732"/>
          </a:xfrm>
          <a:prstGeom prst="star4">
            <a:avLst>
              <a:gd name="adj" fmla="val 16754"/>
            </a:avLst>
          </a:prstGeom>
          <a:solidFill>
            <a:srgbClr val="B5D300"/>
          </a:solidFill>
          <a:ln w="12700">
            <a:solidFill>
              <a:srgbClr val="B5D30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8A39DE99-2B18-7F42-89A8-DED73A187BB4}"/>
              </a:ext>
            </a:extLst>
          </p:cNvPr>
          <p:cNvSpPr/>
          <p:nvPr/>
        </p:nvSpPr>
        <p:spPr>
          <a:xfrm>
            <a:off x="2839397" y="5600689"/>
            <a:ext cx="541153" cy="544068"/>
          </a:xfrm>
          <a:prstGeom prst="ellipse">
            <a:avLst/>
          </a:prstGeom>
          <a:solidFill>
            <a:srgbClr val="C2D113"/>
          </a:solidFill>
          <a:ln w="12700">
            <a:solidFill>
              <a:srgbClr val="C2D113"/>
            </a:solidFill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32" name="Star">
            <a:extLst>
              <a:ext uri="{FF2B5EF4-FFF2-40B4-BE49-F238E27FC236}">
                <a16:creationId xmlns:a16="http://schemas.microsoft.com/office/drawing/2014/main" id="{BBE52A2F-CEA7-B85D-12E6-915F811205D0}"/>
              </a:ext>
            </a:extLst>
          </p:cNvPr>
          <p:cNvSpPr/>
          <p:nvPr/>
        </p:nvSpPr>
        <p:spPr>
          <a:xfrm>
            <a:off x="2932255" y="5688857"/>
            <a:ext cx="365762" cy="367732"/>
          </a:xfrm>
          <a:prstGeom prst="star4">
            <a:avLst>
              <a:gd name="adj" fmla="val 16754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6E5B87B-9709-DF63-86AB-0A1069F54AED}"/>
              </a:ext>
            </a:extLst>
          </p:cNvPr>
          <p:cNvSpPr/>
          <p:nvPr/>
        </p:nvSpPr>
        <p:spPr>
          <a:xfrm>
            <a:off x="-2120900" y="6844055"/>
            <a:ext cx="15214600" cy="1181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85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en frente de edificio&#10;&#10;Descripción generada automáticamente">
            <a:extLst>
              <a:ext uri="{FF2B5EF4-FFF2-40B4-BE49-F238E27FC236}">
                <a16:creationId xmlns:a16="http://schemas.microsoft.com/office/drawing/2014/main" id="{FCED1087-CB37-4238-8A45-05CC97BFC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199" cy="70104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046ECF8-39C3-44C4-549E-9F2372D73D86}"/>
              </a:ext>
            </a:extLst>
          </p:cNvPr>
          <p:cNvSpPr/>
          <p:nvPr/>
        </p:nvSpPr>
        <p:spPr>
          <a:xfrm>
            <a:off x="-1" y="0"/>
            <a:ext cx="12268199" cy="7010400"/>
          </a:xfrm>
          <a:prstGeom prst="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BEC19A-5DCC-E5A2-9489-AD52A255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87" y="1915783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ts val="4900"/>
              </a:lnSpc>
            </a:pPr>
            <a:r>
              <a:rPr lang="es-CO" dirty="0">
                <a:solidFill>
                  <a:schemeClr val="bg1"/>
                </a:solidFill>
                <a:latin typeface="Trade Gothic LT Pro" panose="020B0803040303020004" pitchFamily="34" charset="0"/>
              </a:rPr>
              <a:t>Invertimos </a:t>
            </a:r>
            <a:r>
              <a:rPr lang="es-CO" sz="7300" dirty="0">
                <a:solidFill>
                  <a:srgbClr val="C2D113"/>
                </a:solidFill>
                <a:latin typeface="Integral CF Bold" panose="00000800000000000000" pitchFamily="2" charset="0"/>
              </a:rPr>
              <a:t>$983.377.895</a:t>
            </a:r>
            <a:r>
              <a:rPr lang="es-CO" sz="5300" dirty="0">
                <a:solidFill>
                  <a:srgbClr val="C2D113"/>
                </a:solidFill>
                <a:latin typeface="Integral CF Bold" panose="00000800000000000000" pitchFamily="2" charset="0"/>
              </a:rPr>
              <a:t> </a:t>
            </a:r>
            <a:br>
              <a:rPr lang="es-CO" sz="4000" dirty="0">
                <a:solidFill>
                  <a:srgbClr val="C2D113"/>
                </a:solidFill>
                <a:latin typeface="Integral CF Bold" panose="00000800000000000000" pitchFamily="2" charset="0"/>
              </a:rPr>
            </a:br>
            <a:r>
              <a:rPr lang="es-CO" dirty="0">
                <a:solidFill>
                  <a:schemeClr val="bg1"/>
                </a:solidFill>
                <a:latin typeface="Trade Gothic LT Pro" panose="020B0803040303020004" pitchFamily="34" charset="0"/>
              </a:rPr>
              <a:t>en formación para la Regional Colombia </a:t>
            </a:r>
            <a:br>
              <a:rPr lang="es-CO" dirty="0"/>
            </a:br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9984379-6B5C-98A3-16E6-297C070761E4}"/>
              </a:ext>
            </a:extLst>
          </p:cNvPr>
          <p:cNvSpPr/>
          <p:nvPr/>
        </p:nvSpPr>
        <p:spPr>
          <a:xfrm>
            <a:off x="237153" y="273050"/>
            <a:ext cx="11717694" cy="63119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874FC91-27BE-41CE-CA14-6CE08D7DD220}"/>
              </a:ext>
            </a:extLst>
          </p:cNvPr>
          <p:cNvSpPr/>
          <p:nvPr/>
        </p:nvSpPr>
        <p:spPr>
          <a:xfrm>
            <a:off x="249852" y="3592888"/>
            <a:ext cx="251744" cy="241300"/>
          </a:xfrm>
          <a:prstGeom prst="rect">
            <a:avLst/>
          </a:prstGeom>
          <a:solidFill>
            <a:srgbClr val="F6B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6B92250-FB13-7F0A-FEAD-C0838ACD4D87}"/>
              </a:ext>
            </a:extLst>
          </p:cNvPr>
          <p:cNvSpPr/>
          <p:nvPr/>
        </p:nvSpPr>
        <p:spPr>
          <a:xfrm>
            <a:off x="237152" y="3916456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641BDFD-C6B7-C156-C37C-B68892BD003A}"/>
              </a:ext>
            </a:extLst>
          </p:cNvPr>
          <p:cNvSpPr/>
          <p:nvPr/>
        </p:nvSpPr>
        <p:spPr>
          <a:xfrm>
            <a:off x="237152" y="4245257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5344603-F3F6-453E-7902-D2FCF28FC02D}"/>
              </a:ext>
            </a:extLst>
          </p:cNvPr>
          <p:cNvSpPr/>
          <p:nvPr/>
        </p:nvSpPr>
        <p:spPr>
          <a:xfrm>
            <a:off x="237152" y="4594225"/>
            <a:ext cx="251744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C2418B1-6E79-8E49-D834-2D9B0835F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204396" y="287338"/>
            <a:ext cx="1009704" cy="497872"/>
          </a:xfrm>
          <a:prstGeom prst="rect">
            <a:avLst/>
          </a:prstGeom>
        </p:spPr>
      </p:pic>
      <p:sp>
        <p:nvSpPr>
          <p:cNvPr id="15" name="Circle">
            <a:extLst>
              <a:ext uri="{FF2B5EF4-FFF2-40B4-BE49-F238E27FC236}">
                <a16:creationId xmlns:a16="http://schemas.microsoft.com/office/drawing/2014/main" id="{5A1BF2DA-9083-B6F4-0E68-8DB51A5B17E9}"/>
              </a:ext>
            </a:extLst>
          </p:cNvPr>
          <p:cNvSpPr/>
          <p:nvPr/>
        </p:nvSpPr>
        <p:spPr>
          <a:xfrm>
            <a:off x="11110804" y="2438129"/>
            <a:ext cx="541153" cy="544068"/>
          </a:xfrm>
          <a:prstGeom prst="ellipse">
            <a:avLst/>
          </a:prstGeom>
          <a:solidFill>
            <a:schemeClr val="bg1"/>
          </a:solidFill>
          <a:ln w="12700">
            <a:noFill/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16" name="Star">
            <a:extLst>
              <a:ext uri="{FF2B5EF4-FFF2-40B4-BE49-F238E27FC236}">
                <a16:creationId xmlns:a16="http://schemas.microsoft.com/office/drawing/2014/main" id="{04065489-D22E-AE55-035F-43CFED7CE727}"/>
              </a:ext>
            </a:extLst>
          </p:cNvPr>
          <p:cNvSpPr/>
          <p:nvPr/>
        </p:nvSpPr>
        <p:spPr>
          <a:xfrm>
            <a:off x="11198860" y="2529089"/>
            <a:ext cx="365762" cy="367732"/>
          </a:xfrm>
          <a:prstGeom prst="star4">
            <a:avLst>
              <a:gd name="adj" fmla="val 16754"/>
            </a:avLst>
          </a:prstGeom>
          <a:solidFill>
            <a:srgbClr val="B5D300"/>
          </a:solidFill>
          <a:ln w="12700">
            <a:solidFill>
              <a:srgbClr val="B5D30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597CB4EC-91F7-73CD-A380-3260B0B80E7C}"/>
              </a:ext>
            </a:extLst>
          </p:cNvPr>
          <p:cNvSpPr/>
          <p:nvPr/>
        </p:nvSpPr>
        <p:spPr>
          <a:xfrm>
            <a:off x="11106002" y="3138933"/>
            <a:ext cx="541153" cy="544068"/>
          </a:xfrm>
          <a:prstGeom prst="ellipse">
            <a:avLst/>
          </a:prstGeom>
          <a:solidFill>
            <a:srgbClr val="C2D113"/>
          </a:solidFill>
          <a:ln w="12700">
            <a:solidFill>
              <a:srgbClr val="C2D113"/>
            </a:solidFill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18" name="Star">
            <a:extLst>
              <a:ext uri="{FF2B5EF4-FFF2-40B4-BE49-F238E27FC236}">
                <a16:creationId xmlns:a16="http://schemas.microsoft.com/office/drawing/2014/main" id="{29D2AC97-23CF-C78F-F9E1-7DEAEBEA4C98}"/>
              </a:ext>
            </a:extLst>
          </p:cNvPr>
          <p:cNvSpPr/>
          <p:nvPr/>
        </p:nvSpPr>
        <p:spPr>
          <a:xfrm>
            <a:off x="11198860" y="3227101"/>
            <a:ext cx="365762" cy="367732"/>
          </a:xfrm>
          <a:prstGeom prst="star4">
            <a:avLst>
              <a:gd name="adj" fmla="val 16754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CB8CCA7-BDF0-FD3A-2986-FB60676743D0}"/>
              </a:ext>
            </a:extLst>
          </p:cNvPr>
          <p:cNvSpPr/>
          <p:nvPr/>
        </p:nvSpPr>
        <p:spPr>
          <a:xfrm>
            <a:off x="6356719" y="3342760"/>
            <a:ext cx="3174383" cy="500255"/>
          </a:xfrm>
          <a:prstGeom prst="round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F18E3B0-5C9B-D720-559A-84251BFC412C}"/>
              </a:ext>
            </a:extLst>
          </p:cNvPr>
          <p:cNvSpPr/>
          <p:nvPr/>
        </p:nvSpPr>
        <p:spPr>
          <a:xfrm>
            <a:off x="8838815" y="3139933"/>
            <a:ext cx="853419" cy="839589"/>
          </a:xfrm>
          <a:prstGeom prst="ellips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3D87D1E-20B5-358D-11A1-F28BC3720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2127" y="3405316"/>
            <a:ext cx="478975" cy="37419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14AE62B4-77CE-8D39-3A26-53726D3327A7}"/>
              </a:ext>
            </a:extLst>
          </p:cNvPr>
          <p:cNvSpPr txBox="1">
            <a:spLocks/>
          </p:cNvSpPr>
          <p:nvPr/>
        </p:nvSpPr>
        <p:spPr>
          <a:xfrm>
            <a:off x="5729167" y="3073922"/>
            <a:ext cx="3063219" cy="107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1600">
                <a:solidFill>
                  <a:srgbClr val="0070C0"/>
                </a:solidFill>
                <a:latin typeface="Trade Gothic LT Pro" panose="020B0803040303020004" pitchFamily="34" charset="0"/>
              </a:rPr>
              <a:t>Corte octubre del 2022</a:t>
            </a:r>
          </a:p>
        </p:txBody>
      </p:sp>
    </p:spTree>
    <p:extLst>
      <p:ext uri="{BB962C8B-B14F-4D97-AF65-F5344CB8AC3E}">
        <p14:creationId xmlns:p14="http://schemas.microsoft.com/office/powerpoint/2010/main" val="29596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00000"/>
    </mc:Choice>
    <mc:Fallback xmlns="">
      <p:transition spd="slow" advClick="0" advTm="720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42AD54-3E2C-02FA-40A3-D91AC72C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700" y="1918775"/>
            <a:ext cx="6533931" cy="1325563"/>
          </a:xfrm>
        </p:spPr>
        <p:txBody>
          <a:bodyPr>
            <a:noAutofit/>
          </a:bodyPr>
          <a:lstStyle/>
          <a:p>
            <a:r>
              <a:rPr lang="es-CO" sz="2800">
                <a:solidFill>
                  <a:srgbClr val="0070C0"/>
                </a:solidFill>
                <a:latin typeface="Integral CF Bold" panose="00000800000000000000" pitchFamily="2" charset="0"/>
              </a:rPr>
              <a:t>Talentos claves priorizados para cubrir vacancias de 1-5 años en cargos críticos: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9919F1-6A5E-2F9E-F82B-25B5F2D40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903918"/>
            <a:ext cx="10515600" cy="4351338"/>
          </a:xfrm>
        </p:spPr>
        <p:txBody>
          <a:bodyPr/>
          <a:lstStyle/>
          <a:p>
            <a:pPr rtl="0" fontAlgn="base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es-ES" sz="4000" b="0" i="0" u="none" strike="noStrike">
                <a:solidFill>
                  <a:srgbClr val="C2D113"/>
                </a:solidFill>
                <a:effectLst/>
                <a:latin typeface="Integral CF Bold" panose="00000800000000000000" pitchFamily="2" charset="0"/>
              </a:rPr>
              <a:t>13</a:t>
            </a:r>
            <a:r>
              <a:rPr lang="es-ES" b="0" i="0" u="none" strike="noStrike">
                <a:solidFill>
                  <a:srgbClr val="262626"/>
                </a:solidFill>
                <a:effectLst/>
                <a:latin typeface="Trade Gothic LT"/>
              </a:rPr>
              <a:t> cargos críticos.</a:t>
            </a:r>
            <a:endParaRPr lang="en-US" b="0" i="0">
              <a:solidFill>
                <a:srgbClr val="000000"/>
              </a:solidFill>
              <a:effectLst/>
              <a:latin typeface="Trade Gothic LT"/>
            </a:endParaRPr>
          </a:p>
          <a:p>
            <a:pPr fontAlgn="base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es-ES" sz="4000" b="0" i="0" u="none" strike="noStrike">
                <a:solidFill>
                  <a:srgbClr val="C2D113"/>
                </a:solidFill>
                <a:effectLst/>
                <a:latin typeface="Integral CF Bold" panose="00000800000000000000" pitchFamily="2" charset="0"/>
              </a:rPr>
              <a:t>32</a:t>
            </a:r>
            <a:r>
              <a:rPr lang="es-ES" b="0" i="0" u="none" strike="noStrike">
                <a:solidFill>
                  <a:srgbClr val="262626"/>
                </a:solidFill>
                <a:effectLst/>
                <a:latin typeface="Trade Gothic LT"/>
              </a:rPr>
              <a:t> Sucesores</a:t>
            </a:r>
            <a:r>
              <a:rPr lang="en-US" b="0" i="0">
                <a:solidFill>
                  <a:srgbClr val="000000"/>
                </a:solidFill>
                <a:effectLst/>
                <a:latin typeface="Trade Gothic LT"/>
              </a:rPr>
              <a:t>​.</a:t>
            </a:r>
          </a:p>
          <a:p>
            <a:pPr rtl="0" fontAlgn="base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es-ES" sz="4000" b="0" i="0" u="none" strike="noStrike">
                <a:solidFill>
                  <a:srgbClr val="C2D113"/>
                </a:solidFill>
                <a:effectLst/>
                <a:latin typeface="Integral CF Bold" panose="00000800000000000000" pitchFamily="2" charset="0"/>
              </a:rPr>
              <a:t>24 % </a:t>
            </a:r>
            <a:r>
              <a:rPr lang="es-ES" b="0" i="0" u="none" strike="noStrike">
                <a:solidFill>
                  <a:srgbClr val="262626"/>
                </a:solidFill>
                <a:effectLst/>
                <a:latin typeface="Trade Gothic LT"/>
              </a:rPr>
              <a:t>están en intervención. </a:t>
            </a:r>
            <a:r>
              <a:rPr lang="en-US" b="0" i="0">
                <a:solidFill>
                  <a:srgbClr val="000000"/>
                </a:solidFill>
                <a:effectLst/>
                <a:latin typeface="Trade Gothic LT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s-CO"/>
          </a:p>
        </p:txBody>
      </p:sp>
      <p:pic>
        <p:nvPicPr>
          <p:cNvPr id="5" name="Imagen 4" descr="Una persona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52B22D21-A090-F8E5-7422-02D23CEDF5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37" y="2990210"/>
            <a:ext cx="5765670" cy="392747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BAB6B33F-8996-1E92-EB8F-1B263B21D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202094" y="276055"/>
            <a:ext cx="1519606" cy="749299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A863147B-B0CD-E4ED-2763-616C1B9571D1}"/>
              </a:ext>
            </a:extLst>
          </p:cNvPr>
          <p:cNvSpPr/>
          <p:nvPr/>
        </p:nvSpPr>
        <p:spPr>
          <a:xfrm>
            <a:off x="237153" y="273050"/>
            <a:ext cx="11717694" cy="6311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1C256D1C-89EC-FC09-40EF-90837B095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3111" y="272724"/>
            <a:ext cx="953976" cy="1251348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7839B08A-5943-34E9-FBC7-4DE0A48AD27D}"/>
              </a:ext>
            </a:extLst>
          </p:cNvPr>
          <p:cNvSpPr/>
          <p:nvPr/>
        </p:nvSpPr>
        <p:spPr>
          <a:xfrm>
            <a:off x="11699631" y="4630380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586A052-058C-53B4-5C80-BCDD7BCADC26}"/>
              </a:ext>
            </a:extLst>
          </p:cNvPr>
          <p:cNvSpPr/>
          <p:nvPr/>
        </p:nvSpPr>
        <p:spPr>
          <a:xfrm>
            <a:off x="11699631" y="4953948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D54CB37-C2B6-5697-C095-616AA470AE44}"/>
              </a:ext>
            </a:extLst>
          </p:cNvPr>
          <p:cNvSpPr/>
          <p:nvPr/>
        </p:nvSpPr>
        <p:spPr>
          <a:xfrm>
            <a:off x="11699631" y="5282749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29E5451-DF8B-85E6-6DD4-C83B1F411B82}"/>
              </a:ext>
            </a:extLst>
          </p:cNvPr>
          <p:cNvSpPr/>
          <p:nvPr/>
        </p:nvSpPr>
        <p:spPr>
          <a:xfrm>
            <a:off x="11699631" y="5631717"/>
            <a:ext cx="251744" cy="241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4C9E891E-7855-0775-503E-CD597BB6E70F}"/>
              </a:ext>
            </a:extLst>
          </p:cNvPr>
          <p:cNvSpPr/>
          <p:nvPr/>
        </p:nvSpPr>
        <p:spPr>
          <a:xfrm>
            <a:off x="3797135" y="1063054"/>
            <a:ext cx="541153" cy="544068"/>
          </a:xfrm>
          <a:prstGeom prst="ellipse">
            <a:avLst/>
          </a:prstGeom>
          <a:solidFill>
            <a:srgbClr val="0070C0"/>
          </a:solidFill>
          <a:ln w="12700">
            <a:noFill/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31" name="Star">
            <a:extLst>
              <a:ext uri="{FF2B5EF4-FFF2-40B4-BE49-F238E27FC236}">
                <a16:creationId xmlns:a16="http://schemas.microsoft.com/office/drawing/2014/main" id="{53C460F0-F42A-7C2A-D554-85C64EF2AA5E}"/>
              </a:ext>
            </a:extLst>
          </p:cNvPr>
          <p:cNvSpPr/>
          <p:nvPr/>
        </p:nvSpPr>
        <p:spPr>
          <a:xfrm>
            <a:off x="3885191" y="1154014"/>
            <a:ext cx="365762" cy="367732"/>
          </a:xfrm>
          <a:prstGeom prst="star4">
            <a:avLst>
              <a:gd name="adj" fmla="val 16754"/>
            </a:avLst>
          </a:prstGeom>
          <a:solidFill>
            <a:srgbClr val="B5D300"/>
          </a:solidFill>
          <a:ln w="12700">
            <a:solidFill>
              <a:srgbClr val="B5D30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636023EA-92D8-1FE5-CC1D-1DC95F441F9C}"/>
              </a:ext>
            </a:extLst>
          </p:cNvPr>
          <p:cNvSpPr/>
          <p:nvPr/>
        </p:nvSpPr>
        <p:spPr>
          <a:xfrm>
            <a:off x="3792333" y="1763858"/>
            <a:ext cx="541153" cy="544068"/>
          </a:xfrm>
          <a:prstGeom prst="ellipse">
            <a:avLst/>
          </a:prstGeom>
          <a:solidFill>
            <a:srgbClr val="C2D113"/>
          </a:solidFill>
          <a:ln w="12700">
            <a:solidFill>
              <a:srgbClr val="C2D113"/>
            </a:solidFill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33" name="Star">
            <a:extLst>
              <a:ext uri="{FF2B5EF4-FFF2-40B4-BE49-F238E27FC236}">
                <a16:creationId xmlns:a16="http://schemas.microsoft.com/office/drawing/2014/main" id="{A1A48FFD-4A09-B304-88CA-4C0860D52FE1}"/>
              </a:ext>
            </a:extLst>
          </p:cNvPr>
          <p:cNvSpPr/>
          <p:nvPr/>
        </p:nvSpPr>
        <p:spPr>
          <a:xfrm>
            <a:off x="3885191" y="1852026"/>
            <a:ext cx="365762" cy="367732"/>
          </a:xfrm>
          <a:prstGeom prst="star4">
            <a:avLst>
              <a:gd name="adj" fmla="val 16754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</p:spTree>
    <p:extLst>
      <p:ext uri="{BB962C8B-B14F-4D97-AF65-F5344CB8AC3E}">
        <p14:creationId xmlns:p14="http://schemas.microsoft.com/office/powerpoint/2010/main" val="2030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0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DED45EB6-C903-3D39-7C3C-5A936A14F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202094" y="287778"/>
            <a:ext cx="1519606" cy="74929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7FD1168-A138-EE81-78E9-17E6187942DB}"/>
              </a:ext>
            </a:extLst>
          </p:cNvPr>
          <p:cNvSpPr/>
          <p:nvPr/>
        </p:nvSpPr>
        <p:spPr>
          <a:xfrm>
            <a:off x="237153" y="273050"/>
            <a:ext cx="11717694" cy="6311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8365161-9E17-ABF6-B0CE-A51E86640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60316" y="277592"/>
            <a:ext cx="716795" cy="12513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23C5B94-181A-9DC1-D518-0D4A1164BC31}"/>
              </a:ext>
            </a:extLst>
          </p:cNvPr>
          <p:cNvSpPr/>
          <p:nvPr/>
        </p:nvSpPr>
        <p:spPr>
          <a:xfrm>
            <a:off x="237153" y="1687888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B2A215F-AF5E-6907-40E5-849688369F2F}"/>
              </a:ext>
            </a:extLst>
          </p:cNvPr>
          <p:cNvSpPr/>
          <p:nvPr/>
        </p:nvSpPr>
        <p:spPr>
          <a:xfrm>
            <a:off x="237153" y="2011456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899CEC5-88DD-09EE-BDC6-1456EE7F12EB}"/>
              </a:ext>
            </a:extLst>
          </p:cNvPr>
          <p:cNvSpPr/>
          <p:nvPr/>
        </p:nvSpPr>
        <p:spPr>
          <a:xfrm>
            <a:off x="237153" y="2340257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588A439-A816-407E-343D-CCA361291916}"/>
              </a:ext>
            </a:extLst>
          </p:cNvPr>
          <p:cNvSpPr/>
          <p:nvPr/>
        </p:nvSpPr>
        <p:spPr>
          <a:xfrm>
            <a:off x="237153" y="2689225"/>
            <a:ext cx="251744" cy="241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6DD2175-0A5F-19C9-F596-EF73B5A5D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27375" y="1929188"/>
            <a:ext cx="6191339" cy="3895548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C816ED2-7ECD-0242-BA76-4931AA1B6D01}"/>
              </a:ext>
            </a:extLst>
          </p:cNvPr>
          <p:cNvSpPr/>
          <p:nvPr/>
        </p:nvSpPr>
        <p:spPr>
          <a:xfrm>
            <a:off x="5127375" y="1929188"/>
            <a:ext cx="6031112" cy="3702494"/>
          </a:xfrm>
          <a:prstGeom prst="roundRect">
            <a:avLst>
              <a:gd name="adj" fmla="val 5762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5" name="Imagen 34" descr="Un hombre con un casco verde&#10;&#10;Descripción generada automáticamente con confianza media">
            <a:extLst>
              <a:ext uri="{FF2B5EF4-FFF2-40B4-BE49-F238E27FC236}">
                <a16:creationId xmlns:a16="http://schemas.microsoft.com/office/drawing/2014/main" id="{D3CE9A44-DB79-463B-6A59-CDD8CDACA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176" y="1783644"/>
            <a:ext cx="7230046" cy="48140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CC9D11-ECF7-2474-1F70-664E57684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36" y="2689225"/>
            <a:ext cx="5443580" cy="1325563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br>
              <a:rPr lang="es-CO" sz="2800">
                <a:solidFill>
                  <a:srgbClr val="C2D113"/>
                </a:solidFill>
                <a:latin typeface="Integral CF Bold" panose="00000800000000000000" pitchFamily="2" charset="0"/>
              </a:rPr>
            </a:br>
            <a:r>
              <a:rPr lang="es-CO" sz="4000">
                <a:solidFill>
                  <a:srgbClr val="C2D113"/>
                </a:solidFill>
                <a:latin typeface="Integral CF Bold" panose="00000800000000000000" pitchFamily="2" charset="0"/>
              </a:rPr>
              <a:t>60% </a:t>
            </a:r>
            <a:r>
              <a:rPr lang="es-CO" sz="2800">
                <a:solidFill>
                  <a:schemeClr val="bg1"/>
                </a:solidFill>
                <a:latin typeface="Trade Gothic LT"/>
              </a:rPr>
              <a:t>de las personas </a:t>
            </a:r>
            <a:br>
              <a:rPr lang="es-CO" sz="2800">
                <a:solidFill>
                  <a:schemeClr val="bg1"/>
                </a:solidFill>
                <a:latin typeface="Trade Gothic LT"/>
              </a:rPr>
            </a:br>
            <a:r>
              <a:rPr lang="es-CO" sz="2800">
                <a:solidFill>
                  <a:schemeClr val="bg1"/>
                </a:solidFill>
                <a:latin typeface="Trade Gothic LT"/>
              </a:rPr>
              <a:t>lee o escucha dos libros al mes. </a:t>
            </a:r>
            <a:br>
              <a:rPr lang="es-CO" sz="2800">
                <a:solidFill>
                  <a:schemeClr val="bg1"/>
                </a:solidFill>
                <a:latin typeface="Trade Gothic LT"/>
              </a:rPr>
            </a:br>
            <a:br>
              <a:rPr lang="es-CO" sz="4000">
                <a:solidFill>
                  <a:schemeClr val="bg1"/>
                </a:solidFill>
                <a:latin typeface="Trade Gothic LT"/>
              </a:rPr>
            </a:br>
            <a:r>
              <a:rPr lang="es-CO" sz="4000">
                <a:solidFill>
                  <a:srgbClr val="C2D113"/>
                </a:solidFill>
                <a:latin typeface="Integral CF Bold" panose="00000800000000000000" pitchFamily="2" charset="0"/>
              </a:rPr>
              <a:t>$9.200.000 </a:t>
            </a:r>
            <a:r>
              <a:rPr lang="es-CO" sz="2800">
                <a:solidFill>
                  <a:schemeClr val="bg1"/>
                </a:solidFill>
                <a:latin typeface="Trade Gothic LT"/>
              </a:rPr>
              <a:t>de inversión y </a:t>
            </a:r>
            <a:r>
              <a:rPr lang="es-CO" sz="4000">
                <a:solidFill>
                  <a:srgbClr val="C2D113"/>
                </a:solidFill>
                <a:latin typeface="Integral CF Bold" panose="00000800000000000000" pitchFamily="2" charset="0"/>
              </a:rPr>
              <a:t>670 </a:t>
            </a:r>
            <a:r>
              <a:rPr lang="es-CO" sz="2800">
                <a:solidFill>
                  <a:schemeClr val="bg1"/>
                </a:solidFill>
                <a:latin typeface="Trade Gothic LT Pro" panose="020B0803040303020004" pitchFamily="34" charset="0"/>
              </a:rPr>
              <a:t>libros prestados.</a:t>
            </a: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E40A5463-7B6C-1658-778B-9415CFAA0798}"/>
              </a:ext>
            </a:extLst>
          </p:cNvPr>
          <p:cNvSpPr/>
          <p:nvPr/>
        </p:nvSpPr>
        <p:spPr>
          <a:xfrm>
            <a:off x="7983199" y="5330362"/>
            <a:ext cx="3174383" cy="500255"/>
          </a:xfrm>
          <a:prstGeom prst="round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ADE38FBE-84D0-2F57-2F09-590B4C68AD46}"/>
              </a:ext>
            </a:extLst>
          </p:cNvPr>
          <p:cNvSpPr/>
          <p:nvPr/>
        </p:nvSpPr>
        <p:spPr>
          <a:xfrm>
            <a:off x="10465295" y="5127535"/>
            <a:ext cx="853419" cy="839589"/>
          </a:xfrm>
          <a:prstGeom prst="ellips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76114C43-1838-2808-147D-E821445C2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78607" y="5392918"/>
            <a:ext cx="478975" cy="374199"/>
          </a:xfrm>
          <a:prstGeom prst="rect">
            <a:avLst/>
          </a:prstGeom>
        </p:spPr>
      </p:pic>
      <p:sp>
        <p:nvSpPr>
          <p:cNvPr id="42" name="Título 1">
            <a:extLst>
              <a:ext uri="{FF2B5EF4-FFF2-40B4-BE49-F238E27FC236}">
                <a16:creationId xmlns:a16="http://schemas.microsoft.com/office/drawing/2014/main" id="{63ADA0D8-EBCE-2CBC-547D-CB65ABDE90AB}"/>
              </a:ext>
            </a:extLst>
          </p:cNvPr>
          <p:cNvSpPr txBox="1">
            <a:spLocks/>
          </p:cNvSpPr>
          <p:nvPr/>
        </p:nvSpPr>
        <p:spPr>
          <a:xfrm>
            <a:off x="7402076" y="5071940"/>
            <a:ext cx="3063219" cy="107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1600">
                <a:solidFill>
                  <a:srgbClr val="0070C0"/>
                </a:solidFill>
                <a:latin typeface="Trade Gothic LT Pro" panose="020B0803040303020004" pitchFamily="34" charset="0"/>
              </a:rPr>
              <a:t>Corte octubre del 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B18A96-9427-7883-E0A9-0C562931F82D}"/>
              </a:ext>
            </a:extLst>
          </p:cNvPr>
          <p:cNvSpPr txBox="1"/>
          <p:nvPr/>
        </p:nvSpPr>
        <p:spPr>
          <a:xfrm>
            <a:off x="5302484" y="946764"/>
            <a:ext cx="4756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CO">
                <a:solidFill>
                  <a:schemeClr val="bg1">
                    <a:lumMod val="50000"/>
                  </a:schemeClr>
                </a:solidFill>
                <a:latin typeface="Trade Gothic LT"/>
              </a:rPr>
              <a:t>Contamos con  </a:t>
            </a:r>
            <a:r>
              <a:rPr lang="es-CO" sz="4000">
                <a:solidFill>
                  <a:srgbClr val="C2D113"/>
                </a:solidFill>
                <a:latin typeface="Integral CF Bold" panose="00000800000000000000" pitchFamily="2" charset="0"/>
              </a:rPr>
              <a:t>208</a:t>
            </a:r>
            <a:r>
              <a:rPr lang="es-CO" sz="2400">
                <a:solidFill>
                  <a:srgbClr val="0070C0"/>
                </a:solidFill>
                <a:latin typeface="Integral CF Bold" panose="00000800000000000000" pitchFamily="2" charset="0"/>
              </a:rPr>
              <a:t> licencias </a:t>
            </a:r>
            <a:r>
              <a:rPr lang="es-CO" sz="3700">
                <a:solidFill>
                  <a:srgbClr val="0070C0"/>
                </a:solidFill>
                <a:latin typeface="Integral CF Bold" panose="00000800000000000000" pitchFamily="2" charset="0"/>
              </a:rPr>
              <a:t>de </a:t>
            </a:r>
            <a:r>
              <a:rPr lang="es-CO" sz="3700" err="1">
                <a:solidFill>
                  <a:srgbClr val="0070C0"/>
                </a:solidFill>
                <a:latin typeface="Integral CF Bold" panose="00000800000000000000" pitchFamily="2" charset="0"/>
              </a:rPr>
              <a:t>Overdrive</a:t>
            </a:r>
            <a:r>
              <a:rPr lang="es-CO" sz="3700">
                <a:solidFill>
                  <a:srgbClr val="0070C0"/>
                </a:solidFill>
                <a:latin typeface="Integral CF Bold" panose="00000800000000000000" pitchFamily="2" charset="0"/>
              </a:rPr>
              <a:t>.</a:t>
            </a:r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793F9D52-F4DC-414D-4B8C-8F036B250765}"/>
              </a:ext>
            </a:extLst>
          </p:cNvPr>
          <p:cNvSpPr/>
          <p:nvPr/>
        </p:nvSpPr>
        <p:spPr>
          <a:xfrm rot="5400000">
            <a:off x="5297476" y="2586565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C13FD644-32F7-097B-A00E-14DEFC50877E}"/>
              </a:ext>
            </a:extLst>
          </p:cNvPr>
          <p:cNvSpPr/>
          <p:nvPr/>
        </p:nvSpPr>
        <p:spPr>
          <a:xfrm rot="5400000">
            <a:off x="5313557" y="3881970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C9D11-ECF7-2474-1F70-664E57684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770" y="3212946"/>
            <a:ext cx="7399959" cy="1325563"/>
          </a:xfrm>
        </p:spPr>
        <p:txBody>
          <a:bodyPr>
            <a:normAutofit fontScale="90000"/>
          </a:bodyPr>
          <a:lstStyle/>
          <a:p>
            <a:pPr rtl="0"/>
            <a:r>
              <a:rPr lang="es-CO" sz="2200">
                <a:solidFill>
                  <a:srgbClr val="0070C0"/>
                </a:solidFill>
                <a:latin typeface="Trade Gothic LT"/>
              </a:rPr>
              <a:t>Contamos con</a:t>
            </a:r>
            <a:r>
              <a:rPr lang="es-CO">
                <a:solidFill>
                  <a:srgbClr val="0070C0"/>
                </a:solidFill>
                <a:latin typeface="Trade Gothic LT"/>
              </a:rPr>
              <a:t> </a:t>
            </a:r>
            <a:r>
              <a:rPr lang="es-CO">
                <a:solidFill>
                  <a:srgbClr val="C2D113"/>
                </a:solidFill>
                <a:latin typeface="Integral CF Bold" panose="00000800000000000000" pitchFamily="2" charset="0"/>
              </a:rPr>
              <a:t>131</a:t>
            </a:r>
            <a:r>
              <a:rPr lang="es-CO">
                <a:solidFill>
                  <a:srgbClr val="0070C0"/>
                </a:solidFill>
                <a:latin typeface="Integral CF Bold" panose="00000800000000000000" pitchFamily="2" charset="0"/>
              </a:rPr>
              <a:t> </a:t>
            </a:r>
            <a:r>
              <a:rPr lang="es-CO" sz="2200">
                <a:solidFill>
                  <a:srgbClr val="0070C0"/>
                </a:solidFill>
                <a:latin typeface="Integral CF Bold" panose="00000800000000000000" pitchFamily="2" charset="0"/>
              </a:rPr>
              <a:t>Licencias</a:t>
            </a:r>
            <a:br>
              <a:rPr lang="es-CO" sz="2200">
                <a:solidFill>
                  <a:srgbClr val="0070C0"/>
                </a:solidFill>
                <a:latin typeface="Integral CF Bold" panose="00000800000000000000" pitchFamily="2" charset="0"/>
              </a:rPr>
            </a:br>
            <a:br>
              <a:rPr lang="es-CO" sz="2200" b="1">
                <a:solidFill>
                  <a:srgbClr val="0070C0"/>
                </a:solidFill>
                <a:latin typeface="Integral CF Bold" panose="00000800000000000000" pitchFamily="2" charset="0"/>
              </a:rPr>
            </a:br>
            <a:r>
              <a:rPr lang="es-ES">
                <a:solidFill>
                  <a:srgbClr val="C2D113"/>
                </a:solidFill>
                <a:latin typeface="Integral CF Bold" panose="00000800000000000000" pitchFamily="2" charset="0"/>
              </a:rPr>
              <a:t>500</a:t>
            </a:r>
            <a:r>
              <a:rPr lang="es-ES" sz="3600" b="1">
                <a:solidFill>
                  <a:srgbClr val="0070C0"/>
                </a:solidFill>
                <a:latin typeface="Integral CF Bold" panose="00000800000000000000" pitchFamily="2" charset="0"/>
              </a:rPr>
              <a:t> </a:t>
            </a:r>
            <a:r>
              <a:rPr lang="es-ES" sz="2200">
                <a:solidFill>
                  <a:srgbClr val="0070C0"/>
                </a:solidFill>
                <a:latin typeface="Integral CF Bold" panose="00000800000000000000" pitchFamily="2" charset="0"/>
              </a:rPr>
              <a:t>inscripciones en programas activos.</a:t>
            </a:r>
            <a:br>
              <a:rPr lang="es-ES" sz="2200">
                <a:solidFill>
                  <a:srgbClr val="0070C0"/>
                </a:solidFill>
                <a:latin typeface="Integral CF Bold" panose="00000800000000000000" pitchFamily="2" charset="0"/>
              </a:rPr>
            </a:br>
            <a:r>
              <a:rPr lang="es-ES" sz="2200">
                <a:solidFill>
                  <a:srgbClr val="0070C0"/>
                </a:solidFill>
                <a:latin typeface="Integral CF Bold" panose="00000800000000000000" pitchFamily="2" charset="0"/>
              </a:rPr>
              <a:t> </a:t>
            </a:r>
            <a:br>
              <a:rPr lang="es-ES" sz="2200">
                <a:solidFill>
                  <a:srgbClr val="0070C0"/>
                </a:solidFill>
                <a:effectLst/>
                <a:latin typeface="Integral CF Bold" panose="00000800000000000000" pitchFamily="2" charset="0"/>
              </a:rPr>
            </a:br>
            <a:r>
              <a:rPr lang="es-ES" sz="2200">
                <a:solidFill>
                  <a:srgbClr val="0070C0"/>
                </a:solidFill>
                <a:effectLst/>
                <a:latin typeface="Trade Gothic LT"/>
              </a:rPr>
              <a:t>Más de </a:t>
            </a:r>
            <a:r>
              <a:rPr lang="es-ES">
                <a:solidFill>
                  <a:srgbClr val="C2D113"/>
                </a:solidFill>
                <a:effectLst/>
                <a:latin typeface="Integral CF Bold" panose="00000800000000000000" pitchFamily="2" charset="0"/>
              </a:rPr>
              <a:t>2.400</a:t>
            </a:r>
            <a:r>
              <a:rPr lang="es-ES" sz="2200">
                <a:solidFill>
                  <a:srgbClr val="0070C0"/>
                </a:solidFill>
                <a:effectLst/>
                <a:latin typeface="Integral CF Bold" panose="00000800000000000000" pitchFamily="2" charset="0"/>
              </a:rPr>
              <a:t> horas </a:t>
            </a:r>
            <a:r>
              <a:rPr lang="es-ES" sz="2200">
                <a:solidFill>
                  <a:srgbClr val="0070C0"/>
                </a:solidFill>
                <a:effectLst/>
                <a:latin typeface="Trade Gothic LT"/>
              </a:rPr>
              <a:t>de formación. </a:t>
            </a:r>
            <a:br>
              <a:rPr lang="es-ES" sz="2200">
                <a:solidFill>
                  <a:srgbClr val="0070C0"/>
                </a:solidFill>
                <a:effectLst/>
                <a:latin typeface="Trade Gothic LT"/>
              </a:rPr>
            </a:br>
            <a:br>
              <a:rPr lang="es-ES" sz="2200">
                <a:solidFill>
                  <a:srgbClr val="0070C0"/>
                </a:solidFill>
                <a:effectLst/>
                <a:latin typeface="Trade Gothic LT"/>
              </a:rPr>
            </a:br>
            <a:r>
              <a:rPr lang="es-ES" sz="2200">
                <a:solidFill>
                  <a:srgbClr val="0070C0"/>
                </a:solidFill>
                <a:effectLst/>
                <a:latin typeface="Trade Gothic LT"/>
              </a:rPr>
              <a:t>El  </a:t>
            </a:r>
            <a:r>
              <a:rPr lang="es-ES">
                <a:solidFill>
                  <a:srgbClr val="C2D113"/>
                </a:solidFill>
                <a:effectLst/>
                <a:latin typeface="Integral CF Bold" panose="00000800000000000000" pitchFamily="2" charset="0"/>
              </a:rPr>
              <a:t>43% </a:t>
            </a:r>
            <a:r>
              <a:rPr lang="es-ES" sz="2200">
                <a:solidFill>
                  <a:srgbClr val="0070C0"/>
                </a:solidFill>
                <a:effectLst/>
                <a:latin typeface="Integral CF Bold" panose="00000800000000000000" pitchFamily="2" charset="0"/>
              </a:rPr>
              <a:t>de los estudiantes activos                             </a:t>
            </a:r>
            <a:r>
              <a:rPr lang="es-ES" sz="2200">
                <a:solidFill>
                  <a:srgbClr val="0070C0"/>
                </a:solidFill>
                <a:effectLst/>
                <a:latin typeface="Trade Gothic LT"/>
              </a:rPr>
              <a:t>se inscriben en más de 2 cursos. </a:t>
            </a:r>
            <a:br>
              <a:rPr lang="es-ES" sz="2200">
                <a:solidFill>
                  <a:srgbClr val="0070C0"/>
                </a:solidFill>
                <a:latin typeface="Trade Gothic LT"/>
              </a:rPr>
            </a:br>
            <a:br>
              <a:rPr lang="es-ES">
                <a:solidFill>
                  <a:srgbClr val="0070C0"/>
                </a:solidFill>
                <a:effectLst/>
                <a:latin typeface="Integral CF Bold" panose="00000800000000000000" pitchFamily="2" charset="0"/>
              </a:rPr>
            </a:br>
            <a:r>
              <a:rPr lang="es-ES">
                <a:solidFill>
                  <a:srgbClr val="C2D113"/>
                </a:solidFill>
                <a:effectLst/>
                <a:latin typeface="Integral CF Bold" panose="00000800000000000000" pitchFamily="2" charset="0"/>
              </a:rPr>
              <a:t>$78.600.000 </a:t>
            </a:r>
            <a:r>
              <a:rPr lang="es-ES" sz="2200">
                <a:solidFill>
                  <a:srgbClr val="0070C0"/>
                </a:solidFill>
                <a:latin typeface="Integral CF Bold" panose="00000800000000000000" pitchFamily="2" charset="0"/>
              </a:rPr>
              <a:t>de i</a:t>
            </a:r>
            <a:r>
              <a:rPr lang="es-ES" sz="2200">
                <a:solidFill>
                  <a:srgbClr val="0070C0"/>
                </a:solidFill>
                <a:effectLst/>
                <a:latin typeface="Integral CF Bold" panose="00000800000000000000" pitchFamily="2" charset="0"/>
              </a:rPr>
              <a:t>nversión.</a:t>
            </a:r>
            <a:endParaRPr lang="es-CO" b="1">
              <a:solidFill>
                <a:srgbClr val="C2D113"/>
              </a:solidFill>
              <a:latin typeface="Integral CF Bold" panose="00000800000000000000" pitchFamily="2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98A776EF-6208-4FAC-50ED-9D872A1DA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202094" y="286366"/>
            <a:ext cx="1273674" cy="62803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2CA1BD0-4D51-7B7C-49F9-64B38646ED8A}"/>
              </a:ext>
            </a:extLst>
          </p:cNvPr>
          <p:cNvSpPr/>
          <p:nvPr/>
        </p:nvSpPr>
        <p:spPr>
          <a:xfrm>
            <a:off x="218491" y="260572"/>
            <a:ext cx="11717694" cy="6311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3310BA0-8578-7596-D52C-24272E209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3994" y="273050"/>
            <a:ext cx="811823" cy="12259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671ABA4-ADA4-E782-276C-55434CE6AE79}"/>
              </a:ext>
            </a:extLst>
          </p:cNvPr>
          <p:cNvSpPr/>
          <p:nvPr/>
        </p:nvSpPr>
        <p:spPr>
          <a:xfrm>
            <a:off x="218491" y="3416522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80A478E-1481-3CC9-C4E2-E7C26D957826}"/>
              </a:ext>
            </a:extLst>
          </p:cNvPr>
          <p:cNvSpPr/>
          <p:nvPr/>
        </p:nvSpPr>
        <p:spPr>
          <a:xfrm>
            <a:off x="218491" y="3740090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A742D6C-955F-3969-51D7-B31B9700CE71}"/>
              </a:ext>
            </a:extLst>
          </p:cNvPr>
          <p:cNvSpPr/>
          <p:nvPr/>
        </p:nvSpPr>
        <p:spPr>
          <a:xfrm>
            <a:off x="218491" y="4068891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DACD16D-884E-294A-512F-BEE7090444BB}"/>
              </a:ext>
            </a:extLst>
          </p:cNvPr>
          <p:cNvSpPr/>
          <p:nvPr/>
        </p:nvSpPr>
        <p:spPr>
          <a:xfrm>
            <a:off x="218491" y="4417859"/>
            <a:ext cx="251744" cy="241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id="{D9A39894-2E2D-24D6-4381-0BF1AA4B8E3D}"/>
              </a:ext>
            </a:extLst>
          </p:cNvPr>
          <p:cNvSpPr/>
          <p:nvPr/>
        </p:nvSpPr>
        <p:spPr>
          <a:xfrm>
            <a:off x="10668108" y="3784768"/>
            <a:ext cx="541153" cy="544068"/>
          </a:xfrm>
          <a:prstGeom prst="ellipse">
            <a:avLst/>
          </a:prstGeom>
          <a:solidFill>
            <a:srgbClr val="0070C0"/>
          </a:solidFill>
          <a:ln w="12700">
            <a:noFill/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4" name="Star">
            <a:extLst>
              <a:ext uri="{FF2B5EF4-FFF2-40B4-BE49-F238E27FC236}">
                <a16:creationId xmlns:a16="http://schemas.microsoft.com/office/drawing/2014/main" id="{98CDC048-0329-1715-4109-B0E1FC3709D4}"/>
              </a:ext>
            </a:extLst>
          </p:cNvPr>
          <p:cNvSpPr/>
          <p:nvPr/>
        </p:nvSpPr>
        <p:spPr>
          <a:xfrm>
            <a:off x="10756164" y="3875728"/>
            <a:ext cx="365762" cy="367732"/>
          </a:xfrm>
          <a:prstGeom prst="star4">
            <a:avLst>
              <a:gd name="adj" fmla="val 16754"/>
            </a:avLst>
          </a:prstGeom>
          <a:solidFill>
            <a:srgbClr val="B5D300"/>
          </a:solidFill>
          <a:ln w="12700">
            <a:solidFill>
              <a:srgbClr val="B5D30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314B3066-8DA5-559F-8EBF-88C43F0A695B}"/>
              </a:ext>
            </a:extLst>
          </p:cNvPr>
          <p:cNvSpPr/>
          <p:nvPr/>
        </p:nvSpPr>
        <p:spPr>
          <a:xfrm>
            <a:off x="10663306" y="4485572"/>
            <a:ext cx="541153" cy="544068"/>
          </a:xfrm>
          <a:prstGeom prst="ellipse">
            <a:avLst/>
          </a:prstGeom>
          <a:solidFill>
            <a:srgbClr val="C2D113"/>
          </a:solidFill>
          <a:ln w="12700">
            <a:solidFill>
              <a:srgbClr val="C2D113"/>
            </a:solidFill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6" name="Star">
            <a:extLst>
              <a:ext uri="{FF2B5EF4-FFF2-40B4-BE49-F238E27FC236}">
                <a16:creationId xmlns:a16="http://schemas.microsoft.com/office/drawing/2014/main" id="{C4A0F947-D8EA-C10E-6B3D-940085F5D69E}"/>
              </a:ext>
            </a:extLst>
          </p:cNvPr>
          <p:cNvSpPr/>
          <p:nvPr/>
        </p:nvSpPr>
        <p:spPr>
          <a:xfrm>
            <a:off x="10756164" y="4573740"/>
            <a:ext cx="365762" cy="367732"/>
          </a:xfrm>
          <a:prstGeom prst="star4">
            <a:avLst>
              <a:gd name="adj" fmla="val 16754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B9432923-3AA8-4982-F485-D51FF7EC17DD}"/>
              </a:ext>
            </a:extLst>
          </p:cNvPr>
          <p:cNvSpPr/>
          <p:nvPr/>
        </p:nvSpPr>
        <p:spPr>
          <a:xfrm rot="5228202">
            <a:off x="1819244" y="1958541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AB31CE31-FB88-B6F2-D16A-B8E662EF1F9F}"/>
              </a:ext>
            </a:extLst>
          </p:cNvPr>
          <p:cNvSpPr/>
          <p:nvPr/>
        </p:nvSpPr>
        <p:spPr>
          <a:xfrm rot="5400000">
            <a:off x="1827279" y="2665501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Triángulo isósceles 20">
            <a:extLst>
              <a:ext uri="{FF2B5EF4-FFF2-40B4-BE49-F238E27FC236}">
                <a16:creationId xmlns:a16="http://schemas.microsoft.com/office/drawing/2014/main" id="{36C07B9D-7F24-1D00-34AE-DEEE33FABACF}"/>
              </a:ext>
            </a:extLst>
          </p:cNvPr>
          <p:cNvSpPr/>
          <p:nvPr/>
        </p:nvSpPr>
        <p:spPr>
          <a:xfrm rot="5400000">
            <a:off x="1829154" y="3662830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Triángulo isósceles 22">
            <a:extLst>
              <a:ext uri="{FF2B5EF4-FFF2-40B4-BE49-F238E27FC236}">
                <a16:creationId xmlns:a16="http://schemas.microsoft.com/office/drawing/2014/main" id="{E8BCC79A-B60B-0BFE-DEC6-073B9B8C72F5}"/>
              </a:ext>
            </a:extLst>
          </p:cNvPr>
          <p:cNvSpPr/>
          <p:nvPr/>
        </p:nvSpPr>
        <p:spPr>
          <a:xfrm rot="5400000">
            <a:off x="1812320" y="4475102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Triángulo isósceles 23">
            <a:extLst>
              <a:ext uri="{FF2B5EF4-FFF2-40B4-BE49-F238E27FC236}">
                <a16:creationId xmlns:a16="http://schemas.microsoft.com/office/drawing/2014/main" id="{0D112996-A003-9CC0-FA11-6B103BAC72F5}"/>
              </a:ext>
            </a:extLst>
          </p:cNvPr>
          <p:cNvSpPr/>
          <p:nvPr/>
        </p:nvSpPr>
        <p:spPr>
          <a:xfrm rot="5400000">
            <a:off x="1827280" y="5748125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DA0FE9D-BC48-38AB-A716-FE0888ECC9D9}"/>
              </a:ext>
            </a:extLst>
          </p:cNvPr>
          <p:cNvSpPr txBox="1"/>
          <p:nvPr/>
        </p:nvSpPr>
        <p:spPr>
          <a:xfrm>
            <a:off x="2475768" y="508772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5400">
                <a:solidFill>
                  <a:srgbClr val="0070C0"/>
                </a:solidFill>
                <a:latin typeface="Integral CF Bold" panose="00000800000000000000" pitchFamily="2" charset="0"/>
              </a:rPr>
              <a:t>Coursera</a:t>
            </a:r>
            <a:endParaRPr lang="es-CO" sz="5400"/>
          </a:p>
        </p:txBody>
      </p:sp>
    </p:spTree>
    <p:extLst>
      <p:ext uri="{BB962C8B-B14F-4D97-AF65-F5344CB8AC3E}">
        <p14:creationId xmlns:p14="http://schemas.microsoft.com/office/powerpoint/2010/main" val="3616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FFF6C5-27D7-B61E-CBEF-55139F91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70" y="2881894"/>
            <a:ext cx="6137219" cy="1325563"/>
          </a:xfrm>
        </p:spPr>
        <p:txBody>
          <a:bodyPr>
            <a:normAutofit fontScale="90000"/>
          </a:bodyPr>
          <a:lstStyle/>
          <a:p>
            <a:pPr>
              <a:lnSpc>
                <a:spcPts val="2900"/>
              </a:lnSpc>
            </a:pPr>
            <a:r>
              <a:rPr lang="es-CO">
                <a:solidFill>
                  <a:srgbClr val="0070C0"/>
                </a:solidFill>
                <a:latin typeface="Integral CF Bold" panose="00000800000000000000" pitchFamily="2" charset="0"/>
              </a:rPr>
              <a:t>69</a:t>
            </a:r>
            <a:r>
              <a:rPr lang="es-CO" sz="2700">
                <a:solidFill>
                  <a:srgbClr val="0070C0"/>
                </a:solidFill>
                <a:latin typeface="Integral CF Bold" panose="00000800000000000000" pitchFamily="2" charset="0"/>
              </a:rPr>
              <a:t> préstamos de educación </a:t>
            </a:r>
            <a:br>
              <a:rPr lang="es-CO" sz="2700" b="1">
                <a:solidFill>
                  <a:srgbClr val="C2D113"/>
                </a:solidFill>
                <a:latin typeface="Integral CF Bold" panose="00000800000000000000" pitchFamily="2" charset="0"/>
              </a:rPr>
            </a:br>
            <a:r>
              <a:rPr lang="es-CO" sz="2700">
                <a:solidFill>
                  <a:schemeClr val="bg1">
                    <a:lumMod val="50000"/>
                  </a:schemeClr>
                </a:solidFill>
                <a:latin typeface="Trade Gothic LT"/>
              </a:rPr>
              <a:t>por un monto de </a:t>
            </a:r>
            <a:r>
              <a:rPr lang="es-CO" sz="3600">
                <a:solidFill>
                  <a:srgbClr val="C2D113"/>
                </a:solidFill>
                <a:latin typeface="Integral CF Bold" panose="00000800000000000000" pitchFamily="2" charset="0"/>
              </a:rPr>
              <a:t>$ 296.244.213.</a:t>
            </a:r>
            <a:br>
              <a:rPr lang="es-CO" sz="3600">
                <a:solidFill>
                  <a:srgbClr val="C2D113"/>
                </a:solidFill>
                <a:latin typeface="Integral CF Bold" panose="00000800000000000000" pitchFamily="2" charset="0"/>
              </a:rPr>
            </a:br>
            <a:br>
              <a:rPr lang="es-CO" sz="3600">
                <a:solidFill>
                  <a:srgbClr val="C2D113"/>
                </a:solidFill>
                <a:latin typeface="Integral CF Bold" panose="00000800000000000000" pitchFamily="2" charset="0"/>
              </a:rPr>
            </a:br>
            <a:r>
              <a:rPr lang="es-CO" sz="3600">
                <a:solidFill>
                  <a:srgbClr val="C2D113"/>
                </a:solidFill>
                <a:latin typeface="Integral CF Bold" panose="00000800000000000000" pitchFamily="2" charset="0"/>
              </a:rPr>
              <a:t> </a:t>
            </a:r>
            <a:br>
              <a:rPr lang="es-CO" sz="3100" b="1">
                <a:solidFill>
                  <a:srgbClr val="0070C0"/>
                </a:solidFill>
                <a:latin typeface="Integral CF Bold" panose="00000800000000000000" pitchFamily="2" charset="0"/>
              </a:rPr>
            </a:br>
            <a:br>
              <a:rPr lang="es-CO" sz="2700">
                <a:solidFill>
                  <a:srgbClr val="0070C0"/>
                </a:solidFill>
                <a:latin typeface="Trade Gothic LT"/>
              </a:rPr>
            </a:br>
            <a:r>
              <a:rPr lang="es-CO">
                <a:solidFill>
                  <a:srgbClr val="0070C0"/>
                </a:solidFill>
                <a:latin typeface="Integral CF Bold" panose="00000800000000000000" pitchFamily="2" charset="0"/>
              </a:rPr>
              <a:t>34</a:t>
            </a:r>
            <a:r>
              <a:rPr lang="es-CO" sz="2700">
                <a:solidFill>
                  <a:srgbClr val="0070C0"/>
                </a:solidFill>
                <a:latin typeface="Integral CF Bold" panose="00000800000000000000" pitchFamily="2" charset="0"/>
              </a:rPr>
              <a:t> condonaciones </a:t>
            </a:r>
            <a:r>
              <a:rPr lang="es-CO" sz="2700">
                <a:solidFill>
                  <a:schemeClr val="bg1">
                    <a:lumMod val="50000"/>
                  </a:schemeClr>
                </a:solidFill>
                <a:latin typeface="Trade Gothic LT"/>
              </a:rPr>
              <a:t>por cumplimiento de promedio, por un </a:t>
            </a:r>
            <a:br>
              <a:rPr lang="es-CO" sz="2700">
                <a:solidFill>
                  <a:schemeClr val="bg1">
                    <a:lumMod val="50000"/>
                  </a:schemeClr>
                </a:solidFill>
                <a:latin typeface="Trade Gothic LT"/>
              </a:rPr>
            </a:br>
            <a:r>
              <a:rPr lang="es-CO" sz="2700">
                <a:solidFill>
                  <a:schemeClr val="bg1">
                    <a:lumMod val="50000"/>
                  </a:schemeClr>
                </a:solidFill>
                <a:latin typeface="Trade Gothic LT"/>
              </a:rPr>
              <a:t>monto de </a:t>
            </a:r>
            <a:r>
              <a:rPr lang="es-CO" sz="3600">
                <a:solidFill>
                  <a:srgbClr val="C2D113"/>
                </a:solidFill>
                <a:latin typeface="Integral CF Bold" panose="00000800000000000000" pitchFamily="2" charset="0"/>
              </a:rPr>
              <a:t>$ 103.254.967. </a:t>
            </a:r>
            <a:br>
              <a:rPr lang="es-CO" sz="3600">
                <a:solidFill>
                  <a:srgbClr val="C2D113"/>
                </a:solidFill>
                <a:latin typeface="Integral CF Bold" panose="00000800000000000000" pitchFamily="2" charset="0"/>
              </a:rPr>
            </a:br>
            <a:br>
              <a:rPr lang="es-CO" sz="3600">
                <a:solidFill>
                  <a:srgbClr val="C2D113"/>
                </a:solidFill>
                <a:latin typeface="Integral CF Bold" panose="00000800000000000000" pitchFamily="2" charset="0"/>
              </a:rPr>
            </a:br>
            <a:br>
              <a:rPr lang="es-CO" sz="3600">
                <a:solidFill>
                  <a:srgbClr val="C2D113"/>
                </a:solidFill>
                <a:latin typeface="Integral CF Bold" panose="00000800000000000000" pitchFamily="2" charset="0"/>
              </a:rPr>
            </a:br>
            <a:r>
              <a:rPr lang="es-CO" sz="3600">
                <a:solidFill>
                  <a:srgbClr val="0070C0"/>
                </a:solidFill>
                <a:latin typeface="Integral CF Bold" panose="00000800000000000000" pitchFamily="2" charset="0"/>
              </a:rPr>
              <a:t>42</a:t>
            </a:r>
            <a:r>
              <a:rPr lang="es-CO" sz="4400">
                <a:solidFill>
                  <a:srgbClr val="0070C0"/>
                </a:solidFill>
                <a:latin typeface="Integral CF Bold" panose="00000800000000000000" pitchFamily="2" charset="0"/>
              </a:rPr>
              <a:t> </a:t>
            </a:r>
            <a:r>
              <a:rPr lang="es-CO" sz="2700">
                <a:solidFill>
                  <a:srgbClr val="0070C0"/>
                </a:solidFill>
                <a:latin typeface="Integral CF Bold" panose="00000800000000000000" pitchFamily="2" charset="0"/>
              </a:rPr>
              <a:t>CONVENIOS INSTITUCIONALES</a:t>
            </a:r>
            <a:br>
              <a:rPr lang="es-CO" sz="4400" b="1">
                <a:solidFill>
                  <a:srgbClr val="C2D113"/>
                </a:solidFill>
                <a:latin typeface="Integral CF Bold" panose="00000800000000000000" pitchFamily="2" charset="0"/>
              </a:rPr>
            </a:br>
            <a:r>
              <a:rPr lang="es-CO" sz="2700">
                <a:solidFill>
                  <a:schemeClr val="bg1">
                    <a:lumMod val="50000"/>
                  </a:schemeClr>
                </a:solidFill>
                <a:latin typeface="Trade Gothic LT"/>
              </a:rPr>
              <a:t>por un monto de </a:t>
            </a:r>
            <a:r>
              <a:rPr lang="es-CO" sz="3600">
                <a:solidFill>
                  <a:srgbClr val="C2D113"/>
                </a:solidFill>
                <a:latin typeface="Integral CF Bold" panose="00000800000000000000" pitchFamily="2" charset="0"/>
              </a:rPr>
              <a:t>$102.071.000. </a:t>
            </a:r>
            <a:br>
              <a:rPr lang="es-CO" sz="5400">
                <a:solidFill>
                  <a:srgbClr val="C2D113"/>
                </a:solidFill>
                <a:latin typeface="Integral CF Bold" panose="00000800000000000000" pitchFamily="2" charset="0"/>
              </a:rPr>
            </a:br>
            <a:br>
              <a:rPr lang="es-CO"/>
            </a:br>
            <a:endParaRPr lang="es-CO"/>
          </a:p>
        </p:txBody>
      </p:sp>
      <p:pic>
        <p:nvPicPr>
          <p:cNvPr id="4" name="Imagen 3" descr="Niño en frente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1AA99F31-DACB-9C31-09DA-5099251E3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199" y="273050"/>
            <a:ext cx="5053305" cy="63373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C3D1564-12D1-DB15-C11C-3F8A97803059}"/>
              </a:ext>
            </a:extLst>
          </p:cNvPr>
          <p:cNvSpPr/>
          <p:nvPr/>
        </p:nvSpPr>
        <p:spPr>
          <a:xfrm>
            <a:off x="261902" y="273050"/>
            <a:ext cx="11717694" cy="6311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5A6714B-8C24-93CA-8E6D-0C3B7CCD7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0" y="5818353"/>
            <a:ext cx="793982" cy="104148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4968354-41A4-6688-8F7E-059E608B6381}"/>
              </a:ext>
            </a:extLst>
          </p:cNvPr>
          <p:cNvSpPr/>
          <p:nvPr/>
        </p:nvSpPr>
        <p:spPr>
          <a:xfrm>
            <a:off x="11735760" y="4024427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820EFE0-C0B9-EF0E-2627-FEC9BE5E3508}"/>
              </a:ext>
            </a:extLst>
          </p:cNvPr>
          <p:cNvSpPr/>
          <p:nvPr/>
        </p:nvSpPr>
        <p:spPr>
          <a:xfrm>
            <a:off x="11735760" y="4347995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16B76B6-3C09-4247-CB37-BC6BC965C42F}"/>
              </a:ext>
            </a:extLst>
          </p:cNvPr>
          <p:cNvSpPr/>
          <p:nvPr/>
        </p:nvSpPr>
        <p:spPr>
          <a:xfrm>
            <a:off x="11735760" y="4676796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90065-9711-96AF-2DF8-F85414360E90}"/>
              </a:ext>
            </a:extLst>
          </p:cNvPr>
          <p:cNvSpPr/>
          <p:nvPr/>
        </p:nvSpPr>
        <p:spPr>
          <a:xfrm>
            <a:off x="11735760" y="5025764"/>
            <a:ext cx="251744" cy="241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881FE68B-C60D-C739-7DB7-307DD6EC45B7}"/>
              </a:ext>
            </a:extLst>
          </p:cNvPr>
          <p:cNvSpPr/>
          <p:nvPr/>
        </p:nvSpPr>
        <p:spPr>
          <a:xfrm rot="5400000">
            <a:off x="581085" y="1042974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20A94C23-2C10-DBC2-5DFE-EA302665C75C}"/>
              </a:ext>
            </a:extLst>
          </p:cNvPr>
          <p:cNvSpPr/>
          <p:nvPr/>
        </p:nvSpPr>
        <p:spPr>
          <a:xfrm rot="5400000">
            <a:off x="630793" y="4695002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662B731C-6EF1-95D6-665F-170E2882141C}"/>
              </a:ext>
            </a:extLst>
          </p:cNvPr>
          <p:cNvSpPr/>
          <p:nvPr/>
        </p:nvSpPr>
        <p:spPr>
          <a:xfrm rot="5400000">
            <a:off x="630794" y="2800240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73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9A18D10E-74C0-CA50-F251-221D5738A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41" y="717227"/>
            <a:ext cx="899104" cy="112760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70C433-8083-6C45-2339-117B2C847245}"/>
              </a:ext>
            </a:extLst>
          </p:cNvPr>
          <p:cNvSpPr txBox="1"/>
          <p:nvPr/>
        </p:nvSpPr>
        <p:spPr>
          <a:xfrm>
            <a:off x="906472" y="544978"/>
            <a:ext cx="104358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800">
                <a:solidFill>
                  <a:srgbClr val="C4D600"/>
                </a:solidFill>
                <a:latin typeface="Integral CF Bold" panose="00000800000000000000" pitchFamily="50" charset="0"/>
              </a:rPr>
              <a:t>11 Rutas de Desarrollo</a:t>
            </a:r>
            <a:endParaRPr lang="es-CO" sz="3800">
              <a:solidFill>
                <a:srgbClr val="C4D600"/>
              </a:solidFill>
              <a:latin typeface="Integral CF Bold" panose="00000800000000000000" pitchFamily="50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EBB83E-C2B8-8C76-308A-CA92669046AD}"/>
              </a:ext>
            </a:extLst>
          </p:cNvPr>
          <p:cNvSpPr txBox="1"/>
          <p:nvPr/>
        </p:nvSpPr>
        <p:spPr>
          <a:xfrm>
            <a:off x="906472" y="760771"/>
            <a:ext cx="805223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500">
                <a:solidFill>
                  <a:srgbClr val="0070C0"/>
                </a:solidFill>
                <a:latin typeface="Integral CF Bold" panose="00000800000000000000" pitchFamily="50" charset="0"/>
              </a:rPr>
              <a:t>Existentes</a:t>
            </a:r>
            <a:endParaRPr lang="es-CO" sz="8500">
              <a:solidFill>
                <a:srgbClr val="0070C0"/>
              </a:solidFill>
              <a:latin typeface="Integral CF Bold" panose="00000800000000000000" pitchFamily="50" charset="0"/>
            </a:endParaRPr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1D2C18F3-5A82-E826-D1D5-D02779ACD266}"/>
              </a:ext>
            </a:extLst>
          </p:cNvPr>
          <p:cNvSpPr/>
          <p:nvPr/>
        </p:nvSpPr>
        <p:spPr>
          <a:xfrm>
            <a:off x="1046574" y="1905216"/>
            <a:ext cx="5335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876" y="0"/>
                </a:moveTo>
                <a:lnTo>
                  <a:pt x="14583" y="1876"/>
                </a:lnTo>
                <a:lnTo>
                  <a:pt x="6994" y="6994"/>
                </a:lnTo>
                <a:lnTo>
                  <a:pt x="1876" y="14583"/>
                </a:lnTo>
                <a:lnTo>
                  <a:pt x="0" y="23875"/>
                </a:lnTo>
                <a:lnTo>
                  <a:pt x="1876" y="33168"/>
                </a:lnTo>
                <a:lnTo>
                  <a:pt x="6994" y="40757"/>
                </a:lnTo>
                <a:lnTo>
                  <a:pt x="14583" y="45875"/>
                </a:lnTo>
                <a:lnTo>
                  <a:pt x="23876" y="47751"/>
                </a:lnTo>
                <a:lnTo>
                  <a:pt x="33168" y="45875"/>
                </a:lnTo>
                <a:lnTo>
                  <a:pt x="40757" y="40757"/>
                </a:lnTo>
                <a:lnTo>
                  <a:pt x="45875" y="33168"/>
                </a:lnTo>
                <a:lnTo>
                  <a:pt x="47752" y="23875"/>
                </a:lnTo>
                <a:lnTo>
                  <a:pt x="45875" y="14583"/>
                </a:lnTo>
                <a:lnTo>
                  <a:pt x="40757" y="6994"/>
                </a:lnTo>
                <a:lnTo>
                  <a:pt x="33168" y="1876"/>
                </a:lnTo>
                <a:lnTo>
                  <a:pt x="238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272983EA-036C-ED3B-2D65-C2F4F4802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1249102" y="805090"/>
            <a:ext cx="987610" cy="45566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4E16E1C8-E777-16B2-461B-54B1147E996A}"/>
              </a:ext>
            </a:extLst>
          </p:cNvPr>
          <p:cNvSpPr/>
          <p:nvPr/>
        </p:nvSpPr>
        <p:spPr>
          <a:xfrm>
            <a:off x="237153" y="273050"/>
            <a:ext cx="11717694" cy="6311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6C2D23E-0162-2235-1CF3-49AECC26F104}"/>
              </a:ext>
            </a:extLst>
          </p:cNvPr>
          <p:cNvSpPr/>
          <p:nvPr/>
        </p:nvSpPr>
        <p:spPr>
          <a:xfrm>
            <a:off x="237153" y="4974995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80A4EE2-CA82-9AC6-1405-40AB6C059467}"/>
              </a:ext>
            </a:extLst>
          </p:cNvPr>
          <p:cNvSpPr/>
          <p:nvPr/>
        </p:nvSpPr>
        <p:spPr>
          <a:xfrm>
            <a:off x="237153" y="5298563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BB7395F-C3B1-8B95-134A-24D5892E9988}"/>
              </a:ext>
            </a:extLst>
          </p:cNvPr>
          <p:cNvSpPr/>
          <p:nvPr/>
        </p:nvSpPr>
        <p:spPr>
          <a:xfrm>
            <a:off x="237153" y="5627364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03CA0EB-D3EC-38D8-45DC-C2C25B94C1E7}"/>
              </a:ext>
            </a:extLst>
          </p:cNvPr>
          <p:cNvSpPr/>
          <p:nvPr/>
        </p:nvSpPr>
        <p:spPr>
          <a:xfrm>
            <a:off x="237153" y="5976332"/>
            <a:ext cx="251744" cy="241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Imagen 22" descr="Un grupo de personas sentadas posando para una foto&#10;&#10;Descripción generada automáticamente">
            <a:extLst>
              <a:ext uri="{FF2B5EF4-FFF2-40B4-BE49-F238E27FC236}">
                <a16:creationId xmlns:a16="http://schemas.microsoft.com/office/drawing/2014/main" id="{55CDD518-E064-E0C7-3E2D-38BEC2F1FD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100" y="3563317"/>
            <a:ext cx="4914900" cy="3276600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C5B906BD-9D40-B7C3-D6E9-2D119A8D3845}"/>
              </a:ext>
            </a:extLst>
          </p:cNvPr>
          <p:cNvSpPr txBox="1"/>
          <p:nvPr/>
        </p:nvSpPr>
        <p:spPr>
          <a:xfrm>
            <a:off x="1140505" y="2117610"/>
            <a:ext cx="60901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Director(a) Mantenimiento.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Director(a) Producción Cemento.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Director(a) Materias Primas, Proyectos Mineros y Canteras Cemento.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Director(a) Operaciones Concretos.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Director(a) Planeación Cadena de Abastecimiento.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Líder Planeación Largo Plazo.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Profesional Cadena Abastecimiento.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Director(a) Compras (COL).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Jefe(a) Abastecimiento.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Jefe(a) Centro Integrado de Fletes. </a:t>
            </a:r>
          </a:p>
          <a:p>
            <a:pPr marL="34290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s-ES">
                <a:solidFill>
                  <a:schemeClr val="bg1">
                    <a:lumMod val="50000"/>
                  </a:schemeClr>
                </a:solidFill>
                <a:latin typeface="Trade Gothic LT Pro" panose="020B0803040303020004" pitchFamily="34" charset="0"/>
              </a:rPr>
              <a:t>Gerencia Personas, Regional Colombia. </a:t>
            </a:r>
          </a:p>
          <a:p>
            <a:pPr marL="342900" indent="-342900">
              <a:buFont typeface="+mj-lt"/>
              <a:buAutoNum type="arabicPeriod"/>
            </a:pPr>
            <a:endParaRPr lang="es-ES"/>
          </a:p>
          <a:p>
            <a:pPr marL="342900" indent="-342900">
              <a:buFont typeface="+mj-lt"/>
              <a:buAutoNum type="arabicPeriod"/>
            </a:pPr>
            <a:endParaRPr lang="es-ES"/>
          </a:p>
          <a:p>
            <a:pPr marL="342900" indent="-342900">
              <a:buFont typeface="+mj-lt"/>
              <a:buAutoNum type="arabicPeriod"/>
            </a:pPr>
            <a:endParaRPr lang="es-ES"/>
          </a:p>
          <a:p>
            <a:pPr marL="342900" indent="-342900">
              <a:buFont typeface="+mj-lt"/>
              <a:buAutoNum type="arabicPeriod"/>
            </a:pPr>
            <a:endParaRPr lang="es-ES"/>
          </a:p>
          <a:p>
            <a:endParaRPr lang="es-CO"/>
          </a:p>
        </p:txBody>
      </p:sp>
      <p:sp>
        <p:nvSpPr>
          <p:cNvPr id="2" name="Circle">
            <a:extLst>
              <a:ext uri="{FF2B5EF4-FFF2-40B4-BE49-F238E27FC236}">
                <a16:creationId xmlns:a16="http://schemas.microsoft.com/office/drawing/2014/main" id="{499BC2C7-928C-1E27-9137-ED0DE1C760E0}"/>
              </a:ext>
            </a:extLst>
          </p:cNvPr>
          <p:cNvSpPr/>
          <p:nvPr/>
        </p:nvSpPr>
        <p:spPr>
          <a:xfrm>
            <a:off x="10806004" y="2604423"/>
            <a:ext cx="541153" cy="544068"/>
          </a:xfrm>
          <a:prstGeom prst="ellipse">
            <a:avLst/>
          </a:prstGeom>
          <a:solidFill>
            <a:srgbClr val="0070C0"/>
          </a:solidFill>
          <a:ln w="12700">
            <a:noFill/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3" name="Star">
            <a:extLst>
              <a:ext uri="{FF2B5EF4-FFF2-40B4-BE49-F238E27FC236}">
                <a16:creationId xmlns:a16="http://schemas.microsoft.com/office/drawing/2014/main" id="{9FFF996F-F915-FA4E-34AF-023E6724C34B}"/>
              </a:ext>
            </a:extLst>
          </p:cNvPr>
          <p:cNvSpPr/>
          <p:nvPr/>
        </p:nvSpPr>
        <p:spPr>
          <a:xfrm>
            <a:off x="10894060" y="2695383"/>
            <a:ext cx="365762" cy="367732"/>
          </a:xfrm>
          <a:prstGeom prst="star4">
            <a:avLst>
              <a:gd name="adj" fmla="val 16754"/>
            </a:avLst>
          </a:prstGeom>
          <a:solidFill>
            <a:srgbClr val="B5D300"/>
          </a:solidFill>
          <a:ln w="12700">
            <a:solidFill>
              <a:srgbClr val="B5D30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468D563F-7550-255C-897E-4D8D0BEE1D2B}"/>
              </a:ext>
            </a:extLst>
          </p:cNvPr>
          <p:cNvSpPr/>
          <p:nvPr/>
        </p:nvSpPr>
        <p:spPr>
          <a:xfrm>
            <a:off x="10801202" y="3305227"/>
            <a:ext cx="541153" cy="544068"/>
          </a:xfrm>
          <a:prstGeom prst="ellipse">
            <a:avLst/>
          </a:prstGeom>
          <a:solidFill>
            <a:srgbClr val="C2D113"/>
          </a:solidFill>
          <a:ln w="12700">
            <a:solidFill>
              <a:srgbClr val="C2D113"/>
            </a:solidFill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5" name="Star">
            <a:extLst>
              <a:ext uri="{FF2B5EF4-FFF2-40B4-BE49-F238E27FC236}">
                <a16:creationId xmlns:a16="http://schemas.microsoft.com/office/drawing/2014/main" id="{4BE036C0-4A46-EC73-6B70-743802341D1F}"/>
              </a:ext>
            </a:extLst>
          </p:cNvPr>
          <p:cNvSpPr/>
          <p:nvPr/>
        </p:nvSpPr>
        <p:spPr>
          <a:xfrm>
            <a:off x="10894060" y="3393395"/>
            <a:ext cx="365762" cy="367732"/>
          </a:xfrm>
          <a:prstGeom prst="star4">
            <a:avLst>
              <a:gd name="adj" fmla="val 16754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</p:spTree>
    <p:extLst>
      <p:ext uri="{BB962C8B-B14F-4D97-AF65-F5344CB8AC3E}">
        <p14:creationId xmlns:p14="http://schemas.microsoft.com/office/powerpoint/2010/main" val="40920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9A18D10E-74C0-CA50-F251-221D5738A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23" y="1426029"/>
            <a:ext cx="748325" cy="9385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EBB83E-C2B8-8C76-308A-CA92669046AD}"/>
              </a:ext>
            </a:extLst>
          </p:cNvPr>
          <p:cNvSpPr txBox="1"/>
          <p:nvPr/>
        </p:nvSpPr>
        <p:spPr>
          <a:xfrm>
            <a:off x="1288534" y="1317166"/>
            <a:ext cx="8052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>
                <a:solidFill>
                  <a:srgbClr val="0070C0"/>
                </a:solidFill>
                <a:latin typeface="Integral CF Bold" panose="00000800000000000000" pitchFamily="50" charset="0"/>
              </a:rPr>
              <a:t>Activas</a:t>
            </a:r>
            <a:r>
              <a:rPr lang="es-ES" sz="6600">
                <a:solidFill>
                  <a:srgbClr val="0070C0"/>
                </a:solidFill>
                <a:latin typeface="Integral CF Bold" panose="00000800000000000000" pitchFamily="50" charset="0"/>
              </a:rPr>
              <a:t> </a:t>
            </a:r>
            <a:endParaRPr lang="es-CO" sz="6600">
              <a:solidFill>
                <a:srgbClr val="0070C0"/>
              </a:solidFill>
              <a:latin typeface="Integral CF Bold" panose="00000800000000000000" pitchFamily="50" charset="0"/>
            </a:endParaRPr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1D2C18F3-5A82-E826-D1D5-D02779ACD266}"/>
              </a:ext>
            </a:extLst>
          </p:cNvPr>
          <p:cNvSpPr/>
          <p:nvPr/>
        </p:nvSpPr>
        <p:spPr>
          <a:xfrm>
            <a:off x="1235184" y="2386110"/>
            <a:ext cx="5335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876" y="0"/>
                </a:moveTo>
                <a:lnTo>
                  <a:pt x="14583" y="1876"/>
                </a:lnTo>
                <a:lnTo>
                  <a:pt x="6994" y="6994"/>
                </a:lnTo>
                <a:lnTo>
                  <a:pt x="1876" y="14583"/>
                </a:lnTo>
                <a:lnTo>
                  <a:pt x="0" y="23875"/>
                </a:lnTo>
                <a:lnTo>
                  <a:pt x="1876" y="33168"/>
                </a:lnTo>
                <a:lnTo>
                  <a:pt x="6994" y="40757"/>
                </a:lnTo>
                <a:lnTo>
                  <a:pt x="14583" y="45875"/>
                </a:lnTo>
                <a:lnTo>
                  <a:pt x="23876" y="47751"/>
                </a:lnTo>
                <a:lnTo>
                  <a:pt x="33168" y="45875"/>
                </a:lnTo>
                <a:lnTo>
                  <a:pt x="40757" y="40757"/>
                </a:lnTo>
                <a:lnTo>
                  <a:pt x="45875" y="33168"/>
                </a:lnTo>
                <a:lnTo>
                  <a:pt x="47752" y="23875"/>
                </a:lnTo>
                <a:lnTo>
                  <a:pt x="45875" y="14583"/>
                </a:lnTo>
                <a:lnTo>
                  <a:pt x="40757" y="6994"/>
                </a:lnTo>
                <a:lnTo>
                  <a:pt x="33168" y="1876"/>
                </a:lnTo>
                <a:lnTo>
                  <a:pt x="238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272983EA-036C-ED3B-2D65-C2F4F4802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1233209" y="1920929"/>
            <a:ext cx="987610" cy="45566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4E16E1C8-E777-16B2-461B-54B1147E996A}"/>
              </a:ext>
            </a:extLst>
          </p:cNvPr>
          <p:cNvSpPr/>
          <p:nvPr/>
        </p:nvSpPr>
        <p:spPr>
          <a:xfrm>
            <a:off x="237153" y="273050"/>
            <a:ext cx="11717694" cy="6311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6C2D23E-0162-2235-1CF3-49AECC26F104}"/>
              </a:ext>
            </a:extLst>
          </p:cNvPr>
          <p:cNvSpPr/>
          <p:nvPr/>
        </p:nvSpPr>
        <p:spPr>
          <a:xfrm>
            <a:off x="237153" y="4974995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80A4EE2-CA82-9AC6-1405-40AB6C059467}"/>
              </a:ext>
            </a:extLst>
          </p:cNvPr>
          <p:cNvSpPr/>
          <p:nvPr/>
        </p:nvSpPr>
        <p:spPr>
          <a:xfrm>
            <a:off x="237153" y="5298563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BB7395F-C3B1-8B95-134A-24D5892E9988}"/>
              </a:ext>
            </a:extLst>
          </p:cNvPr>
          <p:cNvSpPr/>
          <p:nvPr/>
        </p:nvSpPr>
        <p:spPr>
          <a:xfrm>
            <a:off x="237153" y="5627364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03CA0EB-D3EC-38D8-45DC-C2C25B94C1E7}"/>
              </a:ext>
            </a:extLst>
          </p:cNvPr>
          <p:cNvSpPr/>
          <p:nvPr/>
        </p:nvSpPr>
        <p:spPr>
          <a:xfrm>
            <a:off x="237153" y="5976332"/>
            <a:ext cx="251744" cy="241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5B906BD-9D40-B7C3-D6E9-2D119A8D3845}"/>
              </a:ext>
            </a:extLst>
          </p:cNvPr>
          <p:cNvSpPr txBox="1"/>
          <p:nvPr/>
        </p:nvSpPr>
        <p:spPr>
          <a:xfrm>
            <a:off x="1186934" y="2506609"/>
            <a:ext cx="5324483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000"/>
              </a:lnSpc>
              <a:buClr>
                <a:srgbClr val="C2D113"/>
              </a:buClr>
              <a:buFont typeface="Courier New" panose="02070309020205020404" pitchFamily="49" charset="0"/>
              <a:buChar char="o"/>
            </a:pPr>
            <a:r>
              <a:rPr lang="es-ES" b="1">
                <a:solidFill>
                  <a:schemeClr val="bg1">
                    <a:lumMod val="50000"/>
                  </a:schemeClr>
                </a:solidFill>
                <a:latin typeface="Trade Gothic LT"/>
              </a:rPr>
              <a:t>Director(a) Mantenimiento.</a:t>
            </a:r>
          </a:p>
          <a:p>
            <a:pPr marL="342900" indent="-342900">
              <a:lnSpc>
                <a:spcPts val="2000"/>
              </a:lnSpc>
              <a:buClr>
                <a:srgbClr val="C2D113"/>
              </a:buClr>
              <a:buFont typeface="Courier New" panose="02070309020205020404" pitchFamily="49" charset="0"/>
              <a:buChar char="o"/>
            </a:pPr>
            <a:r>
              <a:rPr lang="es-ES" b="1">
                <a:solidFill>
                  <a:schemeClr val="bg1">
                    <a:lumMod val="50000"/>
                  </a:schemeClr>
                </a:solidFill>
                <a:latin typeface="Trade Gothic LT"/>
              </a:rPr>
              <a:t>Director(a) Producción Cemento.</a:t>
            </a:r>
          </a:p>
          <a:p>
            <a:pPr marL="342900" indent="-342900">
              <a:lnSpc>
                <a:spcPts val="2000"/>
              </a:lnSpc>
              <a:buClr>
                <a:srgbClr val="C2D113"/>
              </a:buClr>
              <a:buFont typeface="Courier New" panose="02070309020205020404" pitchFamily="49" charset="0"/>
              <a:buChar char="o"/>
            </a:pPr>
            <a:r>
              <a:rPr lang="es-ES" b="1">
                <a:solidFill>
                  <a:schemeClr val="bg1">
                    <a:lumMod val="50000"/>
                  </a:schemeClr>
                </a:solidFill>
                <a:latin typeface="Trade Gothic LT"/>
              </a:rPr>
              <a:t>Director(a) Materias Primas, Proyectos Mineros             y Canteras Cemento.</a:t>
            </a:r>
          </a:p>
          <a:p>
            <a:pPr marL="342900" indent="-342900">
              <a:lnSpc>
                <a:spcPts val="2000"/>
              </a:lnSpc>
              <a:buClr>
                <a:srgbClr val="C2D113"/>
              </a:buClr>
              <a:buFont typeface="Courier New" panose="02070309020205020404" pitchFamily="49" charset="0"/>
              <a:buChar char="o"/>
            </a:pPr>
            <a:r>
              <a:rPr lang="es-ES" b="1">
                <a:solidFill>
                  <a:schemeClr val="bg1">
                    <a:lumMod val="50000"/>
                  </a:schemeClr>
                </a:solidFill>
                <a:latin typeface="Trade Gothic LT"/>
              </a:rPr>
              <a:t>Director(a) Operaciones Concretos.</a:t>
            </a:r>
          </a:p>
          <a:p>
            <a:pPr marL="342900" indent="-342900">
              <a:lnSpc>
                <a:spcPts val="2000"/>
              </a:lnSpc>
              <a:buClr>
                <a:srgbClr val="C2D113"/>
              </a:buClr>
              <a:buFont typeface="Courier New" panose="02070309020205020404" pitchFamily="49" charset="0"/>
              <a:buChar char="o"/>
            </a:pPr>
            <a:r>
              <a:rPr lang="es-ES" b="1">
                <a:solidFill>
                  <a:schemeClr val="bg1">
                    <a:lumMod val="50000"/>
                  </a:schemeClr>
                </a:solidFill>
                <a:latin typeface="Trade Gothic LT"/>
              </a:rPr>
              <a:t>Líder Planeación Largo Plazo.</a:t>
            </a:r>
          </a:p>
          <a:p>
            <a:pPr marL="342900" indent="-342900">
              <a:lnSpc>
                <a:spcPts val="2000"/>
              </a:lnSpc>
              <a:buClr>
                <a:srgbClr val="C2D113"/>
              </a:buClr>
              <a:buFont typeface="Courier New" panose="02070309020205020404" pitchFamily="49" charset="0"/>
              <a:buChar char="o"/>
            </a:pPr>
            <a:r>
              <a:rPr lang="es-ES" b="1">
                <a:solidFill>
                  <a:schemeClr val="bg1">
                    <a:lumMod val="50000"/>
                  </a:schemeClr>
                </a:solidFill>
                <a:latin typeface="Trade Gothic LT"/>
              </a:rPr>
              <a:t>Jefe(a) Abastecimiento.</a:t>
            </a:r>
          </a:p>
          <a:p>
            <a:pPr marL="342900" indent="-342900">
              <a:lnSpc>
                <a:spcPts val="2000"/>
              </a:lnSpc>
              <a:buClr>
                <a:srgbClr val="C2D113"/>
              </a:buClr>
              <a:buFont typeface="Courier New" panose="02070309020205020404" pitchFamily="49" charset="0"/>
              <a:buChar char="o"/>
            </a:pPr>
            <a:r>
              <a:rPr lang="es-ES" b="1">
                <a:solidFill>
                  <a:schemeClr val="bg1">
                    <a:lumMod val="50000"/>
                  </a:schemeClr>
                </a:solidFill>
                <a:latin typeface="Trade Gothic LT"/>
              </a:rPr>
              <a:t>Gerencia Personas, Regional Colombia. </a:t>
            </a:r>
          </a:p>
          <a:p>
            <a:pPr marL="342900" indent="-342900">
              <a:buClr>
                <a:srgbClr val="C2D113"/>
              </a:buClr>
              <a:buFont typeface="Courier New" panose="02070309020205020404" pitchFamily="49" charset="0"/>
              <a:buChar char="o"/>
            </a:pPr>
            <a:endParaRPr lang="es-ES" b="1"/>
          </a:p>
          <a:p>
            <a:pPr marL="342900" indent="-342900">
              <a:buClr>
                <a:srgbClr val="C2D113"/>
              </a:buClr>
              <a:buFont typeface="Courier New" panose="02070309020205020404" pitchFamily="49" charset="0"/>
              <a:buChar char="o"/>
            </a:pPr>
            <a:endParaRPr lang="es-ES" b="1"/>
          </a:p>
          <a:p>
            <a:pPr marL="342900" indent="-342900">
              <a:buFont typeface="+mj-lt"/>
              <a:buAutoNum type="arabicPeriod"/>
            </a:pPr>
            <a:endParaRPr lang="es-ES"/>
          </a:p>
          <a:p>
            <a:pPr marL="342900" indent="-342900">
              <a:buFont typeface="+mj-lt"/>
              <a:buAutoNum type="arabicPeriod"/>
            </a:pPr>
            <a:endParaRPr lang="es-ES"/>
          </a:p>
          <a:p>
            <a:endParaRPr lang="es-CO"/>
          </a:p>
        </p:txBody>
      </p:sp>
      <p:pic>
        <p:nvPicPr>
          <p:cNvPr id="4" name="Imagen 3" descr="Una persona con un casco verde&#10;&#10;Descripción generada automáticamente con confianza media">
            <a:extLst>
              <a:ext uri="{FF2B5EF4-FFF2-40B4-BE49-F238E27FC236}">
                <a16:creationId xmlns:a16="http://schemas.microsoft.com/office/drawing/2014/main" id="{B3D2AEA9-CC2F-1829-BD87-2E7AE74E0B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023" y="2416507"/>
            <a:ext cx="4621072" cy="4187257"/>
          </a:xfrm>
          <a:prstGeom prst="rect">
            <a:avLst/>
          </a:prstGeom>
        </p:spPr>
      </p:pic>
      <p:sp>
        <p:nvSpPr>
          <p:cNvPr id="5" name="Circle">
            <a:extLst>
              <a:ext uri="{FF2B5EF4-FFF2-40B4-BE49-F238E27FC236}">
                <a16:creationId xmlns:a16="http://schemas.microsoft.com/office/drawing/2014/main" id="{6DD0E2CC-9E0D-C8B4-B94C-361A90D9E36A}"/>
              </a:ext>
            </a:extLst>
          </p:cNvPr>
          <p:cNvSpPr/>
          <p:nvPr/>
        </p:nvSpPr>
        <p:spPr>
          <a:xfrm>
            <a:off x="11249853" y="4974995"/>
            <a:ext cx="541153" cy="544068"/>
          </a:xfrm>
          <a:prstGeom prst="ellipse">
            <a:avLst/>
          </a:prstGeom>
          <a:solidFill>
            <a:srgbClr val="0070C0"/>
          </a:solidFill>
          <a:ln w="12700">
            <a:noFill/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73C63A43-9389-188F-D846-F3CF8C72508E}"/>
              </a:ext>
            </a:extLst>
          </p:cNvPr>
          <p:cNvSpPr/>
          <p:nvPr/>
        </p:nvSpPr>
        <p:spPr>
          <a:xfrm>
            <a:off x="11223441" y="4025994"/>
            <a:ext cx="541153" cy="544068"/>
          </a:xfrm>
          <a:prstGeom prst="ellipse">
            <a:avLst/>
          </a:prstGeom>
          <a:solidFill>
            <a:srgbClr val="C2D113"/>
          </a:solidFill>
          <a:ln w="12700">
            <a:solidFill>
              <a:srgbClr val="C2D113"/>
            </a:solidFill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12" name="Star">
            <a:extLst>
              <a:ext uri="{FF2B5EF4-FFF2-40B4-BE49-F238E27FC236}">
                <a16:creationId xmlns:a16="http://schemas.microsoft.com/office/drawing/2014/main" id="{CEB74DA4-7064-069D-DD75-20A7B5FDEDD3}"/>
              </a:ext>
            </a:extLst>
          </p:cNvPr>
          <p:cNvSpPr/>
          <p:nvPr/>
        </p:nvSpPr>
        <p:spPr>
          <a:xfrm>
            <a:off x="11316299" y="4114162"/>
            <a:ext cx="365762" cy="367732"/>
          </a:xfrm>
          <a:prstGeom prst="star4">
            <a:avLst>
              <a:gd name="adj" fmla="val 16754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10" name="Star">
            <a:extLst>
              <a:ext uri="{FF2B5EF4-FFF2-40B4-BE49-F238E27FC236}">
                <a16:creationId xmlns:a16="http://schemas.microsoft.com/office/drawing/2014/main" id="{45C40D8E-55A9-5E9C-20D9-B6DBC8678AC3}"/>
              </a:ext>
            </a:extLst>
          </p:cNvPr>
          <p:cNvSpPr/>
          <p:nvPr/>
        </p:nvSpPr>
        <p:spPr>
          <a:xfrm>
            <a:off x="11324284" y="5063163"/>
            <a:ext cx="365762" cy="367732"/>
          </a:xfrm>
          <a:prstGeom prst="star4">
            <a:avLst>
              <a:gd name="adj" fmla="val 16754"/>
            </a:avLst>
          </a:prstGeom>
          <a:solidFill>
            <a:srgbClr val="B5D300"/>
          </a:solidFill>
          <a:ln w="12700">
            <a:solidFill>
              <a:srgbClr val="B5D30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E34300-F9F3-FE8F-CEFE-5FC182B93003}"/>
              </a:ext>
            </a:extLst>
          </p:cNvPr>
          <p:cNvSpPr txBox="1"/>
          <p:nvPr/>
        </p:nvSpPr>
        <p:spPr>
          <a:xfrm>
            <a:off x="1406417" y="1270072"/>
            <a:ext cx="10435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>
                <a:solidFill>
                  <a:srgbClr val="C4D600"/>
                </a:solidFill>
                <a:latin typeface="Integral CF Bold" panose="00000800000000000000" pitchFamily="50" charset="0"/>
              </a:rPr>
              <a:t>7 Rutas de Desarrollo</a:t>
            </a:r>
            <a:endParaRPr lang="es-CO" sz="2200">
              <a:solidFill>
                <a:srgbClr val="C4D600"/>
              </a:solidFill>
              <a:latin typeface="Integral CF Bold" panose="00000800000000000000" pitchFamily="50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42C74A3-55ED-EF46-EB1E-F75F579BF95C}"/>
              </a:ext>
            </a:extLst>
          </p:cNvPr>
          <p:cNvSpPr/>
          <p:nvPr/>
        </p:nvSpPr>
        <p:spPr>
          <a:xfrm>
            <a:off x="2516880" y="5127109"/>
            <a:ext cx="3174383" cy="500255"/>
          </a:xfrm>
          <a:prstGeom prst="round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3527B76-ECB0-5760-BB84-EEB64E89890A}"/>
              </a:ext>
            </a:extLst>
          </p:cNvPr>
          <p:cNvSpPr/>
          <p:nvPr/>
        </p:nvSpPr>
        <p:spPr>
          <a:xfrm>
            <a:off x="4998976" y="4924282"/>
            <a:ext cx="853419" cy="839589"/>
          </a:xfrm>
          <a:prstGeom prst="ellips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1FB5198-817A-BF29-6B94-9C3605018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2288" y="5189665"/>
            <a:ext cx="478975" cy="374199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18CCE3C-FCC1-E3CE-5945-D70175CBEA6D}"/>
              </a:ext>
            </a:extLst>
          </p:cNvPr>
          <p:cNvSpPr txBox="1">
            <a:spLocks/>
          </p:cNvSpPr>
          <p:nvPr/>
        </p:nvSpPr>
        <p:spPr>
          <a:xfrm>
            <a:off x="1951795" y="4840251"/>
            <a:ext cx="3063219" cy="107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1600">
                <a:solidFill>
                  <a:srgbClr val="0070C0"/>
                </a:solidFill>
                <a:latin typeface="Trade Gothic LT Pro" panose="020B0803040303020004" pitchFamily="34" charset="0"/>
              </a:rPr>
              <a:t>Corte octubre del 2022</a:t>
            </a:r>
          </a:p>
        </p:txBody>
      </p:sp>
    </p:spTree>
    <p:extLst>
      <p:ext uri="{BB962C8B-B14F-4D97-AF65-F5344CB8AC3E}">
        <p14:creationId xmlns:p14="http://schemas.microsoft.com/office/powerpoint/2010/main" val="9672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A3D90D-C071-6476-6518-3E48D61695EB}"/>
              </a:ext>
            </a:extLst>
          </p:cNvPr>
          <p:cNvSpPr txBox="1">
            <a:spLocks/>
          </p:cNvSpPr>
          <p:nvPr/>
        </p:nvSpPr>
        <p:spPr>
          <a:xfrm>
            <a:off x="1183044" y="96008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/>
              <a:t>Corte oct. 2022.</a:t>
            </a:r>
          </a:p>
        </p:txBody>
      </p:sp>
      <p:pic>
        <p:nvPicPr>
          <p:cNvPr id="6" name="Imagen 5" descr="Imagen que contiene exterior, hombre, agua, tabla&#10;&#10;Descripción generada automáticamente">
            <a:extLst>
              <a:ext uri="{FF2B5EF4-FFF2-40B4-BE49-F238E27FC236}">
                <a16:creationId xmlns:a16="http://schemas.microsoft.com/office/drawing/2014/main" id="{FF054E38-8913-BA82-9234-783BD5E36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0DBA628-3659-111F-ACE3-402FB7D267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A3BA30-E844-DDCE-00F1-F38010CB0048}"/>
              </a:ext>
            </a:extLst>
          </p:cNvPr>
          <p:cNvSpPr/>
          <p:nvPr/>
        </p:nvSpPr>
        <p:spPr>
          <a:xfrm>
            <a:off x="237153" y="273050"/>
            <a:ext cx="11717694" cy="63119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DD00801-8C2B-BCFE-D93D-47BC06DC4C52}"/>
              </a:ext>
            </a:extLst>
          </p:cNvPr>
          <p:cNvSpPr/>
          <p:nvPr/>
        </p:nvSpPr>
        <p:spPr>
          <a:xfrm>
            <a:off x="237153" y="4974995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5B52B08-0B18-F224-CBD3-E60DA6F13788}"/>
              </a:ext>
            </a:extLst>
          </p:cNvPr>
          <p:cNvSpPr/>
          <p:nvPr/>
        </p:nvSpPr>
        <p:spPr>
          <a:xfrm>
            <a:off x="237153" y="5298563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315726B-73C9-C83E-241B-93B1BF2BDECB}"/>
              </a:ext>
            </a:extLst>
          </p:cNvPr>
          <p:cNvSpPr/>
          <p:nvPr/>
        </p:nvSpPr>
        <p:spPr>
          <a:xfrm>
            <a:off x="237153" y="5627364"/>
            <a:ext cx="251744" cy="24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B11203D-D913-631C-321E-9BB9B2574C61}"/>
              </a:ext>
            </a:extLst>
          </p:cNvPr>
          <p:cNvSpPr/>
          <p:nvPr/>
        </p:nvSpPr>
        <p:spPr>
          <a:xfrm>
            <a:off x="237153" y="5976332"/>
            <a:ext cx="251744" cy="241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object 29">
            <a:extLst>
              <a:ext uri="{FF2B5EF4-FFF2-40B4-BE49-F238E27FC236}">
                <a16:creationId xmlns:a16="http://schemas.microsoft.com/office/drawing/2014/main" id="{08D728D8-BD90-2520-1550-C972A44FCE3C}"/>
              </a:ext>
            </a:extLst>
          </p:cNvPr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714" y="3457492"/>
            <a:ext cx="4735286" cy="34005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2AEB78-283C-3B55-494F-DE2B9D02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302" y="2505755"/>
            <a:ext cx="10944122" cy="1325563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s-CO" sz="8800">
                <a:solidFill>
                  <a:srgbClr val="C2D113"/>
                </a:solidFill>
                <a:latin typeface="Integral CF Bold" panose="00000800000000000000" pitchFamily="2" charset="0"/>
              </a:rPr>
              <a:t>21 fichas </a:t>
            </a:r>
            <a:br>
              <a:rPr lang="es-CO" sz="8800">
                <a:solidFill>
                  <a:schemeClr val="bg1"/>
                </a:solidFill>
                <a:latin typeface="Integral CF Bold" panose="00000800000000000000" pitchFamily="2" charset="0"/>
              </a:rPr>
            </a:br>
            <a:r>
              <a:rPr lang="es-CO" sz="3200">
                <a:solidFill>
                  <a:schemeClr val="bg1"/>
                </a:solidFill>
                <a:latin typeface="Integral CF Bold" panose="00000800000000000000" pitchFamily="2" charset="0"/>
              </a:rPr>
              <a:t>de capacidades creadas</a:t>
            </a:r>
            <a:br>
              <a:rPr lang="es-CO">
                <a:latin typeface="Integral CF" panose="00000500000000000000" pitchFamily="50" charset="0"/>
              </a:rPr>
            </a:br>
            <a:r>
              <a:rPr lang="es-CO" sz="2700" b="1">
                <a:solidFill>
                  <a:srgbClr val="0070C0"/>
                </a:solidFill>
                <a:highlight>
                  <a:srgbClr val="C2D113"/>
                </a:highlight>
                <a:latin typeface="Trade Gothic LT Pro" panose="020B0803040303020004" pitchFamily="34" charset="0"/>
              </a:rPr>
              <a:t>para acompañar el desarrollo del talento. </a:t>
            </a:r>
            <a:endParaRPr lang="es-CO" sz="3700">
              <a:solidFill>
                <a:srgbClr val="0070C0"/>
              </a:solidFill>
              <a:highlight>
                <a:srgbClr val="C2D113"/>
              </a:highlight>
              <a:latin typeface="Trade Gothic LT Pro" panose="020B0803040303020004" pitchFamily="34" charset="0"/>
            </a:endParaRPr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8F2D8269-A966-FC30-6991-9E4A1E102E59}"/>
              </a:ext>
            </a:extLst>
          </p:cNvPr>
          <p:cNvSpPr/>
          <p:nvPr/>
        </p:nvSpPr>
        <p:spPr>
          <a:xfrm rot="5400000">
            <a:off x="752442" y="2429120"/>
            <a:ext cx="163285" cy="153269"/>
          </a:xfrm>
          <a:prstGeom prst="triangle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7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5EA84-E4C0-153B-8298-227C0EE5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67" y="3680618"/>
            <a:ext cx="6521480" cy="1325563"/>
          </a:xfrm>
        </p:spPr>
        <p:txBody>
          <a:bodyPr>
            <a:normAutofit fontScale="90000"/>
          </a:bodyPr>
          <a:lstStyle/>
          <a:p>
            <a:r>
              <a:rPr lang="es-CO" sz="3600">
                <a:solidFill>
                  <a:srgbClr val="0070C0"/>
                </a:solidFill>
                <a:latin typeface="Trade Gothic LT Pro" panose="020B0803040303020004" pitchFamily="34" charset="0"/>
              </a:rPr>
              <a:t>Despliegue de rutas existentes en todo el país, </a:t>
            </a:r>
            <a:r>
              <a:rPr lang="es-CO" sz="3600">
                <a:solidFill>
                  <a:srgbClr val="0070C0"/>
                </a:solidFill>
                <a:latin typeface="Integral CF Bold" panose="00000800000000000000" pitchFamily="2" charset="0"/>
              </a:rPr>
              <a:t>con asistencia de </a:t>
            </a:r>
            <a:r>
              <a:rPr lang="es-CO">
                <a:solidFill>
                  <a:srgbClr val="C2D113"/>
                </a:solidFill>
                <a:latin typeface="Integral CF Bold" panose="00000800000000000000" pitchFamily="2" charset="0"/>
              </a:rPr>
              <a:t>504</a:t>
            </a:r>
            <a:r>
              <a:rPr lang="es-CO" sz="3600" b="1">
                <a:solidFill>
                  <a:srgbClr val="0070C0"/>
                </a:solidFill>
                <a:latin typeface="Integral CF Bold" panose="00000800000000000000" pitchFamily="2" charset="0"/>
              </a:rPr>
              <a:t> </a:t>
            </a:r>
            <a:r>
              <a:rPr lang="es-CO" sz="3600">
                <a:solidFill>
                  <a:srgbClr val="0070C0"/>
                </a:solidFill>
                <a:latin typeface="Integral CF Bold" panose="00000800000000000000" pitchFamily="2" charset="0"/>
              </a:rPr>
              <a:t>personas.</a:t>
            </a:r>
            <a:br>
              <a:rPr lang="es-CO"/>
            </a:br>
            <a:br>
              <a:rPr lang="es-CO"/>
            </a:br>
            <a:r>
              <a:rPr lang="es-CO" b="1">
                <a:solidFill>
                  <a:srgbClr val="C2D113"/>
                </a:solidFill>
                <a:latin typeface="Integral CF Bold" panose="00000800000000000000" pitchFamily="2" charset="0"/>
              </a:rPr>
              <a:t>741</a:t>
            </a:r>
            <a:r>
              <a:rPr lang="es-CO" b="1"/>
              <a:t> </a:t>
            </a:r>
            <a:r>
              <a:rPr lang="es-CO">
                <a:solidFill>
                  <a:srgbClr val="0070C0"/>
                </a:solidFill>
              </a:rPr>
              <a:t>colaboradores</a:t>
            </a:r>
            <a:r>
              <a:rPr lang="es-CO"/>
              <a:t> </a:t>
            </a:r>
            <a:r>
              <a:rPr lang="es-CO" sz="4000" b="1">
                <a:solidFill>
                  <a:srgbClr val="0070C0"/>
                </a:solidFill>
                <a:latin typeface="Trade Gothic LT Pro" panose="020B0803040303020004" pitchFamily="34" charset="0"/>
              </a:rPr>
              <a:t>participantes de las rutas activas.</a:t>
            </a:r>
            <a:br>
              <a:rPr lang="es-CO"/>
            </a:br>
            <a:br>
              <a:rPr lang="es-CO"/>
            </a:br>
            <a:r>
              <a:rPr lang="es-CO"/>
              <a:t> </a:t>
            </a:r>
          </a:p>
        </p:txBody>
      </p:sp>
      <p:pic>
        <p:nvPicPr>
          <p:cNvPr id="7" name="Imagen 6" descr="Un hombre con una gorra verde&#10;&#10;Descripción generada automáticamente con confianza media">
            <a:extLst>
              <a:ext uri="{FF2B5EF4-FFF2-40B4-BE49-F238E27FC236}">
                <a16:creationId xmlns:a16="http://schemas.microsoft.com/office/drawing/2014/main" id="{50DEEC76-537C-825E-C45E-E3E065A4B8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603" y="3688394"/>
            <a:ext cx="3544676" cy="316960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D6C3394-4328-04F0-39F7-723D649EE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202094" y="287778"/>
            <a:ext cx="1519606" cy="74929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EF01AA9-BAEF-FC0B-D64D-AFDF542D23DF}"/>
              </a:ext>
            </a:extLst>
          </p:cNvPr>
          <p:cNvSpPr/>
          <p:nvPr/>
        </p:nvSpPr>
        <p:spPr>
          <a:xfrm>
            <a:off x="237153" y="273050"/>
            <a:ext cx="11717694" cy="6311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6526B2C3-50B7-FDFE-835F-B44CD2BAE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3111" y="272724"/>
            <a:ext cx="953976" cy="12513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76D2BD4-1EE4-E30D-64B7-8D7D80508386}"/>
              </a:ext>
            </a:extLst>
          </p:cNvPr>
          <p:cNvSpPr/>
          <p:nvPr/>
        </p:nvSpPr>
        <p:spPr>
          <a:xfrm>
            <a:off x="237153" y="1687888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78430C-A108-BBFF-A3EF-E4E29BBE6BC0}"/>
              </a:ext>
            </a:extLst>
          </p:cNvPr>
          <p:cNvSpPr/>
          <p:nvPr/>
        </p:nvSpPr>
        <p:spPr>
          <a:xfrm>
            <a:off x="237153" y="2011456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53EA30B-C8DD-35FE-1897-18DECF71E864}"/>
              </a:ext>
            </a:extLst>
          </p:cNvPr>
          <p:cNvSpPr/>
          <p:nvPr/>
        </p:nvSpPr>
        <p:spPr>
          <a:xfrm>
            <a:off x="237153" y="2340257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9D0ED33-01F2-8CC5-9BE9-CDD24EF85F03}"/>
              </a:ext>
            </a:extLst>
          </p:cNvPr>
          <p:cNvSpPr/>
          <p:nvPr/>
        </p:nvSpPr>
        <p:spPr>
          <a:xfrm>
            <a:off x="237153" y="2689225"/>
            <a:ext cx="251744" cy="241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Una persona con un casco verde&#10;&#10;Descripción generada automáticamente">
            <a:extLst>
              <a:ext uri="{FF2B5EF4-FFF2-40B4-BE49-F238E27FC236}">
                <a16:creationId xmlns:a16="http://schemas.microsoft.com/office/drawing/2014/main" id="{E0E06A49-0CC7-1714-54CB-7451BC45D9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05" y="3797235"/>
            <a:ext cx="2583795" cy="3060764"/>
          </a:xfrm>
          <a:prstGeom prst="rect">
            <a:avLst/>
          </a:prstGeom>
        </p:spPr>
      </p:pic>
      <p:sp>
        <p:nvSpPr>
          <p:cNvPr id="15" name="Circle">
            <a:extLst>
              <a:ext uri="{FF2B5EF4-FFF2-40B4-BE49-F238E27FC236}">
                <a16:creationId xmlns:a16="http://schemas.microsoft.com/office/drawing/2014/main" id="{1FD5C073-6D0A-0224-7C5C-606D434C2D1A}"/>
              </a:ext>
            </a:extLst>
          </p:cNvPr>
          <p:cNvSpPr/>
          <p:nvPr/>
        </p:nvSpPr>
        <p:spPr>
          <a:xfrm>
            <a:off x="3996427" y="1007884"/>
            <a:ext cx="541153" cy="544068"/>
          </a:xfrm>
          <a:prstGeom prst="ellipse">
            <a:avLst/>
          </a:prstGeom>
          <a:solidFill>
            <a:srgbClr val="0070C0"/>
          </a:solidFill>
          <a:ln w="12700">
            <a:noFill/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16" name="Star">
            <a:extLst>
              <a:ext uri="{FF2B5EF4-FFF2-40B4-BE49-F238E27FC236}">
                <a16:creationId xmlns:a16="http://schemas.microsoft.com/office/drawing/2014/main" id="{9C0A0EF5-2B9D-D45A-D060-08B7DDCF6F94}"/>
              </a:ext>
            </a:extLst>
          </p:cNvPr>
          <p:cNvSpPr/>
          <p:nvPr/>
        </p:nvSpPr>
        <p:spPr>
          <a:xfrm>
            <a:off x="4084483" y="1098844"/>
            <a:ext cx="365762" cy="367732"/>
          </a:xfrm>
          <a:prstGeom prst="star4">
            <a:avLst>
              <a:gd name="adj" fmla="val 16754"/>
            </a:avLst>
          </a:prstGeom>
          <a:solidFill>
            <a:srgbClr val="B5D300"/>
          </a:solidFill>
          <a:ln w="12700">
            <a:solidFill>
              <a:srgbClr val="B5D30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6BF565C4-9661-57EB-02A1-12FA628A42B0}"/>
              </a:ext>
            </a:extLst>
          </p:cNvPr>
          <p:cNvSpPr/>
          <p:nvPr/>
        </p:nvSpPr>
        <p:spPr>
          <a:xfrm>
            <a:off x="3991625" y="1708688"/>
            <a:ext cx="541153" cy="544068"/>
          </a:xfrm>
          <a:prstGeom prst="ellipse">
            <a:avLst/>
          </a:prstGeom>
          <a:solidFill>
            <a:srgbClr val="C2D113"/>
          </a:solidFill>
          <a:ln w="12700">
            <a:solidFill>
              <a:srgbClr val="C2D113"/>
            </a:solidFill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18" name="Star">
            <a:extLst>
              <a:ext uri="{FF2B5EF4-FFF2-40B4-BE49-F238E27FC236}">
                <a16:creationId xmlns:a16="http://schemas.microsoft.com/office/drawing/2014/main" id="{BA72439B-1F99-41E6-C6FD-AFD1CA9D47E0}"/>
              </a:ext>
            </a:extLst>
          </p:cNvPr>
          <p:cNvSpPr/>
          <p:nvPr/>
        </p:nvSpPr>
        <p:spPr>
          <a:xfrm>
            <a:off x="4084483" y="1796856"/>
            <a:ext cx="365762" cy="367732"/>
          </a:xfrm>
          <a:prstGeom prst="star4">
            <a:avLst>
              <a:gd name="adj" fmla="val 16754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</p:spTree>
    <p:extLst>
      <p:ext uri="{BB962C8B-B14F-4D97-AF65-F5344CB8AC3E}">
        <p14:creationId xmlns:p14="http://schemas.microsoft.com/office/powerpoint/2010/main" val="1477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4090467-CE0E-B905-569F-BB9C5172043C}"/>
              </a:ext>
            </a:extLst>
          </p:cNvPr>
          <p:cNvSpPr txBox="1">
            <a:spLocks/>
          </p:cNvSpPr>
          <p:nvPr/>
        </p:nvSpPr>
        <p:spPr>
          <a:xfrm>
            <a:off x="838200" y="76607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/>
              <a:t>Corte oct. 2022.</a:t>
            </a:r>
          </a:p>
        </p:txBody>
      </p:sp>
      <p:pic>
        <p:nvPicPr>
          <p:cNvPr id="5" name="Imagen 4" descr="Vista de un edificio&#10;&#10;Descripción generada automáticamente con confianza media">
            <a:extLst>
              <a:ext uri="{FF2B5EF4-FFF2-40B4-BE49-F238E27FC236}">
                <a16:creationId xmlns:a16="http://schemas.microsoft.com/office/drawing/2014/main" id="{ACB96D88-478C-65A4-4645-112857A181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262" y="0"/>
            <a:ext cx="8604738" cy="685799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42D57D3-F925-2778-25AA-DBB133C5E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785817" y="258585"/>
            <a:ext cx="1519606" cy="74929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035981-79E0-CAE6-9462-B5471089B8A0}"/>
              </a:ext>
            </a:extLst>
          </p:cNvPr>
          <p:cNvSpPr/>
          <p:nvPr/>
        </p:nvSpPr>
        <p:spPr>
          <a:xfrm>
            <a:off x="237153" y="273050"/>
            <a:ext cx="11717694" cy="6311900"/>
          </a:xfrm>
          <a:prstGeom prst="rect">
            <a:avLst/>
          </a:prstGeom>
          <a:noFill/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93874CC-EE7D-69BA-CD13-1678C3CC0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3111" y="272724"/>
            <a:ext cx="953976" cy="125134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832F690-8537-559B-FB95-3942A49E64CF}"/>
              </a:ext>
            </a:extLst>
          </p:cNvPr>
          <p:cNvSpPr/>
          <p:nvPr/>
        </p:nvSpPr>
        <p:spPr>
          <a:xfrm>
            <a:off x="237153" y="4978169"/>
            <a:ext cx="251744" cy="241300"/>
          </a:xfrm>
          <a:prstGeom prst="rect">
            <a:avLst/>
          </a:prstGeom>
          <a:solidFill>
            <a:srgbClr val="F6B62F"/>
          </a:solidFill>
          <a:ln>
            <a:solidFill>
              <a:srgbClr val="F6B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A106EE0-EEAD-9C29-54A2-1A9B331FF2AB}"/>
              </a:ext>
            </a:extLst>
          </p:cNvPr>
          <p:cNvSpPr/>
          <p:nvPr/>
        </p:nvSpPr>
        <p:spPr>
          <a:xfrm>
            <a:off x="237153" y="5301737"/>
            <a:ext cx="251744" cy="2413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1FFA602-211A-99E6-0E46-14E490FB1E35}"/>
              </a:ext>
            </a:extLst>
          </p:cNvPr>
          <p:cNvSpPr/>
          <p:nvPr/>
        </p:nvSpPr>
        <p:spPr>
          <a:xfrm>
            <a:off x="237153" y="5630538"/>
            <a:ext cx="251744" cy="241300"/>
          </a:xfrm>
          <a:prstGeom prst="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A06F67E-8D5D-CDB8-6C07-D36362850AB4}"/>
              </a:ext>
            </a:extLst>
          </p:cNvPr>
          <p:cNvSpPr/>
          <p:nvPr/>
        </p:nvSpPr>
        <p:spPr>
          <a:xfrm>
            <a:off x="237153" y="5979506"/>
            <a:ext cx="251744" cy="241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D86BB8E2-1A68-5C0C-2130-440773CDE766}"/>
              </a:ext>
            </a:extLst>
          </p:cNvPr>
          <p:cNvSpPr/>
          <p:nvPr/>
        </p:nvSpPr>
        <p:spPr>
          <a:xfrm>
            <a:off x="4300318" y="5559385"/>
            <a:ext cx="541153" cy="544068"/>
          </a:xfrm>
          <a:prstGeom prst="ellipse">
            <a:avLst/>
          </a:prstGeom>
          <a:solidFill>
            <a:srgbClr val="0070C0"/>
          </a:solidFill>
          <a:ln w="12700">
            <a:noFill/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14" name="Star">
            <a:extLst>
              <a:ext uri="{FF2B5EF4-FFF2-40B4-BE49-F238E27FC236}">
                <a16:creationId xmlns:a16="http://schemas.microsoft.com/office/drawing/2014/main" id="{DE2FBB2B-AF90-BFC1-DF4A-1262AB0117DD}"/>
              </a:ext>
            </a:extLst>
          </p:cNvPr>
          <p:cNvSpPr/>
          <p:nvPr/>
        </p:nvSpPr>
        <p:spPr>
          <a:xfrm>
            <a:off x="4388374" y="5650345"/>
            <a:ext cx="365762" cy="367732"/>
          </a:xfrm>
          <a:prstGeom prst="star4">
            <a:avLst>
              <a:gd name="adj" fmla="val 16754"/>
            </a:avLst>
          </a:prstGeom>
          <a:solidFill>
            <a:srgbClr val="B5D300"/>
          </a:solidFill>
          <a:ln w="12700">
            <a:solidFill>
              <a:srgbClr val="B5D30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F31ECE44-FB41-DB43-0B78-E6FE2BEA6EC1}"/>
              </a:ext>
            </a:extLst>
          </p:cNvPr>
          <p:cNvSpPr/>
          <p:nvPr/>
        </p:nvSpPr>
        <p:spPr>
          <a:xfrm>
            <a:off x="4983635" y="5542370"/>
            <a:ext cx="541153" cy="544068"/>
          </a:xfrm>
          <a:prstGeom prst="ellipse">
            <a:avLst/>
          </a:prstGeom>
          <a:solidFill>
            <a:srgbClr val="C2D113"/>
          </a:solidFill>
          <a:ln w="12700">
            <a:solidFill>
              <a:srgbClr val="C2D113"/>
            </a:solidFill>
            <a:miter lim="400000"/>
          </a:ln>
        </p:spPr>
        <p:txBody>
          <a:bodyPr lIns="95249" tIns="95249" rIns="95249" bIns="95249" anchor="ctr"/>
          <a:lstStyle/>
          <a:p>
            <a:pPr algn="ctr" defTabSz="1095347"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5867"/>
          </a:p>
        </p:txBody>
      </p:sp>
      <p:sp>
        <p:nvSpPr>
          <p:cNvPr id="16" name="Star">
            <a:extLst>
              <a:ext uri="{FF2B5EF4-FFF2-40B4-BE49-F238E27FC236}">
                <a16:creationId xmlns:a16="http://schemas.microsoft.com/office/drawing/2014/main" id="{89ABE889-A071-D468-C069-8070DBB347BE}"/>
              </a:ext>
            </a:extLst>
          </p:cNvPr>
          <p:cNvSpPr/>
          <p:nvPr/>
        </p:nvSpPr>
        <p:spPr>
          <a:xfrm>
            <a:off x="5076493" y="5630538"/>
            <a:ext cx="365762" cy="367732"/>
          </a:xfrm>
          <a:prstGeom prst="star4">
            <a:avLst>
              <a:gd name="adj" fmla="val 16754"/>
            </a:avLst>
          </a:prstGeom>
          <a:solidFill>
            <a:srgbClr val="0070C0"/>
          </a:solidFill>
          <a:ln w="12700">
            <a:solidFill>
              <a:srgbClr val="0070C0"/>
            </a:solidFill>
            <a:miter lim="400000"/>
          </a:ln>
        </p:spPr>
        <p:txBody>
          <a:bodyPr lIns="67733" tIns="67733" rIns="67733" bIns="67733" anchor="ctr"/>
          <a:lstStyle/>
          <a:p>
            <a:pPr algn="ctr" defTabSz="110063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4267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BA0B053-ABF9-A7C8-E69F-2CDECAFCA5FF}"/>
              </a:ext>
            </a:extLst>
          </p:cNvPr>
          <p:cNvSpPr/>
          <p:nvPr/>
        </p:nvSpPr>
        <p:spPr>
          <a:xfrm>
            <a:off x="3433665" y="3474513"/>
            <a:ext cx="2352152" cy="323046"/>
          </a:xfrm>
          <a:prstGeom prst="roundRect">
            <a:avLst/>
          </a:prstGeom>
          <a:solidFill>
            <a:srgbClr val="C2D113"/>
          </a:solidFill>
          <a:ln>
            <a:solidFill>
              <a:srgbClr val="C2D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D9DB10-949E-1C5D-40AB-8616800B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161" y="1153773"/>
            <a:ext cx="51915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O" sz="1100" dirty="0">
              <a:latin typeface="Trade Gothic LT"/>
            </a:endParaRPr>
          </a:p>
          <a:p>
            <a:pPr marL="0" indent="0">
              <a:lnSpc>
                <a:spcPts val="2900"/>
              </a:lnSpc>
              <a:buNone/>
            </a:pPr>
            <a:r>
              <a:rPr lang="es-ES" sz="2400" dirty="0">
                <a:solidFill>
                  <a:srgbClr val="C2D113"/>
                </a:solidFill>
                <a:latin typeface="Integral CF Bold" panose="00000800000000000000" pitchFamily="2" charset="0"/>
              </a:rPr>
              <a:t>De </a:t>
            </a:r>
            <a:r>
              <a:rPr lang="es-ES" sz="4000" dirty="0">
                <a:solidFill>
                  <a:srgbClr val="C2D113"/>
                </a:solidFill>
                <a:latin typeface="Integral CF Bold" panose="00000800000000000000" pitchFamily="2" charset="0"/>
              </a:rPr>
              <a:t>69</a:t>
            </a:r>
            <a:r>
              <a:rPr lang="es-ES" sz="2400" dirty="0">
                <a:solidFill>
                  <a:srgbClr val="C2D113"/>
                </a:solidFill>
                <a:latin typeface="Integral CF Bold" panose="00000800000000000000" pitchFamily="2" charset="0"/>
              </a:rPr>
              <a:t> procesos de selección en cargos con ruta de desarrollo</a:t>
            </a:r>
            <a:r>
              <a:rPr lang="es-ES" sz="2400" dirty="0">
                <a:solidFill>
                  <a:srgbClr val="C2D113"/>
                </a:solidFill>
                <a:latin typeface="Trade Gothic LT"/>
              </a:rPr>
              <a:t>, </a:t>
            </a:r>
          </a:p>
          <a:p>
            <a:pPr marL="0" indent="0">
              <a:lnSpc>
                <a:spcPts val="2900"/>
              </a:lnSpc>
              <a:buNone/>
            </a:pPr>
            <a:r>
              <a:rPr lang="es-ES" sz="2400" b="1" dirty="0">
                <a:solidFill>
                  <a:srgbClr val="0070C0"/>
                </a:solidFill>
                <a:latin typeface="Trade Gothic LT"/>
              </a:rPr>
              <a:t>el 48 % fueron promociones de personas participantes de la misma ruta</a:t>
            </a:r>
            <a:r>
              <a:rPr lang="es-ES" sz="2400" dirty="0">
                <a:solidFill>
                  <a:srgbClr val="0070C0"/>
                </a:solidFill>
                <a:latin typeface="Trade Gothic LT"/>
              </a:rPr>
              <a:t>, es decir, </a:t>
            </a:r>
            <a:r>
              <a:rPr lang="es-ES" sz="2400" b="1" dirty="0">
                <a:solidFill>
                  <a:srgbClr val="0070C0"/>
                </a:solidFill>
                <a:latin typeface="Trade Gothic LT"/>
              </a:rPr>
              <a:t>33 colaboradores. </a:t>
            </a:r>
            <a:endParaRPr lang="es-CO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spd="slow" advTm="12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a73cc4-e983-4d63-a01b-1e3a502dc8c9">
      <Terms xmlns="http://schemas.microsoft.com/office/infopath/2007/PartnerControls"/>
    </lcf76f155ced4ddcb4097134ff3c332f>
    <TaxCatchAll xmlns="ba29b6f4-b2bf-4ba7-b7a8-a58b094d0a5a" xsi:nil="true"/>
    <SharedWithUsers xmlns="1ba07e4e-a45a-49ce-a66a-c7a67293abcf">
      <UserInfo>
        <DisplayName>Sara Gutierrez Escobar</DisplayName>
        <AccountId>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00312DA43BB5F4781F714202F046624" ma:contentTypeVersion="13" ma:contentTypeDescription="Crear nuevo documento." ma:contentTypeScope="" ma:versionID="a65d1110ebfda98a89ed637380d68760">
  <xsd:schema xmlns:xsd="http://www.w3.org/2001/XMLSchema" xmlns:xs="http://www.w3.org/2001/XMLSchema" xmlns:p="http://schemas.microsoft.com/office/2006/metadata/properties" xmlns:ns2="30a73cc4-e983-4d63-a01b-1e3a502dc8c9" xmlns:ns3="ba29b6f4-b2bf-4ba7-b7a8-a58b094d0a5a" xmlns:ns4="1ba07e4e-a45a-49ce-a66a-c7a67293abcf" targetNamespace="http://schemas.microsoft.com/office/2006/metadata/properties" ma:root="true" ma:fieldsID="b82a949646d1a4e1fa3cda1f9d90d172" ns2:_="" ns3:_="" ns4:_="">
    <xsd:import namespace="30a73cc4-e983-4d63-a01b-1e3a502dc8c9"/>
    <xsd:import namespace="ba29b6f4-b2bf-4ba7-b7a8-a58b094d0a5a"/>
    <xsd:import namespace="1ba07e4e-a45a-49ce-a66a-c7a67293ab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73cc4-e983-4d63-a01b-1e3a502dc8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9c1abab2-81ff-46f1-a8c5-4fd1ff2e21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29b6f4-b2bf-4ba7-b7a8-a58b094d0a5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c4f3f65-b0c4-45b9-a7a6-646a9b598af1}" ma:internalName="TaxCatchAll" ma:showField="CatchAllData" ma:web="1ba07e4e-a45a-49ce-a66a-c7a67293ab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07e4e-a45a-49ce-a66a-c7a67293abc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DE8553-712C-471B-B91E-59ABDF2CA5F2}">
  <ds:schemaRefs>
    <ds:schemaRef ds:uri="1ba07e4e-a45a-49ce-a66a-c7a67293abcf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ba29b6f4-b2bf-4ba7-b7a8-a58b094d0a5a"/>
    <ds:schemaRef ds:uri="30a73cc4-e983-4d63-a01b-1e3a502dc8c9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243B492-70DB-49C4-A6B3-3A87D9E7D9E0}">
  <ds:schemaRefs>
    <ds:schemaRef ds:uri="1ba07e4e-a45a-49ce-a66a-c7a67293abcf"/>
    <ds:schemaRef ds:uri="30a73cc4-e983-4d63-a01b-1e3a502dc8c9"/>
    <ds:schemaRef ds:uri="ba29b6f4-b2bf-4ba7-b7a8-a58b094d0a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0ACFDC0-5D86-49AA-B505-223648A6A7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Panorámica</PresentationFormat>
  <Paragraphs>49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Helvetica Neue Medium</vt:lpstr>
      <vt:lpstr>Integral CF</vt:lpstr>
      <vt:lpstr>Integral CF Bold</vt:lpstr>
      <vt:lpstr>Palatino</vt:lpstr>
      <vt:lpstr>Segoe UI</vt:lpstr>
      <vt:lpstr>Trade Gothic LT</vt:lpstr>
      <vt:lpstr>Trade Gothic LT Pro</vt:lpstr>
      <vt:lpstr>Wingdings</vt:lpstr>
      <vt:lpstr>Tema de Office</vt:lpstr>
      <vt:lpstr>Presentación de PowerPoint</vt:lpstr>
      <vt:lpstr> 60% de las personas  lee o escucha dos libros al mes.   $9.200.000 de inversión y 670 libros prestados.</vt:lpstr>
      <vt:lpstr>Contamos con 131 Licencias  500 inscripciones en programas activos.   Más de 2.400 horas de formación.   El  43% de los estudiantes activos                             se inscriben en más de 2 cursos.   $78.600.000 de inversión.</vt:lpstr>
      <vt:lpstr>69 préstamos de educación  por un monto de $ 296.244.213.     34 condonaciones por cumplimiento de promedio, por un  monto de $ 103.254.967.    42 CONVENIOS INSTITUCIONALES por un monto de $102.071.000.   </vt:lpstr>
      <vt:lpstr>Presentación de PowerPoint</vt:lpstr>
      <vt:lpstr>Presentación de PowerPoint</vt:lpstr>
      <vt:lpstr>21 fichas  de capacidades creadas para acompañar el desarrollo del talento. </vt:lpstr>
      <vt:lpstr>Despliegue de rutas existentes en todo el país, con asistencia de 504 personas.  741 colaboradores participantes de las rutas activas.   </vt:lpstr>
      <vt:lpstr>Presentación de PowerPoint</vt:lpstr>
      <vt:lpstr>Invertimos $983.377.895  en formación para la Regional Colombia  </vt:lpstr>
      <vt:lpstr>Talentos claves priorizados para cubrir vacancias de 1-5 años en cargos críticos: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Diseñar portada</dc:title>
  <dc:creator>Sara Gutierrez Escobar</dc:creator>
  <cp:lastModifiedBy>Juliana Henao</cp:lastModifiedBy>
  <cp:revision>2</cp:revision>
  <dcterms:created xsi:type="dcterms:W3CDTF">2022-11-24T15:38:44Z</dcterms:created>
  <dcterms:modified xsi:type="dcterms:W3CDTF">2022-12-06T21:48:28Z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0x010100400312DA43BB5F4781F714202F046624</vt:lpwstr>
  </property>
  <property fmtid="{D5CDD505-2E9C-101B-9397-08002B2CF9AE}" pid="3" name="MediaServiceImageTags">
    <vt:lpwstr/>
  </property>
</Properties>
</file>