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63" r:id="rId5"/>
    <p:sldId id="264" r:id="rId6"/>
    <p:sldId id="268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87" r:id="rId24"/>
    <p:sldId id="279" r:id="rId25"/>
    <p:sldId id="280" r:id="rId26"/>
  </p:sldIdLst>
  <p:sldSz cx="18288000" cy="10287000"/>
  <p:notesSz cx="6858000" cy="9144000"/>
  <p:embeddedFontLst>
    <p:embeddedFont>
      <p:font typeface="Integral CF" panose="020B0604020202020204" charset="0"/>
      <p:regular r:id="rId28"/>
      <p:italic r:id="rId29"/>
    </p:embeddedFont>
    <p:embeddedFont>
      <p:font typeface="Integral CF Bold" panose="020B0604020202020204" charset="0"/>
      <p:regular r:id="rId30"/>
      <p:bold r:id="rId31"/>
      <p:italic r:id="rId32"/>
      <p:boldItalic r:id="rId33"/>
    </p:embeddedFont>
    <p:embeddedFont>
      <p:font typeface="Trade Gothic" panose="020B0604020202020204" charset="0"/>
      <p:regular r:id="rId34"/>
    </p:embeddedFont>
    <p:embeddedFont>
      <p:font typeface="Trade Gothic Bold" panose="020B0604020202020204" charset="0"/>
      <p:regular r:id="rId35"/>
      <p:bold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6" autoAdjust="0"/>
  </p:normalViewPr>
  <p:slideViewPr>
    <p:cSldViewPr>
      <p:cViewPr varScale="1">
        <p:scale>
          <a:sx n="43" d="100"/>
          <a:sy n="43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401DA-E955-C545-9805-9983443A031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78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8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con Rachel el tema de la traducción local. Percepción y otras alternativas.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7754" y="3074767"/>
            <a:ext cx="15772490" cy="825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78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0380" y="637652"/>
            <a:ext cx="12827241" cy="12071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65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8991" y="3204996"/>
            <a:ext cx="7785397" cy="41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83" b="1" i="0">
                <a:solidFill>
                  <a:srgbClr val="081C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7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8.sv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642" y="1892066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F5DBC9E-94E7-6743-910C-6AB29BB7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10740"/>
          <a:stretch/>
        </p:blipFill>
        <p:spPr>
          <a:xfrm>
            <a:off x="657900" y="1103602"/>
            <a:ext cx="9031808" cy="8147580"/>
          </a:xfrm>
          <a:prstGeom prst="rect">
            <a:avLst/>
          </a:prstGeom>
          <a:effectLst>
            <a:outerShdw blurRad="711200" dist="266700" dir="2700000" algn="tl" rotWithShape="0">
              <a:prstClr val="black">
                <a:alpha val="26000"/>
              </a:prstClr>
            </a:outerShdw>
          </a:effectLst>
        </p:spPr>
      </p:pic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bk object 26"/>
          <p:cNvSpPr/>
          <p:nvPr/>
        </p:nvSpPr>
        <p:spPr>
          <a:xfrm>
            <a:off x="10802576" y="8757557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58308" y="3088726"/>
            <a:ext cx="16181108" cy="798013"/>
          </a:xfrm>
          <a:prstGeom prst="rect">
            <a:avLst/>
          </a:prstGeom>
        </p:spPr>
        <p:txBody>
          <a:bodyPr vert="horz" wrap="square" lIns="0" tIns="15595" rIns="0" bIns="0" rtlCol="0" anchor="ctr">
            <a:spAutoFit/>
          </a:bodyPr>
          <a:lstStyle/>
          <a:p>
            <a:pPr marL="9183199">
              <a:lnSpc>
                <a:spcPts val="6144"/>
              </a:lnSpc>
              <a:spcBef>
                <a:spcPts val="123"/>
              </a:spcBef>
            </a:pPr>
            <a:r>
              <a:rPr lang="es-CO" spc="-68" dirty="0">
                <a:solidFill>
                  <a:srgbClr val="002060"/>
                </a:solidFill>
              </a:rPr>
              <a:t>MEDIA SURVEY </a:t>
            </a:r>
            <a:r>
              <a:rPr lang="es-CO" spc="-68" dirty="0"/>
              <a:t>RESULTS</a:t>
            </a:r>
            <a:endParaRPr lang="es-CO" spc="41" dirty="0">
              <a:solidFill>
                <a:srgbClr val="081C49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1579" y="4697619"/>
            <a:ext cx="8389594" cy="2770316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ANTILLES AND THE CARIBBEAN</a:t>
            </a:r>
            <a:endParaRPr sz="659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78637" y="7942445"/>
            <a:ext cx="1711419" cy="1711419"/>
          </a:xfrm>
          <a:custGeom>
            <a:avLst/>
            <a:gdLst/>
            <a:ahLst/>
            <a:cxnLst/>
            <a:rect l="l" t="t" r="r" b="b"/>
            <a:pathLst>
              <a:path w="1881504" h="1881504">
                <a:moveTo>
                  <a:pt x="1881481" y="0"/>
                </a:moveTo>
                <a:lnTo>
                  <a:pt x="0" y="0"/>
                </a:lnTo>
                <a:lnTo>
                  <a:pt x="0" y="1881481"/>
                </a:lnTo>
                <a:lnTo>
                  <a:pt x="1881481" y="1881481"/>
                </a:lnTo>
                <a:lnTo>
                  <a:pt x="1881481" y="0"/>
                </a:lnTo>
                <a:close/>
              </a:path>
            </a:pathLst>
          </a:custGeom>
          <a:solidFill>
            <a:srgbClr val="008778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" name="object 5"/>
          <p:cNvSpPr/>
          <p:nvPr/>
        </p:nvSpPr>
        <p:spPr>
          <a:xfrm>
            <a:off x="9188364" y="8352174"/>
            <a:ext cx="892387" cy="892387"/>
          </a:xfrm>
          <a:custGeom>
            <a:avLst/>
            <a:gdLst/>
            <a:ahLst/>
            <a:cxnLst/>
            <a:rect l="l" t="t" r="r" b="b"/>
            <a:pathLst>
              <a:path w="981075" h="981075">
                <a:moveTo>
                  <a:pt x="914328" y="0"/>
                </a:moveTo>
                <a:lnTo>
                  <a:pt x="65704" y="0"/>
                </a:lnTo>
                <a:lnTo>
                  <a:pt x="61767" y="1905"/>
                </a:lnTo>
                <a:lnTo>
                  <a:pt x="46696" y="8676"/>
                </a:lnTo>
                <a:lnTo>
                  <a:pt x="9308" y="40222"/>
                </a:lnTo>
                <a:lnTo>
                  <a:pt x="0" y="65233"/>
                </a:lnTo>
                <a:lnTo>
                  <a:pt x="0" y="915228"/>
                </a:lnTo>
                <a:lnTo>
                  <a:pt x="2607" y="922799"/>
                </a:lnTo>
                <a:lnTo>
                  <a:pt x="3382" y="925333"/>
                </a:lnTo>
                <a:lnTo>
                  <a:pt x="30500" y="964585"/>
                </a:lnTo>
                <a:lnTo>
                  <a:pt x="75390" y="980514"/>
                </a:lnTo>
                <a:lnTo>
                  <a:pt x="506581" y="980587"/>
                </a:lnTo>
                <a:lnTo>
                  <a:pt x="899354" y="980556"/>
                </a:lnTo>
                <a:lnTo>
                  <a:pt x="928985" y="975772"/>
                </a:lnTo>
                <a:lnTo>
                  <a:pt x="953171" y="962170"/>
                </a:lnTo>
                <a:lnTo>
                  <a:pt x="956620" y="957949"/>
                </a:lnTo>
                <a:lnTo>
                  <a:pt x="83871" y="957949"/>
                </a:lnTo>
                <a:lnTo>
                  <a:pt x="57888" y="953840"/>
                </a:lnTo>
                <a:lnTo>
                  <a:pt x="38663" y="941870"/>
                </a:lnTo>
                <a:lnTo>
                  <a:pt x="26734" y="922579"/>
                </a:lnTo>
                <a:lnTo>
                  <a:pt x="22657" y="896632"/>
                </a:lnTo>
                <a:lnTo>
                  <a:pt x="22638" y="221459"/>
                </a:lnTo>
                <a:lnTo>
                  <a:pt x="980573" y="221459"/>
                </a:lnTo>
                <a:lnTo>
                  <a:pt x="980574" y="197575"/>
                </a:lnTo>
                <a:lnTo>
                  <a:pt x="22638" y="197575"/>
                </a:lnTo>
                <a:lnTo>
                  <a:pt x="22648" y="82165"/>
                </a:lnTo>
                <a:lnTo>
                  <a:pt x="38598" y="38648"/>
                </a:lnTo>
                <a:lnTo>
                  <a:pt x="81892" y="22648"/>
                </a:lnTo>
                <a:lnTo>
                  <a:pt x="956237" y="22627"/>
                </a:lnTo>
                <a:lnTo>
                  <a:pt x="944790" y="12593"/>
                </a:lnTo>
                <a:lnTo>
                  <a:pt x="917113" y="1361"/>
                </a:lnTo>
                <a:lnTo>
                  <a:pt x="915940" y="1057"/>
                </a:lnTo>
                <a:lnTo>
                  <a:pt x="915029" y="513"/>
                </a:lnTo>
                <a:lnTo>
                  <a:pt x="914328" y="0"/>
                </a:lnTo>
                <a:close/>
              </a:path>
              <a:path w="981075" h="981075">
                <a:moveTo>
                  <a:pt x="980573" y="221459"/>
                </a:moveTo>
                <a:lnTo>
                  <a:pt x="957949" y="221459"/>
                </a:lnTo>
                <a:lnTo>
                  <a:pt x="957827" y="897407"/>
                </a:lnTo>
                <a:lnTo>
                  <a:pt x="953856" y="922579"/>
                </a:lnTo>
                <a:lnTo>
                  <a:pt x="953754" y="922799"/>
                </a:lnTo>
                <a:lnTo>
                  <a:pt x="941887" y="941905"/>
                </a:lnTo>
                <a:lnTo>
                  <a:pt x="922619" y="953849"/>
                </a:lnTo>
                <a:lnTo>
                  <a:pt x="896580" y="957949"/>
                </a:lnTo>
                <a:lnTo>
                  <a:pt x="956620" y="957949"/>
                </a:lnTo>
                <a:lnTo>
                  <a:pt x="970573" y="940874"/>
                </a:lnTo>
                <a:lnTo>
                  <a:pt x="979854" y="913008"/>
                </a:lnTo>
                <a:lnTo>
                  <a:pt x="980556" y="908443"/>
                </a:lnTo>
                <a:lnTo>
                  <a:pt x="980573" y="221459"/>
                </a:lnTo>
                <a:close/>
              </a:path>
              <a:path w="981075" h="981075">
                <a:moveTo>
                  <a:pt x="956237" y="22627"/>
                </a:moveTo>
                <a:lnTo>
                  <a:pt x="232411" y="22627"/>
                </a:lnTo>
                <a:lnTo>
                  <a:pt x="896562" y="22648"/>
                </a:lnTo>
                <a:lnTo>
                  <a:pt x="922563" y="26732"/>
                </a:lnTo>
                <a:lnTo>
                  <a:pt x="941853" y="38657"/>
                </a:lnTo>
                <a:lnTo>
                  <a:pt x="953828" y="57875"/>
                </a:lnTo>
                <a:lnTo>
                  <a:pt x="957949" y="83850"/>
                </a:lnTo>
                <a:lnTo>
                  <a:pt x="957949" y="197575"/>
                </a:lnTo>
                <a:lnTo>
                  <a:pt x="980574" y="197575"/>
                </a:lnTo>
                <a:lnTo>
                  <a:pt x="980469" y="82165"/>
                </a:lnTo>
                <a:lnTo>
                  <a:pt x="976577" y="53464"/>
                </a:lnTo>
                <a:lnTo>
                  <a:pt x="964630" y="29984"/>
                </a:lnTo>
                <a:lnTo>
                  <a:pt x="956237" y="22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" name="object 6"/>
          <p:cNvSpPr/>
          <p:nvPr/>
        </p:nvSpPr>
        <p:spPr>
          <a:xfrm>
            <a:off x="9759109" y="8667474"/>
            <a:ext cx="171172" cy="171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" name="object 7"/>
          <p:cNvSpPr/>
          <p:nvPr/>
        </p:nvSpPr>
        <p:spPr>
          <a:xfrm>
            <a:off x="9758990" y="8938135"/>
            <a:ext cx="171315" cy="1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" name="object 8"/>
          <p:cNvSpPr/>
          <p:nvPr/>
        </p:nvSpPr>
        <p:spPr>
          <a:xfrm>
            <a:off x="9308518" y="9023486"/>
            <a:ext cx="381214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45" y="0"/>
                </a:lnTo>
              </a:path>
            </a:pathLst>
          </a:custGeom>
          <a:ln w="22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" name="object 9"/>
          <p:cNvSpPr/>
          <p:nvPr/>
        </p:nvSpPr>
        <p:spPr>
          <a:xfrm>
            <a:off x="9308494" y="8742853"/>
            <a:ext cx="381214" cy="21371"/>
          </a:xfrm>
          <a:custGeom>
            <a:avLst/>
            <a:gdLst/>
            <a:ahLst/>
            <a:cxnLst/>
            <a:rect l="l" t="t" r="r" b="b"/>
            <a:pathLst>
              <a:path w="419100" h="23495">
                <a:moveTo>
                  <a:pt x="407897" y="22631"/>
                </a:moveTo>
                <a:lnTo>
                  <a:pt x="401746" y="22631"/>
                </a:lnTo>
                <a:lnTo>
                  <a:pt x="405610" y="22935"/>
                </a:lnTo>
                <a:lnTo>
                  <a:pt x="407087" y="22935"/>
                </a:lnTo>
                <a:lnTo>
                  <a:pt x="407411" y="22872"/>
                </a:lnTo>
                <a:lnTo>
                  <a:pt x="407897" y="22631"/>
                </a:lnTo>
                <a:close/>
              </a:path>
              <a:path w="419100" h="23495">
                <a:moveTo>
                  <a:pt x="407512" y="22872"/>
                </a:moveTo>
                <a:close/>
              </a:path>
              <a:path w="419100" h="23495">
                <a:moveTo>
                  <a:pt x="316317" y="0"/>
                </a:moveTo>
                <a:lnTo>
                  <a:pt x="9507" y="45"/>
                </a:lnTo>
                <a:lnTo>
                  <a:pt x="5319" y="1438"/>
                </a:lnTo>
                <a:lnTo>
                  <a:pt x="931" y="5867"/>
                </a:lnTo>
                <a:lnTo>
                  <a:pt x="0" y="8317"/>
                </a:lnTo>
                <a:lnTo>
                  <a:pt x="62" y="18223"/>
                </a:lnTo>
                <a:lnTo>
                  <a:pt x="5580" y="22474"/>
                </a:lnTo>
                <a:lnTo>
                  <a:pt x="14795" y="22641"/>
                </a:lnTo>
                <a:lnTo>
                  <a:pt x="407897" y="22631"/>
                </a:lnTo>
                <a:lnTo>
                  <a:pt x="417023" y="16924"/>
                </a:lnTo>
                <a:lnTo>
                  <a:pt x="418866" y="11794"/>
                </a:lnTo>
                <a:lnTo>
                  <a:pt x="417589" y="6139"/>
                </a:lnTo>
                <a:lnTo>
                  <a:pt x="413421" y="1794"/>
                </a:lnTo>
                <a:lnTo>
                  <a:pt x="408312" y="244"/>
                </a:lnTo>
                <a:lnTo>
                  <a:pt x="316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0" name="object 10"/>
          <p:cNvSpPr/>
          <p:nvPr/>
        </p:nvSpPr>
        <p:spPr>
          <a:xfrm>
            <a:off x="9819582" y="8908155"/>
            <a:ext cx="142769" cy="140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" name="object 11"/>
          <p:cNvSpPr/>
          <p:nvPr/>
        </p:nvSpPr>
        <p:spPr>
          <a:xfrm>
            <a:off x="9308413" y="9073366"/>
            <a:ext cx="201581" cy="20793"/>
          </a:xfrm>
          <a:custGeom>
            <a:avLst/>
            <a:gdLst/>
            <a:ahLst/>
            <a:cxnLst/>
            <a:rect l="l" t="t" r="r" b="b"/>
            <a:pathLst>
              <a:path w="221615" h="22859">
                <a:moveTo>
                  <a:pt x="45756" y="27"/>
                </a:moveTo>
                <a:lnTo>
                  <a:pt x="5141" y="209"/>
                </a:lnTo>
                <a:lnTo>
                  <a:pt x="293" y="4565"/>
                </a:lnTo>
                <a:lnTo>
                  <a:pt x="0" y="17182"/>
                </a:lnTo>
                <a:lnTo>
                  <a:pt x="4753" y="21842"/>
                </a:lnTo>
                <a:lnTo>
                  <a:pt x="13078" y="22721"/>
                </a:lnTo>
                <a:lnTo>
                  <a:pt x="207114" y="22742"/>
                </a:lnTo>
                <a:lnTo>
                  <a:pt x="216014" y="22114"/>
                </a:lnTo>
                <a:lnTo>
                  <a:pt x="221061" y="17591"/>
                </a:lnTo>
                <a:lnTo>
                  <a:pt x="220967" y="4492"/>
                </a:lnTo>
                <a:lnTo>
                  <a:pt x="215951" y="167"/>
                </a:lnTo>
                <a:lnTo>
                  <a:pt x="110698" y="52"/>
                </a:lnTo>
                <a:lnTo>
                  <a:pt x="45756" y="27"/>
                </a:lnTo>
                <a:close/>
              </a:path>
              <a:path w="221615" h="22859">
                <a:moveTo>
                  <a:pt x="166246" y="0"/>
                </a:moveTo>
                <a:lnTo>
                  <a:pt x="110698" y="52"/>
                </a:lnTo>
                <a:lnTo>
                  <a:pt x="193411" y="52"/>
                </a:lnTo>
                <a:lnTo>
                  <a:pt x="166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2" name="object 12"/>
          <p:cNvSpPr/>
          <p:nvPr/>
        </p:nvSpPr>
        <p:spPr>
          <a:xfrm>
            <a:off x="9489062" y="8682810"/>
            <a:ext cx="201003" cy="20793"/>
          </a:xfrm>
          <a:custGeom>
            <a:avLst/>
            <a:gdLst/>
            <a:ahLst/>
            <a:cxnLst/>
            <a:rect l="l" t="t" r="r" b="b"/>
            <a:pathLst>
              <a:path w="220979" h="22859">
                <a:moveTo>
                  <a:pt x="207265" y="22679"/>
                </a:moveTo>
                <a:lnTo>
                  <a:pt x="201281" y="22679"/>
                </a:lnTo>
                <a:lnTo>
                  <a:pt x="204266" y="22721"/>
                </a:lnTo>
                <a:lnTo>
                  <a:pt x="205962" y="22721"/>
                </a:lnTo>
                <a:lnTo>
                  <a:pt x="207265" y="22679"/>
                </a:lnTo>
                <a:close/>
              </a:path>
              <a:path w="220979" h="22859">
                <a:moveTo>
                  <a:pt x="54019" y="0"/>
                </a:moveTo>
                <a:lnTo>
                  <a:pt x="1968" y="52"/>
                </a:lnTo>
                <a:lnTo>
                  <a:pt x="83" y="5601"/>
                </a:lnTo>
                <a:lnTo>
                  <a:pt x="0" y="14407"/>
                </a:lnTo>
                <a:lnTo>
                  <a:pt x="837" y="16920"/>
                </a:lnTo>
                <a:lnTo>
                  <a:pt x="5120" y="21266"/>
                </a:lnTo>
                <a:lnTo>
                  <a:pt x="9758" y="22627"/>
                </a:lnTo>
                <a:lnTo>
                  <a:pt x="29224" y="22700"/>
                </a:lnTo>
                <a:lnTo>
                  <a:pt x="207265" y="22679"/>
                </a:lnTo>
                <a:lnTo>
                  <a:pt x="215825" y="22135"/>
                </a:lnTo>
                <a:lnTo>
                  <a:pt x="220495" y="17779"/>
                </a:lnTo>
                <a:lnTo>
                  <a:pt x="220265" y="1560"/>
                </a:lnTo>
                <a:lnTo>
                  <a:pt x="212380" y="104"/>
                </a:lnTo>
                <a:lnTo>
                  <a:pt x="113745" y="20"/>
                </a:lnTo>
                <a:lnTo>
                  <a:pt x="54019" y="0"/>
                </a:lnTo>
                <a:close/>
              </a:path>
              <a:path w="220979" h="22859">
                <a:moveTo>
                  <a:pt x="185999" y="14"/>
                </a:moveTo>
                <a:lnTo>
                  <a:pt x="113745" y="20"/>
                </a:lnTo>
                <a:lnTo>
                  <a:pt x="187911" y="20"/>
                </a:lnTo>
                <a:lnTo>
                  <a:pt x="185999" y="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3" name="object 13"/>
          <p:cNvSpPr/>
          <p:nvPr/>
        </p:nvSpPr>
        <p:spPr>
          <a:xfrm>
            <a:off x="9308487" y="8802856"/>
            <a:ext cx="201581" cy="20793"/>
          </a:xfrm>
          <a:custGeom>
            <a:avLst/>
            <a:gdLst/>
            <a:ahLst/>
            <a:cxnLst/>
            <a:rect l="l" t="t" r="r" b="b"/>
            <a:pathLst>
              <a:path w="221615" h="22859">
                <a:moveTo>
                  <a:pt x="182095" y="0"/>
                </a:moveTo>
                <a:lnTo>
                  <a:pt x="9853" y="13"/>
                </a:lnTo>
                <a:lnTo>
                  <a:pt x="5371" y="1479"/>
                </a:lnTo>
                <a:lnTo>
                  <a:pt x="910" y="5992"/>
                </a:lnTo>
                <a:lnTo>
                  <a:pt x="0" y="8453"/>
                </a:lnTo>
                <a:lnTo>
                  <a:pt x="178" y="21133"/>
                </a:lnTo>
                <a:lnTo>
                  <a:pt x="9957" y="22599"/>
                </a:lnTo>
                <a:lnTo>
                  <a:pt x="55642" y="22630"/>
                </a:lnTo>
                <a:lnTo>
                  <a:pt x="164864" y="22630"/>
                </a:lnTo>
                <a:lnTo>
                  <a:pt x="210485" y="22588"/>
                </a:lnTo>
                <a:lnTo>
                  <a:pt x="220747" y="21489"/>
                </a:lnTo>
                <a:lnTo>
                  <a:pt x="221019" y="8516"/>
                </a:lnTo>
                <a:lnTo>
                  <a:pt x="220108" y="6034"/>
                </a:lnTo>
                <a:lnTo>
                  <a:pt x="215647" y="1479"/>
                </a:lnTo>
                <a:lnTo>
                  <a:pt x="211197" y="13"/>
                </a:lnTo>
                <a:lnTo>
                  <a:pt x="18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4" name="object 14"/>
          <p:cNvSpPr/>
          <p:nvPr/>
        </p:nvSpPr>
        <p:spPr>
          <a:xfrm>
            <a:off x="9488510" y="8952835"/>
            <a:ext cx="201581" cy="21371"/>
          </a:xfrm>
          <a:custGeom>
            <a:avLst/>
            <a:gdLst/>
            <a:ahLst/>
            <a:cxnLst/>
            <a:rect l="l" t="t" r="r" b="b"/>
            <a:pathLst>
              <a:path w="221615" h="23495">
                <a:moveTo>
                  <a:pt x="204644" y="22806"/>
                </a:moveTo>
                <a:lnTo>
                  <a:pt x="36386" y="22806"/>
                </a:lnTo>
                <a:lnTo>
                  <a:pt x="192758" y="22868"/>
                </a:lnTo>
                <a:lnTo>
                  <a:pt x="197585" y="22868"/>
                </a:lnTo>
                <a:lnTo>
                  <a:pt x="203941" y="22837"/>
                </a:lnTo>
                <a:lnTo>
                  <a:pt x="204644" y="22806"/>
                </a:lnTo>
                <a:close/>
              </a:path>
              <a:path w="221615" h="23495">
                <a:moveTo>
                  <a:pt x="31747" y="0"/>
                </a:moveTo>
                <a:lnTo>
                  <a:pt x="22302" y="0"/>
                </a:lnTo>
                <a:lnTo>
                  <a:pt x="17496" y="73"/>
                </a:lnTo>
                <a:lnTo>
                  <a:pt x="8397" y="408"/>
                </a:lnTo>
                <a:lnTo>
                  <a:pt x="4617" y="2136"/>
                </a:lnTo>
                <a:lnTo>
                  <a:pt x="523" y="7622"/>
                </a:lnTo>
                <a:lnTo>
                  <a:pt x="0" y="10816"/>
                </a:lnTo>
                <a:lnTo>
                  <a:pt x="2230" y="19433"/>
                </a:lnTo>
                <a:lnTo>
                  <a:pt x="5130" y="22857"/>
                </a:lnTo>
                <a:lnTo>
                  <a:pt x="204644" y="22806"/>
                </a:lnTo>
                <a:lnTo>
                  <a:pt x="216663" y="22292"/>
                </a:lnTo>
                <a:lnTo>
                  <a:pt x="220726" y="18292"/>
                </a:lnTo>
                <a:lnTo>
                  <a:pt x="221281" y="6073"/>
                </a:lnTo>
                <a:lnTo>
                  <a:pt x="217553" y="1633"/>
                </a:lnTo>
                <a:lnTo>
                  <a:pt x="209030" y="146"/>
                </a:lnTo>
                <a:lnTo>
                  <a:pt x="206538" y="115"/>
                </a:lnTo>
                <a:lnTo>
                  <a:pt x="31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5" name="object 15"/>
          <p:cNvSpPr/>
          <p:nvPr/>
        </p:nvSpPr>
        <p:spPr>
          <a:xfrm>
            <a:off x="9549115" y="8802826"/>
            <a:ext cx="140934" cy="20793"/>
          </a:xfrm>
          <a:custGeom>
            <a:avLst/>
            <a:gdLst/>
            <a:ahLst/>
            <a:cxnLst/>
            <a:rect l="l" t="t" r="r" b="b"/>
            <a:pathLst>
              <a:path w="154940" h="22859">
                <a:moveTo>
                  <a:pt x="61517" y="0"/>
                </a:moveTo>
                <a:lnTo>
                  <a:pt x="7843" y="69"/>
                </a:lnTo>
                <a:lnTo>
                  <a:pt x="21" y="2027"/>
                </a:lnTo>
                <a:lnTo>
                  <a:pt x="0" y="20623"/>
                </a:lnTo>
                <a:lnTo>
                  <a:pt x="7759" y="22602"/>
                </a:lnTo>
                <a:lnTo>
                  <a:pt x="39905" y="22676"/>
                </a:lnTo>
                <a:lnTo>
                  <a:pt x="123406" y="22655"/>
                </a:lnTo>
                <a:lnTo>
                  <a:pt x="146509" y="22602"/>
                </a:lnTo>
                <a:lnTo>
                  <a:pt x="154373" y="20623"/>
                </a:lnTo>
                <a:lnTo>
                  <a:pt x="154404" y="8205"/>
                </a:lnTo>
                <a:lnTo>
                  <a:pt x="153472" y="5640"/>
                </a:lnTo>
                <a:lnTo>
                  <a:pt x="149210" y="1357"/>
                </a:lnTo>
                <a:lnTo>
                  <a:pt x="145200" y="69"/>
                </a:lnTo>
                <a:lnTo>
                  <a:pt x="61517" y="0"/>
                </a:lnTo>
                <a:close/>
              </a:path>
              <a:path w="154940" h="22859">
                <a:moveTo>
                  <a:pt x="123406" y="22655"/>
                </a:moveTo>
                <a:lnTo>
                  <a:pt x="77118" y="22655"/>
                </a:lnTo>
                <a:lnTo>
                  <a:pt x="114164" y="22676"/>
                </a:lnTo>
                <a:lnTo>
                  <a:pt x="123406" y="22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6" name="object 16"/>
          <p:cNvSpPr/>
          <p:nvPr/>
        </p:nvSpPr>
        <p:spPr>
          <a:xfrm>
            <a:off x="9308478" y="8682804"/>
            <a:ext cx="140934" cy="20793"/>
          </a:xfrm>
          <a:custGeom>
            <a:avLst/>
            <a:gdLst/>
            <a:ahLst/>
            <a:cxnLst/>
            <a:rect l="l" t="t" r="r" b="b"/>
            <a:pathLst>
              <a:path w="154940" h="22859">
                <a:moveTo>
                  <a:pt x="40595" y="0"/>
                </a:moveTo>
                <a:lnTo>
                  <a:pt x="9392" y="83"/>
                </a:lnTo>
                <a:lnTo>
                  <a:pt x="5224" y="1486"/>
                </a:lnTo>
                <a:lnTo>
                  <a:pt x="910" y="5895"/>
                </a:lnTo>
                <a:lnTo>
                  <a:pt x="0" y="8345"/>
                </a:lnTo>
                <a:lnTo>
                  <a:pt x="157" y="18386"/>
                </a:lnTo>
                <a:lnTo>
                  <a:pt x="5675" y="22627"/>
                </a:lnTo>
                <a:lnTo>
                  <a:pt x="77997" y="22721"/>
                </a:lnTo>
                <a:lnTo>
                  <a:pt x="145377" y="22627"/>
                </a:lnTo>
                <a:lnTo>
                  <a:pt x="149450" y="21245"/>
                </a:lnTo>
                <a:lnTo>
                  <a:pt x="153838" y="16805"/>
                </a:lnTo>
                <a:lnTo>
                  <a:pt x="154801" y="14229"/>
                </a:lnTo>
                <a:lnTo>
                  <a:pt x="154707" y="1539"/>
                </a:lnTo>
                <a:lnTo>
                  <a:pt x="145545" y="73"/>
                </a:lnTo>
                <a:lnTo>
                  <a:pt x="40595" y="0"/>
                </a:lnTo>
                <a:close/>
              </a:path>
              <a:path w="154940" h="22859">
                <a:moveTo>
                  <a:pt x="115054" y="0"/>
                </a:moveTo>
                <a:lnTo>
                  <a:pt x="78248" y="20"/>
                </a:lnTo>
                <a:lnTo>
                  <a:pt x="134036" y="20"/>
                </a:lnTo>
                <a:lnTo>
                  <a:pt x="115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7" name="object 17"/>
          <p:cNvSpPr/>
          <p:nvPr/>
        </p:nvSpPr>
        <p:spPr>
          <a:xfrm>
            <a:off x="9308465" y="8952913"/>
            <a:ext cx="141511" cy="20793"/>
          </a:xfrm>
          <a:custGeom>
            <a:avLst/>
            <a:gdLst/>
            <a:ahLst/>
            <a:cxnLst/>
            <a:rect l="l" t="t" r="r" b="b"/>
            <a:pathLst>
              <a:path w="155575" h="22859">
                <a:moveTo>
                  <a:pt x="126961" y="22728"/>
                </a:moveTo>
                <a:lnTo>
                  <a:pt x="82604" y="22728"/>
                </a:lnTo>
                <a:lnTo>
                  <a:pt x="110080" y="22780"/>
                </a:lnTo>
                <a:lnTo>
                  <a:pt x="126961" y="22728"/>
                </a:lnTo>
                <a:close/>
              </a:path>
              <a:path w="155575" h="22859">
                <a:moveTo>
                  <a:pt x="58046" y="0"/>
                </a:moveTo>
                <a:lnTo>
                  <a:pt x="10586" y="79"/>
                </a:lnTo>
                <a:lnTo>
                  <a:pt x="314" y="1200"/>
                </a:lnTo>
                <a:lnTo>
                  <a:pt x="0" y="14299"/>
                </a:lnTo>
                <a:lnTo>
                  <a:pt x="869" y="16759"/>
                </a:lnTo>
                <a:lnTo>
                  <a:pt x="5193" y="21209"/>
                </a:lnTo>
                <a:lnTo>
                  <a:pt x="9696" y="22665"/>
                </a:lnTo>
                <a:lnTo>
                  <a:pt x="40428" y="22759"/>
                </a:lnTo>
                <a:lnTo>
                  <a:pt x="126961" y="22728"/>
                </a:lnTo>
                <a:lnTo>
                  <a:pt x="143786" y="22529"/>
                </a:lnTo>
                <a:lnTo>
                  <a:pt x="147670" y="21712"/>
                </a:lnTo>
                <a:lnTo>
                  <a:pt x="155398" y="17189"/>
                </a:lnTo>
                <a:lnTo>
                  <a:pt x="155251" y="12152"/>
                </a:lnTo>
                <a:lnTo>
                  <a:pt x="153011" y="4309"/>
                </a:lnTo>
                <a:lnTo>
                  <a:pt x="150466" y="48"/>
                </a:lnTo>
                <a:lnTo>
                  <a:pt x="5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8" name="object 18"/>
          <p:cNvSpPr/>
          <p:nvPr/>
        </p:nvSpPr>
        <p:spPr>
          <a:xfrm>
            <a:off x="9549076" y="9073343"/>
            <a:ext cx="140934" cy="20793"/>
          </a:xfrm>
          <a:custGeom>
            <a:avLst/>
            <a:gdLst/>
            <a:ahLst/>
            <a:cxnLst/>
            <a:rect l="l" t="t" r="r" b="b"/>
            <a:pathLst>
              <a:path w="154940" h="22859">
                <a:moveTo>
                  <a:pt x="39831" y="0"/>
                </a:moveTo>
                <a:lnTo>
                  <a:pt x="0" y="178"/>
                </a:lnTo>
                <a:lnTo>
                  <a:pt x="94" y="20669"/>
                </a:lnTo>
                <a:lnTo>
                  <a:pt x="7915" y="22669"/>
                </a:lnTo>
                <a:lnTo>
                  <a:pt x="76981" y="22795"/>
                </a:lnTo>
                <a:lnTo>
                  <a:pt x="145440" y="22669"/>
                </a:lnTo>
                <a:lnTo>
                  <a:pt x="154456" y="21151"/>
                </a:lnTo>
                <a:lnTo>
                  <a:pt x="154403" y="3884"/>
                </a:lnTo>
                <a:lnTo>
                  <a:pt x="149534" y="136"/>
                </a:lnTo>
                <a:lnTo>
                  <a:pt x="39831" y="0"/>
                </a:lnTo>
                <a:close/>
              </a:path>
              <a:path w="154940" h="22859">
                <a:moveTo>
                  <a:pt x="120727" y="4"/>
                </a:moveTo>
                <a:lnTo>
                  <a:pt x="77557" y="41"/>
                </a:lnTo>
                <a:lnTo>
                  <a:pt x="131221" y="41"/>
                </a:lnTo>
                <a:lnTo>
                  <a:pt x="120727" y="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9" name="object 19"/>
          <p:cNvSpPr/>
          <p:nvPr/>
        </p:nvSpPr>
        <p:spPr>
          <a:xfrm>
            <a:off x="9368600" y="8412208"/>
            <a:ext cx="80742" cy="80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0" name="object 20"/>
          <p:cNvSpPr/>
          <p:nvPr/>
        </p:nvSpPr>
        <p:spPr>
          <a:xfrm>
            <a:off x="9248431" y="8412201"/>
            <a:ext cx="80532" cy="80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1" name="object 21"/>
          <p:cNvSpPr/>
          <p:nvPr/>
        </p:nvSpPr>
        <p:spPr>
          <a:xfrm>
            <a:off x="9489114" y="8412199"/>
            <a:ext cx="80439" cy="8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</p:spTree>
    <p:extLst>
      <p:ext uri="{BB962C8B-B14F-4D97-AF65-F5344CB8AC3E}">
        <p14:creationId xmlns:p14="http://schemas.microsoft.com/office/powerpoint/2010/main" val="97210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/>
          <p:cNvSpPr/>
          <p:nvPr/>
        </p:nvSpPr>
        <p:spPr>
          <a:xfrm>
            <a:off x="1284" y="352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2" name="Grupo 61"/>
          <p:cNvGrpSpPr/>
          <p:nvPr/>
        </p:nvGrpSpPr>
        <p:grpSpPr>
          <a:xfrm>
            <a:off x="9700010" y="3759064"/>
            <a:ext cx="8587865" cy="6527236"/>
            <a:chOff x="10326868" y="4132650"/>
            <a:chExt cx="9777800" cy="7175930"/>
          </a:xfrm>
        </p:grpSpPr>
        <p:sp>
          <p:nvSpPr>
            <p:cNvPr id="31" name="object 31"/>
            <p:cNvSpPr/>
            <p:nvPr/>
          </p:nvSpPr>
          <p:spPr>
            <a:xfrm>
              <a:off x="10326868" y="4132650"/>
              <a:ext cx="9777230" cy="71759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72683" y="4380096"/>
              <a:ext cx="9531985" cy="6928484"/>
            </a:xfrm>
            <a:custGeom>
              <a:avLst/>
              <a:gdLst/>
              <a:ahLst/>
              <a:cxnLst/>
              <a:rect l="l" t="t" r="r" b="b"/>
              <a:pathLst>
                <a:path w="9531985" h="6928484">
                  <a:moveTo>
                    <a:pt x="0" y="6928459"/>
                  </a:moveTo>
                  <a:lnTo>
                    <a:pt x="9531416" y="6928459"/>
                  </a:lnTo>
                  <a:lnTo>
                    <a:pt x="9531416" y="0"/>
                  </a:lnTo>
                  <a:lnTo>
                    <a:pt x="0" y="0"/>
                  </a:lnTo>
                  <a:lnTo>
                    <a:pt x="0" y="692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1" t="17656" r="7171" b="33153"/>
          <a:stretch/>
        </p:blipFill>
        <p:spPr>
          <a:xfrm>
            <a:off x="11015414" y="1816542"/>
            <a:ext cx="5960800" cy="5059748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1113331" y="2460770"/>
            <a:ext cx="304971" cy="304971"/>
            <a:chOff x="1223271" y="2885242"/>
            <a:chExt cx="335280" cy="335280"/>
          </a:xfrm>
        </p:grpSpPr>
        <p:sp>
          <p:nvSpPr>
            <p:cNvPr id="2" name="object 2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" name="object 3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0592" y="993896"/>
            <a:ext cx="7925059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ABOUT THE LAST </a:t>
            </a:r>
            <a:r>
              <a:rPr lang="es-CO" sz="32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CARIBBEAN WEBINAR</a:t>
            </a:r>
            <a:endParaRPr sz="3200" spc="32" dirty="0"/>
          </a:p>
        </p:txBody>
      </p:sp>
      <p:sp>
        <p:nvSpPr>
          <p:cNvPr id="5" name="object 5"/>
          <p:cNvSpPr txBox="1"/>
          <p:nvPr/>
        </p:nvSpPr>
        <p:spPr>
          <a:xfrm>
            <a:off x="1672198" y="2400423"/>
            <a:ext cx="2412053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FREQUENCY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113331" y="432376"/>
            <a:ext cx="9774508" cy="1617498"/>
            <a:chOff x="1223271" y="475346"/>
            <a:chExt cx="10745925" cy="1778249"/>
          </a:xfrm>
        </p:grpSpPr>
        <p:sp>
          <p:nvSpPr>
            <p:cNvPr id="6" name="object 6"/>
            <p:cNvSpPr/>
            <p:nvPr/>
          </p:nvSpPr>
          <p:spPr>
            <a:xfrm>
              <a:off x="2978231" y="689626"/>
              <a:ext cx="8990965" cy="1350010"/>
            </a:xfrm>
            <a:custGeom>
              <a:avLst/>
              <a:gdLst/>
              <a:ahLst/>
              <a:cxnLst/>
              <a:rect l="l" t="t" r="r" b="b"/>
              <a:pathLst>
                <a:path w="8990965" h="1350010">
                  <a:moveTo>
                    <a:pt x="0" y="0"/>
                  </a:moveTo>
                  <a:lnTo>
                    <a:pt x="8990385" y="0"/>
                  </a:lnTo>
                  <a:lnTo>
                    <a:pt x="8990385" y="1349686"/>
                  </a:lnTo>
                  <a:lnTo>
                    <a:pt x="0" y="1349686"/>
                  </a:lnTo>
                </a:path>
              </a:pathLst>
            </a:custGeom>
            <a:ln w="20407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7" name="object 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111865" y="3610965"/>
            <a:ext cx="304971" cy="304971"/>
            <a:chOff x="1174749" y="3957345"/>
            <a:chExt cx="335280" cy="335280"/>
          </a:xfrm>
        </p:grpSpPr>
        <p:sp>
          <p:nvSpPr>
            <p:cNvPr id="18" name="object 18"/>
            <p:cNvSpPr/>
            <p:nvPr/>
          </p:nvSpPr>
          <p:spPr>
            <a:xfrm>
              <a:off x="1174749" y="3957345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5654" y="4035985"/>
              <a:ext cx="113232" cy="1779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58062" y="3588347"/>
            <a:ext cx="5728296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ES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</a:t>
            </a:r>
            <a:r>
              <a:rPr lang="es-ES" sz="2500" b="1" spc="14" dirty="0" err="1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than</a:t>
            </a:r>
            <a:r>
              <a:rPr lang="es-ES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 53%:</a:t>
            </a:r>
            <a:r>
              <a:rPr lang="es-ES" sz="2500" b="1" spc="14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ES"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Twice</a:t>
            </a: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a </a:t>
            </a:r>
            <a:r>
              <a:rPr lang="es-ES"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year</a:t>
            </a: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!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72198" y="4896933"/>
            <a:ext cx="7012886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n-US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38%:</a:t>
            </a:r>
            <a:r>
              <a:rPr lang="en-US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Once a year is fine.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1111865" y="4905366"/>
            <a:ext cx="304971" cy="304971"/>
            <a:chOff x="1174749" y="6605599"/>
            <a:chExt cx="335280" cy="335280"/>
          </a:xfrm>
        </p:grpSpPr>
        <p:sp>
          <p:nvSpPr>
            <p:cNvPr id="24" name="object 24"/>
            <p:cNvSpPr/>
            <p:nvPr/>
          </p:nvSpPr>
          <p:spPr>
            <a:xfrm>
              <a:off x="1174749" y="6605599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5654" y="6684243"/>
              <a:ext cx="113232" cy="17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098452" y="6371065"/>
            <a:ext cx="304971" cy="261840"/>
            <a:chOff x="1201607" y="9264178"/>
            <a:chExt cx="335280" cy="335280"/>
          </a:xfrm>
        </p:grpSpPr>
        <p:sp>
          <p:nvSpPr>
            <p:cNvPr id="28" name="object 28"/>
            <p:cNvSpPr/>
            <p:nvPr/>
          </p:nvSpPr>
          <p:spPr>
            <a:xfrm>
              <a:off x="1201607" y="926417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2517" y="9342819"/>
              <a:ext cx="113232" cy="177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0" name="object 30"/>
          <p:cNvSpPr/>
          <p:nvPr/>
        </p:nvSpPr>
        <p:spPr>
          <a:xfrm>
            <a:off x="642" y="3077965"/>
            <a:ext cx="5539154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113" y="0"/>
                </a:lnTo>
              </a:path>
            </a:pathLst>
          </a:custGeom>
          <a:ln w="5160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6" name="object 46"/>
          <p:cNvSpPr txBox="1"/>
          <p:nvPr/>
        </p:nvSpPr>
        <p:spPr>
          <a:xfrm>
            <a:off x="12499308" y="4355232"/>
            <a:ext cx="1647483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+ 53</a:t>
            </a:r>
            <a:r>
              <a:rPr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620765" y="2935109"/>
            <a:ext cx="1177151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+ 38</a:t>
            </a:r>
            <a:r>
              <a:rPr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328644" y="7076152"/>
            <a:ext cx="2429372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Twice</a:t>
            </a:r>
            <a:r>
              <a:rPr lang="es-ES" sz="2000" spc="5" dirty="0">
                <a:solidFill>
                  <a:srgbClr val="081C49"/>
                </a:solidFill>
                <a:latin typeface="Trebuchet MS"/>
                <a:cs typeface="Trebuchet MS"/>
              </a:rPr>
              <a:t> a </a:t>
            </a:r>
            <a:r>
              <a:rPr lang="es-ES"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year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58072" y="7938906"/>
            <a:ext cx="2575137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000" spc="5" dirty="0">
                <a:solidFill>
                  <a:srgbClr val="081C49"/>
                </a:solidFill>
                <a:latin typeface="Trebuchet MS"/>
                <a:cs typeface="Trebuchet MS"/>
              </a:rPr>
              <a:t>Once a </a:t>
            </a:r>
            <a:r>
              <a:rPr lang="es-ES"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year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358072" y="8780098"/>
            <a:ext cx="3785570" cy="341610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4621">
              <a:lnSpc>
                <a:spcPct val="75500"/>
              </a:lnSpc>
              <a:spcBef>
                <a:spcPts val="836"/>
              </a:spcBef>
            </a:pPr>
            <a:r>
              <a:rPr lang="es-CO" sz="2000" spc="5" dirty="0">
                <a:solidFill>
                  <a:srgbClr val="081C49"/>
                </a:solidFill>
                <a:latin typeface="Trebuchet MS"/>
                <a:cs typeface="Trebuchet MS"/>
              </a:rPr>
              <a:t>Quarterly</a:t>
            </a:r>
          </a:p>
        </p:txBody>
      </p:sp>
      <p:sp>
        <p:nvSpPr>
          <p:cNvPr id="51" name="object 51"/>
          <p:cNvSpPr/>
          <p:nvPr/>
        </p:nvSpPr>
        <p:spPr>
          <a:xfrm>
            <a:off x="11771391" y="7074178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58BFC3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11771391" y="7910328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9360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11771391" y="8818092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0" name="object 5">
            <a:extLst>
              <a:ext uri="{FF2B5EF4-FFF2-40B4-BE49-F238E27FC236}">
                <a16:creationId xmlns:a16="http://schemas.microsoft.com/office/drawing/2014/main" id="{6DF88191-58DB-5449-B57D-00ABA8DAD679}"/>
              </a:ext>
            </a:extLst>
          </p:cNvPr>
          <p:cNvSpPr txBox="1"/>
          <p:nvPr/>
        </p:nvSpPr>
        <p:spPr>
          <a:xfrm>
            <a:off x="1653546" y="7234415"/>
            <a:ext cx="7471802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Our employees value these spaces!</a:t>
            </a:r>
          </a:p>
        </p:txBody>
      </p:sp>
      <p:sp>
        <p:nvSpPr>
          <p:cNvPr id="64" name="object 27">
            <a:extLst>
              <a:ext uri="{FF2B5EF4-FFF2-40B4-BE49-F238E27FC236}">
                <a16:creationId xmlns:a16="http://schemas.microsoft.com/office/drawing/2014/main" id="{7A27C2EC-8DBA-C345-B66B-F6431B4677A2}"/>
              </a:ext>
            </a:extLst>
          </p:cNvPr>
          <p:cNvSpPr txBox="1"/>
          <p:nvPr/>
        </p:nvSpPr>
        <p:spPr>
          <a:xfrm>
            <a:off x="1653546" y="7861305"/>
            <a:ext cx="7490454" cy="1398992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377"/>
              </a:spcBef>
            </a:pP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Nobody considers that we should continue to connect as a region through the talks, and 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100% of the participants, at different frequencies, value them and want them to continue to be held. </a:t>
            </a:r>
          </a:p>
        </p:txBody>
      </p:sp>
      <p:sp>
        <p:nvSpPr>
          <p:cNvPr id="65" name="object 47">
            <a:extLst>
              <a:ext uri="{FF2B5EF4-FFF2-40B4-BE49-F238E27FC236}">
                <a16:creationId xmlns:a16="http://schemas.microsoft.com/office/drawing/2014/main" id="{1D25111C-FFBC-AD4F-8C3B-E8B0B588D83D}"/>
              </a:ext>
            </a:extLst>
          </p:cNvPr>
          <p:cNvSpPr txBox="1"/>
          <p:nvPr/>
        </p:nvSpPr>
        <p:spPr>
          <a:xfrm>
            <a:off x="15339085" y="3691236"/>
            <a:ext cx="1177151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+ 7</a:t>
            </a:r>
            <a:r>
              <a:rPr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2198" y="6311131"/>
            <a:ext cx="5892643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ES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</a:t>
            </a:r>
            <a:r>
              <a:rPr lang="es-ES" sz="2500" b="1" spc="14" dirty="0" err="1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than</a:t>
            </a:r>
            <a:r>
              <a:rPr lang="es-ES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 7%:</a:t>
            </a:r>
            <a:r>
              <a:rPr lang="es-ES" sz="2500" b="1" spc="14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ES"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Quarterly</a:t>
            </a:r>
            <a:endParaRPr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446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" y="1"/>
            <a:ext cx="18286716" cy="6756150"/>
          </a:xfrm>
          <a:custGeom>
            <a:avLst/>
            <a:gdLst/>
            <a:ahLst/>
            <a:cxnLst/>
            <a:rect l="l" t="t" r="r" b="b"/>
            <a:pathLst>
              <a:path w="20104100" h="7427595">
                <a:moveTo>
                  <a:pt x="0" y="7427365"/>
                </a:moveTo>
                <a:lnTo>
                  <a:pt x="20104099" y="7427365"/>
                </a:lnTo>
                <a:lnTo>
                  <a:pt x="20104099" y="0"/>
                </a:lnTo>
                <a:lnTo>
                  <a:pt x="0" y="0"/>
                </a:lnTo>
                <a:lnTo>
                  <a:pt x="0" y="7427365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59" name="Grupo 58"/>
          <p:cNvGrpSpPr/>
          <p:nvPr/>
        </p:nvGrpSpPr>
        <p:grpSpPr>
          <a:xfrm>
            <a:off x="642" y="6513081"/>
            <a:ext cx="18286716" cy="3773709"/>
            <a:chOff x="0" y="7160369"/>
            <a:chExt cx="20104100" cy="4148750"/>
          </a:xfrm>
        </p:grpSpPr>
        <p:sp>
          <p:nvSpPr>
            <p:cNvPr id="16" name="object 16"/>
            <p:cNvSpPr/>
            <p:nvPr/>
          </p:nvSpPr>
          <p:spPr>
            <a:xfrm>
              <a:off x="0" y="7160369"/>
              <a:ext cx="20104099" cy="4148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427365"/>
              <a:ext cx="20104100" cy="3881754"/>
            </a:xfrm>
            <a:custGeom>
              <a:avLst/>
              <a:gdLst/>
              <a:ahLst/>
              <a:cxnLst/>
              <a:rect l="l" t="t" r="r" b="b"/>
              <a:pathLst>
                <a:path w="20104100" h="3881754">
                  <a:moveTo>
                    <a:pt x="0" y="0"/>
                  </a:moveTo>
                  <a:lnTo>
                    <a:pt x="0" y="3881190"/>
                  </a:lnTo>
                  <a:lnTo>
                    <a:pt x="20104099" y="3881190"/>
                  </a:lnTo>
                  <a:lnTo>
                    <a:pt x="20104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0912" y="719777"/>
            <a:ext cx="9083598" cy="1001216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ABOUT THE REGIONAL NEWSLETTER </a:t>
            </a:r>
            <a:b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</a:br>
            <a:r>
              <a:rPr lang="es-CO" sz="32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BY GARY DE LA ROSA</a:t>
            </a:r>
            <a:endParaRPr sz="3200" b="1" spc="32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113331" y="432376"/>
            <a:ext cx="9254093" cy="1617498"/>
            <a:chOff x="1223271" y="475346"/>
            <a:chExt cx="10173790" cy="1778249"/>
          </a:xfrm>
        </p:grpSpPr>
        <p:sp>
          <p:nvSpPr>
            <p:cNvPr id="4" name="object 4"/>
            <p:cNvSpPr/>
            <p:nvPr/>
          </p:nvSpPr>
          <p:spPr>
            <a:xfrm>
              <a:off x="2978231" y="689626"/>
              <a:ext cx="8418830" cy="1350010"/>
            </a:xfrm>
            <a:custGeom>
              <a:avLst/>
              <a:gdLst/>
              <a:ahLst/>
              <a:cxnLst/>
              <a:rect l="l" t="t" r="r" b="b"/>
              <a:pathLst>
                <a:path w="8418830" h="1350010">
                  <a:moveTo>
                    <a:pt x="0" y="0"/>
                  </a:moveTo>
                  <a:lnTo>
                    <a:pt x="8418277" y="0"/>
                  </a:lnTo>
                  <a:lnTo>
                    <a:pt x="8418277" y="1349686"/>
                  </a:lnTo>
                  <a:lnTo>
                    <a:pt x="0" y="1349686"/>
                  </a:lnTo>
                </a:path>
              </a:pathLst>
            </a:custGeom>
            <a:ln w="19748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113331" y="2511388"/>
            <a:ext cx="304971" cy="304971"/>
            <a:chOff x="1223271" y="2885242"/>
            <a:chExt cx="335280" cy="335280"/>
          </a:xfrm>
        </p:grpSpPr>
        <p:sp>
          <p:nvSpPr>
            <p:cNvPr id="13" name="object 13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72199" y="2464016"/>
            <a:ext cx="6313545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1891" y="7487865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58BFC3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1" name="object 51"/>
          <p:cNvSpPr/>
          <p:nvPr/>
        </p:nvSpPr>
        <p:spPr>
          <a:xfrm>
            <a:off x="951891" y="7986090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9360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951891" y="8509474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D9526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951891" y="9046380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93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4" name="object 54"/>
          <p:cNvSpPr txBox="1"/>
          <p:nvPr/>
        </p:nvSpPr>
        <p:spPr>
          <a:xfrm>
            <a:off x="1529127" y="7391321"/>
            <a:ext cx="4703785" cy="490561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4621">
              <a:lnSpc>
                <a:spcPct val="75500"/>
              </a:lnSpc>
              <a:spcBef>
                <a:spcPts val="836"/>
              </a:spcBef>
            </a:pPr>
            <a:r>
              <a:rPr lang="es-CO" sz="1637" spc="5" dirty="0">
                <a:solidFill>
                  <a:srgbClr val="081C49"/>
                </a:solidFill>
                <a:latin typeface="Trebuchet MS"/>
                <a:cs typeface="Trebuchet MS"/>
              </a:rPr>
              <a:t>It is a useful media with relevant information on regional and company performance.</a:t>
            </a:r>
          </a:p>
        </p:txBody>
      </p:sp>
      <p:sp>
        <p:nvSpPr>
          <p:cNvPr id="55" name="object 55"/>
          <p:cNvSpPr/>
          <p:nvPr/>
        </p:nvSpPr>
        <p:spPr>
          <a:xfrm>
            <a:off x="951891" y="9558285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971497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1" name="object 54"/>
          <p:cNvSpPr txBox="1"/>
          <p:nvPr/>
        </p:nvSpPr>
        <p:spPr>
          <a:xfrm>
            <a:off x="1529127" y="7969720"/>
            <a:ext cx="7228047" cy="359243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>
              <a:spcBef>
                <a:spcPts val="546"/>
              </a:spcBef>
            </a:pPr>
            <a:r>
              <a:rPr lang="es-CO" sz="1637" spc="5" dirty="0">
                <a:solidFill>
                  <a:srgbClr val="081C49"/>
                </a:solidFill>
                <a:latin typeface="Trebuchet MS"/>
                <a:cs typeface="Trebuchet MS"/>
              </a:rPr>
              <a:t>It is interesting, but two a year is enough.</a:t>
            </a:r>
          </a:p>
        </p:txBody>
      </p:sp>
      <p:sp>
        <p:nvSpPr>
          <p:cNvPr id="62" name="object 54"/>
          <p:cNvSpPr txBox="1"/>
          <p:nvPr/>
        </p:nvSpPr>
        <p:spPr>
          <a:xfrm>
            <a:off x="1529127" y="8469394"/>
            <a:ext cx="4287915" cy="490561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237970">
              <a:lnSpc>
                <a:spcPct val="75500"/>
              </a:lnSpc>
              <a:spcBef>
                <a:spcPts val="2588"/>
              </a:spcBef>
            </a:pPr>
            <a:r>
              <a:rPr lang="es-CO" sz="1637" spc="5" dirty="0">
                <a:solidFill>
                  <a:srgbClr val="081C49"/>
                </a:solidFill>
                <a:latin typeface="Trebuchet MS"/>
                <a:cs typeface="Trebuchet MS"/>
              </a:rPr>
              <a:t>It is redundant to other content we receive in the company.</a:t>
            </a:r>
          </a:p>
        </p:txBody>
      </p:sp>
      <p:sp>
        <p:nvSpPr>
          <p:cNvPr id="64" name="object 54"/>
          <p:cNvSpPr txBox="1"/>
          <p:nvPr/>
        </p:nvSpPr>
        <p:spPr>
          <a:xfrm>
            <a:off x="1529127" y="9090508"/>
            <a:ext cx="4634473" cy="299099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237970">
              <a:lnSpc>
                <a:spcPct val="75500"/>
              </a:lnSpc>
              <a:spcBef>
                <a:spcPts val="2588"/>
              </a:spcBef>
            </a:pPr>
            <a:r>
              <a:rPr lang="es-CO" sz="1637" spc="5" dirty="0">
                <a:solidFill>
                  <a:srgbClr val="081C49"/>
                </a:solidFill>
                <a:latin typeface="Trebuchet MS"/>
                <a:cs typeface="Trebuchet MS"/>
              </a:rPr>
              <a:t>Does not add value</a:t>
            </a:r>
          </a:p>
        </p:txBody>
      </p:sp>
      <p:sp>
        <p:nvSpPr>
          <p:cNvPr id="68" name="object 54"/>
          <p:cNvSpPr txBox="1"/>
          <p:nvPr/>
        </p:nvSpPr>
        <p:spPr>
          <a:xfrm>
            <a:off x="1529127" y="9630958"/>
            <a:ext cx="2634930" cy="299099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237970">
              <a:lnSpc>
                <a:spcPct val="75500"/>
              </a:lnSpc>
              <a:spcBef>
                <a:spcPts val="2588"/>
              </a:spcBef>
            </a:pPr>
            <a:r>
              <a:rPr lang="es-CO" sz="1637" spc="5" dirty="0">
                <a:solidFill>
                  <a:srgbClr val="081C49"/>
                </a:solidFill>
                <a:latin typeface="Trebuchet MS"/>
                <a:cs typeface="Trebuchet MS"/>
              </a:rPr>
              <a:t>Other</a:t>
            </a:r>
            <a:endParaRPr sz="1637" dirty="0">
              <a:latin typeface="Trebuchet MS"/>
              <a:cs typeface="Trebuchet MS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3CE8113A-CEA4-4247-9311-025CC8629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88" y="2824034"/>
            <a:ext cx="5509260" cy="4750682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462969" y="5411073"/>
            <a:ext cx="1053317" cy="37502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2365" b="1" spc="9" dirty="0">
                <a:solidFill>
                  <a:srgbClr val="081C49"/>
                </a:solidFill>
                <a:latin typeface="Trebuchet MS"/>
                <a:cs typeface="Trebuchet MS"/>
              </a:rPr>
              <a:t>+ 53%</a:t>
            </a:r>
            <a:endParaRPr sz="2365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80398" y="3493598"/>
            <a:ext cx="1149869" cy="37502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+ 7</a:t>
            </a:r>
            <a:r>
              <a:rPr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  <a:endParaRPr sz="236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8" name="object 48">
            <a:extLst>
              <a:ext uri="{FF2B5EF4-FFF2-40B4-BE49-F238E27FC236}">
                <a16:creationId xmlns:a16="http://schemas.microsoft.com/office/drawing/2014/main" id="{ADA80D63-45FD-BA42-9FC4-E8D68AA90FCF}"/>
              </a:ext>
            </a:extLst>
          </p:cNvPr>
          <p:cNvSpPr txBox="1"/>
          <p:nvPr/>
        </p:nvSpPr>
        <p:spPr>
          <a:xfrm>
            <a:off x="3110740" y="3575713"/>
            <a:ext cx="1053317" cy="37502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+ 30</a:t>
            </a:r>
            <a:r>
              <a:rPr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  <a:endParaRPr sz="236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2DCC2A5-732E-9A47-ACD8-7D9DADC90421}"/>
              </a:ext>
            </a:extLst>
          </p:cNvPr>
          <p:cNvSpPr/>
          <p:nvPr/>
        </p:nvSpPr>
        <p:spPr>
          <a:xfrm>
            <a:off x="7985744" y="4676194"/>
            <a:ext cx="10304709" cy="5623344"/>
          </a:xfrm>
          <a:prstGeom prst="rect">
            <a:avLst/>
          </a:prstGeom>
          <a:solidFill>
            <a:srgbClr val="AE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grpSp>
        <p:nvGrpSpPr>
          <p:cNvPr id="72" name="Grupo 71"/>
          <p:cNvGrpSpPr/>
          <p:nvPr/>
        </p:nvGrpSpPr>
        <p:grpSpPr>
          <a:xfrm>
            <a:off x="8858270" y="2995549"/>
            <a:ext cx="304971" cy="304971"/>
            <a:chOff x="9737923" y="8016468"/>
            <a:chExt cx="335280" cy="335280"/>
          </a:xfrm>
        </p:grpSpPr>
        <p:sp>
          <p:nvSpPr>
            <p:cNvPr id="18" name="object 18"/>
            <p:cNvSpPr/>
            <p:nvPr/>
          </p:nvSpPr>
          <p:spPr>
            <a:xfrm>
              <a:off x="9737923" y="801646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8828" y="8095111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D17EE85-DD8C-4A40-AF5B-EA3CCD056171}"/>
              </a:ext>
            </a:extLst>
          </p:cNvPr>
          <p:cNvGrpSpPr/>
          <p:nvPr/>
        </p:nvGrpSpPr>
        <p:grpSpPr>
          <a:xfrm>
            <a:off x="8858270" y="4283835"/>
            <a:ext cx="304971" cy="304971"/>
            <a:chOff x="9737923" y="8016468"/>
            <a:chExt cx="335280" cy="335280"/>
          </a:xfrm>
        </p:grpSpPr>
        <p:sp>
          <p:nvSpPr>
            <p:cNvPr id="67" name="object 18">
              <a:extLst>
                <a:ext uri="{FF2B5EF4-FFF2-40B4-BE49-F238E27FC236}">
                  <a16:creationId xmlns:a16="http://schemas.microsoft.com/office/drawing/2014/main" id="{F36ADDBF-7D38-0D4D-8C52-809A0751CA8E}"/>
                </a:ext>
              </a:extLst>
            </p:cNvPr>
            <p:cNvSpPr/>
            <p:nvPr/>
          </p:nvSpPr>
          <p:spPr>
            <a:xfrm>
              <a:off x="9737923" y="801646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4" name="object 19">
              <a:extLst>
                <a:ext uri="{FF2B5EF4-FFF2-40B4-BE49-F238E27FC236}">
                  <a16:creationId xmlns:a16="http://schemas.microsoft.com/office/drawing/2014/main" id="{E949C302-67D0-2040-843E-048AAC68B165}"/>
                </a:ext>
              </a:extLst>
            </p:cNvPr>
            <p:cNvSpPr/>
            <p:nvPr/>
          </p:nvSpPr>
          <p:spPr>
            <a:xfrm>
              <a:off x="9848828" y="8095111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CFA8E91F-9355-E54B-8420-38288D92A73A}"/>
              </a:ext>
            </a:extLst>
          </p:cNvPr>
          <p:cNvGrpSpPr/>
          <p:nvPr/>
        </p:nvGrpSpPr>
        <p:grpSpPr>
          <a:xfrm>
            <a:off x="8858270" y="5428949"/>
            <a:ext cx="304971" cy="304971"/>
            <a:chOff x="9737923" y="8016468"/>
            <a:chExt cx="335280" cy="335280"/>
          </a:xfrm>
        </p:grpSpPr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922D974D-28D1-574D-8F70-4DE059DC5ECE}"/>
                </a:ext>
              </a:extLst>
            </p:cNvPr>
            <p:cNvSpPr/>
            <p:nvPr/>
          </p:nvSpPr>
          <p:spPr>
            <a:xfrm>
              <a:off x="9737923" y="801646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90F877C2-D890-984F-A1FB-71901C801B0D}"/>
                </a:ext>
              </a:extLst>
            </p:cNvPr>
            <p:cNvSpPr/>
            <p:nvPr/>
          </p:nvSpPr>
          <p:spPr>
            <a:xfrm>
              <a:off x="9848828" y="8095111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69D55BA5-7150-864A-86AD-4A4053D186ED}"/>
              </a:ext>
            </a:extLst>
          </p:cNvPr>
          <p:cNvGrpSpPr/>
          <p:nvPr/>
        </p:nvGrpSpPr>
        <p:grpSpPr>
          <a:xfrm>
            <a:off x="8858270" y="7066149"/>
            <a:ext cx="304971" cy="304971"/>
            <a:chOff x="9737923" y="8016468"/>
            <a:chExt cx="335280" cy="335280"/>
          </a:xfrm>
        </p:grpSpPr>
        <p:sp>
          <p:nvSpPr>
            <p:cNvPr id="80" name="object 18">
              <a:extLst>
                <a:ext uri="{FF2B5EF4-FFF2-40B4-BE49-F238E27FC236}">
                  <a16:creationId xmlns:a16="http://schemas.microsoft.com/office/drawing/2014/main" id="{6BF8E5B8-1CD6-1545-8C7D-2424B959EB7A}"/>
                </a:ext>
              </a:extLst>
            </p:cNvPr>
            <p:cNvSpPr/>
            <p:nvPr/>
          </p:nvSpPr>
          <p:spPr>
            <a:xfrm>
              <a:off x="9737923" y="801646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1" name="object 19">
              <a:extLst>
                <a:ext uri="{FF2B5EF4-FFF2-40B4-BE49-F238E27FC236}">
                  <a16:creationId xmlns:a16="http://schemas.microsoft.com/office/drawing/2014/main" id="{1D6D833D-6ADF-694A-9E4D-EBD3C4586F40}"/>
                </a:ext>
              </a:extLst>
            </p:cNvPr>
            <p:cNvSpPr/>
            <p:nvPr/>
          </p:nvSpPr>
          <p:spPr>
            <a:xfrm>
              <a:off x="9848828" y="8095111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78" name="object 30">
            <a:extLst>
              <a:ext uri="{FF2B5EF4-FFF2-40B4-BE49-F238E27FC236}">
                <a16:creationId xmlns:a16="http://schemas.microsoft.com/office/drawing/2014/main" id="{C5D260EB-019F-AD4E-90F7-8B92EFFA9344}"/>
              </a:ext>
            </a:extLst>
          </p:cNvPr>
          <p:cNvSpPr txBox="1"/>
          <p:nvPr/>
        </p:nvSpPr>
        <p:spPr>
          <a:xfrm>
            <a:off x="9508282" y="7062573"/>
            <a:ext cx="7930398" cy="853843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r>
              <a:rPr lang="es-CO" sz="1819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More than 84%</a:t>
            </a:r>
            <a:r>
              <a:rPr lang="es-CO" sz="1819" b="1" spc="14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s-CO" sz="1819" spc="14" dirty="0">
                <a:solidFill>
                  <a:srgbClr val="081C49"/>
                </a:solidFill>
                <a:latin typeface="Trebuchet MS"/>
              </a:rPr>
              <a:t>support the newsletter to some extent, citing its usefulness or the interest it generates. The remaining minority presents an opportunity to improve its focus and frequency.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D6469A5-9AED-1045-BB03-7AAE23D30EF2}"/>
              </a:ext>
            </a:extLst>
          </p:cNvPr>
          <p:cNvCxnSpPr>
            <a:cxnSpLocks/>
          </p:cNvCxnSpPr>
          <p:nvPr/>
        </p:nvCxnSpPr>
        <p:spPr>
          <a:xfrm flipV="1">
            <a:off x="4164057" y="3657748"/>
            <a:ext cx="1861922" cy="118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ángulo 25">
            <a:extLst>
              <a:ext uri="{FF2B5EF4-FFF2-40B4-BE49-F238E27FC236}">
                <a16:creationId xmlns:a16="http://schemas.microsoft.com/office/drawing/2014/main" id="{2E6AE921-3DCB-9649-81FB-2957AB0C77CD}"/>
              </a:ext>
            </a:extLst>
          </p:cNvPr>
          <p:cNvSpPr/>
          <p:nvPr/>
        </p:nvSpPr>
        <p:spPr>
          <a:xfrm rot="14687707">
            <a:off x="4853245" y="3331968"/>
            <a:ext cx="644885" cy="2118630"/>
          </a:xfrm>
          <a:prstGeom prst="triangle">
            <a:avLst/>
          </a:prstGeom>
          <a:solidFill>
            <a:srgbClr val="971497"/>
          </a:solidFill>
          <a:ln>
            <a:solidFill>
              <a:srgbClr val="971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F631BA3-A17C-284B-9F6D-23E7C3BB5E9E}"/>
              </a:ext>
            </a:extLst>
          </p:cNvPr>
          <p:cNvSpPr/>
          <p:nvPr/>
        </p:nvSpPr>
        <p:spPr>
          <a:xfrm rot="3822509">
            <a:off x="5808110" y="3942773"/>
            <a:ext cx="756030" cy="92178"/>
          </a:xfrm>
          <a:prstGeom prst="ellipse">
            <a:avLst/>
          </a:prstGeom>
          <a:solidFill>
            <a:srgbClr val="971497"/>
          </a:solidFill>
          <a:ln>
            <a:solidFill>
              <a:srgbClr val="971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2DDC32C-8944-8845-9DDA-BA0D1917D05A}"/>
              </a:ext>
            </a:extLst>
          </p:cNvPr>
          <p:cNvSpPr/>
          <p:nvPr/>
        </p:nvSpPr>
        <p:spPr>
          <a:xfrm rot="3180935">
            <a:off x="5867914" y="3902241"/>
            <a:ext cx="756030" cy="92178"/>
          </a:xfrm>
          <a:prstGeom prst="ellipse">
            <a:avLst/>
          </a:prstGeom>
          <a:solidFill>
            <a:srgbClr val="971497"/>
          </a:solidFill>
          <a:ln>
            <a:solidFill>
              <a:srgbClr val="971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84" name="object 48">
            <a:extLst>
              <a:ext uri="{FF2B5EF4-FFF2-40B4-BE49-F238E27FC236}">
                <a16:creationId xmlns:a16="http://schemas.microsoft.com/office/drawing/2014/main" id="{D4F0FB91-1D83-F44D-8073-74C1C9CE3D8D}"/>
              </a:ext>
            </a:extLst>
          </p:cNvPr>
          <p:cNvSpPr txBox="1"/>
          <p:nvPr/>
        </p:nvSpPr>
        <p:spPr>
          <a:xfrm>
            <a:off x="5451044" y="4108462"/>
            <a:ext cx="1149869" cy="37502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+ 7</a:t>
            </a:r>
            <a:r>
              <a:rPr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  <a:endParaRPr sz="236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08282" y="2847489"/>
            <a:ext cx="7930398" cy="3798751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CO" sz="2000" b="1" dirty="0">
                <a:solidFill>
                  <a:srgbClr val="002060"/>
                </a:solidFill>
                <a:latin typeface="Trebuchet MS" panose="020B0703020202090204" pitchFamily="34" charset="0"/>
              </a:rPr>
              <a:t>Most find it useful:</a:t>
            </a:r>
          </a:p>
          <a:p>
            <a:pPr marL="11552">
              <a:spcBef>
                <a:spcPts val="109"/>
              </a:spcBef>
            </a:pPr>
            <a:r>
              <a:rPr lang="es-CO" sz="1819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More than 53%</a:t>
            </a:r>
            <a:r>
              <a:rPr lang="es-CO" sz="1819" spc="14" dirty="0">
                <a:solidFill>
                  <a:srgbClr val="081C49"/>
                </a:solidFill>
                <a:latin typeface="Trebuchet MS"/>
              </a:rPr>
              <a:t> rate the newsletter as a valuable resource for learning about the region. Over half rely on it as a key informational tool!</a:t>
            </a:r>
          </a:p>
          <a:p>
            <a:pPr marL="11552">
              <a:spcBef>
                <a:spcPts val="109"/>
              </a:spcBef>
            </a:pPr>
            <a:endParaRPr lang="es-CO" sz="1819" b="1" spc="14" dirty="0">
              <a:solidFill>
                <a:srgbClr val="081C49"/>
              </a:solidFill>
              <a:latin typeface="Trebuchet MS"/>
              <a:cs typeface="Trebuchet MS"/>
            </a:endParaRPr>
          </a:p>
          <a:p>
            <a:r>
              <a:rPr lang="es-CO" sz="2000" b="1" dirty="0">
                <a:solidFill>
                  <a:srgbClr val="002060"/>
                </a:solidFill>
                <a:latin typeface="Trebuchet MS" panose="020B0703020202090204" pitchFamily="34" charset="0"/>
              </a:rPr>
              <a:t>Opportunity for optimization:</a:t>
            </a:r>
          </a:p>
          <a:p>
            <a:pPr marL="11552">
              <a:spcBef>
                <a:spcPts val="109"/>
              </a:spcBef>
            </a:pPr>
            <a:r>
              <a:rPr lang="es-CO" sz="1819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Over 30%</a:t>
            </a:r>
            <a:r>
              <a:rPr lang="es-CO" sz="1819" spc="14" dirty="0">
                <a:solidFill>
                  <a:srgbClr val="081C49"/>
                </a:solidFill>
                <a:latin typeface="Trebuchet MS"/>
              </a:rPr>
              <a:t> find the content interesting but would prefer to receive only two editions per year.</a:t>
            </a:r>
          </a:p>
          <a:p>
            <a:pPr marL="11552">
              <a:spcBef>
                <a:spcPts val="109"/>
              </a:spcBef>
            </a:pPr>
            <a:endParaRPr lang="es-CO" sz="1819" b="1" spc="14" dirty="0">
              <a:solidFill>
                <a:srgbClr val="081C49"/>
              </a:solidFill>
              <a:latin typeface="Trebuchet MS"/>
              <a:cs typeface="Trebuchet MS"/>
            </a:endParaRPr>
          </a:p>
          <a:p>
            <a:pPr marL="11552">
              <a:spcBef>
                <a:spcPts val="109"/>
              </a:spcBef>
            </a:pPr>
            <a:r>
              <a:rPr lang="es-CO" sz="1819" b="1" spc="14" dirty="0">
                <a:solidFill>
                  <a:srgbClr val="081C49"/>
                </a:solidFill>
                <a:latin typeface="Trebuchet MS"/>
                <a:cs typeface="Trebuchet MS"/>
              </a:rPr>
              <a:t>Specific perceptions:</a:t>
            </a:r>
          </a:p>
          <a:p>
            <a:pPr marL="11552">
              <a:spcBef>
                <a:spcPts val="109"/>
              </a:spcBef>
            </a:pPr>
            <a:r>
              <a:rPr lang="es-CO" sz="1819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Around 7%</a:t>
            </a:r>
            <a:r>
              <a:rPr lang="es-CO" sz="1819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1819" spc="14" dirty="0">
                <a:solidFill>
                  <a:srgbClr val="081C49"/>
                </a:solidFill>
                <a:latin typeface="Trebuchet MS"/>
                <a:cs typeface="Trebuchet MS"/>
              </a:rPr>
              <a:t>felt that the newsletter is redundant and consider that the information comes through other company channels.</a:t>
            </a:r>
          </a:p>
          <a:p>
            <a:pPr marL="11552">
              <a:spcBef>
                <a:spcPts val="109"/>
              </a:spcBef>
            </a:pPr>
            <a:r>
              <a:rPr lang="es-CO" sz="1819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Around 7%</a:t>
            </a:r>
            <a:r>
              <a:rPr lang="es-CO" sz="1819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1819" spc="14" dirty="0">
                <a:solidFill>
                  <a:srgbClr val="081C49"/>
                </a:solidFill>
                <a:latin typeface="Trebuchet MS"/>
                <a:cs typeface="Trebuchet MS"/>
              </a:rPr>
              <a:t>highlighted that the newsletter is important to </a:t>
            </a:r>
            <a:r>
              <a:rPr lang="es-CO" sz="1819" b="1" spc="14" dirty="0">
                <a:solidFill>
                  <a:srgbClr val="081C49"/>
                </a:solidFill>
                <a:latin typeface="Trebuchet MS"/>
                <a:cs typeface="Trebuchet MS"/>
              </a:rPr>
              <a:t>become familiar with what is happening in the company.</a:t>
            </a:r>
          </a:p>
        </p:txBody>
      </p:sp>
    </p:spTree>
    <p:extLst>
      <p:ext uri="{BB962C8B-B14F-4D97-AF65-F5344CB8AC3E}">
        <p14:creationId xmlns:p14="http://schemas.microsoft.com/office/powerpoint/2010/main" val="127080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642" y="0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70" name="Grupo 69"/>
          <p:cNvGrpSpPr/>
          <p:nvPr/>
        </p:nvGrpSpPr>
        <p:grpSpPr>
          <a:xfrm>
            <a:off x="9393975" y="4140037"/>
            <a:ext cx="8893900" cy="6146601"/>
            <a:chOff x="10326868" y="4551485"/>
            <a:chExt cx="9777800" cy="6757467"/>
          </a:xfrm>
        </p:grpSpPr>
        <p:sp>
          <p:nvSpPr>
            <p:cNvPr id="33" name="object 33"/>
            <p:cNvSpPr/>
            <p:nvPr/>
          </p:nvSpPr>
          <p:spPr>
            <a:xfrm>
              <a:off x="10326868" y="4551485"/>
              <a:ext cx="9777230" cy="6757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72683" y="4798932"/>
              <a:ext cx="9531985" cy="6510020"/>
            </a:xfrm>
            <a:custGeom>
              <a:avLst/>
              <a:gdLst/>
              <a:ahLst/>
              <a:cxnLst/>
              <a:rect l="l" t="t" r="r" b="b"/>
              <a:pathLst>
                <a:path w="9531985" h="6510020">
                  <a:moveTo>
                    <a:pt x="0" y="6509623"/>
                  </a:moveTo>
                  <a:lnTo>
                    <a:pt x="9531416" y="6509623"/>
                  </a:lnTo>
                  <a:lnTo>
                    <a:pt x="9531416" y="0"/>
                  </a:lnTo>
                  <a:lnTo>
                    <a:pt x="0" y="0"/>
                  </a:lnTo>
                  <a:lnTo>
                    <a:pt x="0" y="6509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180" y="441555"/>
            <a:ext cx="10173791" cy="1341243"/>
          </a:xfrm>
          <a:prstGeom prst="rect">
            <a:avLst/>
          </a:prstGeom>
          <a:solidFill>
            <a:srgbClr val="ADCC00"/>
          </a:solidFill>
        </p:spPr>
        <p:txBody>
          <a:bodyPr vert="horz" wrap="square" lIns="0" tIns="352912" rIns="0" bIns="0" rtlCol="0" anchor="ctr">
            <a:spAutoFit/>
          </a:bodyPr>
          <a:lstStyle/>
          <a:p>
            <a:pPr marL="370817" algn="l">
              <a:spcBef>
                <a:spcPts val="2779"/>
              </a:spcBef>
            </a:pP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ABOUT THE </a:t>
            </a:r>
            <a:r>
              <a:rPr lang="es-CO" sz="32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CARIBBEAN ARGOS COMMUNICATION </a:t>
            </a: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MAILBOX</a:t>
            </a:r>
            <a:endParaRPr sz="3200" b="1" spc="32" dirty="0">
              <a:latin typeface="Trebuchet MS" panose="020B0703020202090204" pitchFamily="34" charset="0"/>
            </a:endParaRPr>
          </a:p>
        </p:txBody>
      </p:sp>
      <p:grpSp>
        <p:nvGrpSpPr>
          <p:cNvPr id="72" name="Grupo 71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069195" y="3167598"/>
            <a:ext cx="304971" cy="304971"/>
            <a:chOff x="1174749" y="4271472"/>
            <a:chExt cx="335280" cy="335280"/>
          </a:xfrm>
        </p:grpSpPr>
        <p:sp>
          <p:nvSpPr>
            <p:cNvPr id="16" name="object 16"/>
            <p:cNvSpPr/>
            <p:nvPr/>
          </p:nvSpPr>
          <p:spPr>
            <a:xfrm>
              <a:off x="1174749" y="427147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5654" y="4350111"/>
              <a:ext cx="113232" cy="177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1113331" y="432376"/>
            <a:ext cx="11801295" cy="1617849"/>
            <a:chOff x="1223271" y="475346"/>
            <a:chExt cx="12974140" cy="1778635"/>
          </a:xfrm>
        </p:grpSpPr>
        <p:sp>
          <p:nvSpPr>
            <p:cNvPr id="3" name="object 3"/>
            <p:cNvSpPr/>
            <p:nvPr/>
          </p:nvSpPr>
          <p:spPr>
            <a:xfrm>
              <a:off x="2978231" y="689626"/>
              <a:ext cx="11219180" cy="1350010"/>
            </a:xfrm>
            <a:custGeom>
              <a:avLst/>
              <a:gdLst/>
              <a:ahLst/>
              <a:cxnLst/>
              <a:rect l="l" t="t" r="r" b="b"/>
              <a:pathLst>
                <a:path w="11219180" h="1350010">
                  <a:moveTo>
                    <a:pt x="0" y="0"/>
                  </a:moveTo>
                  <a:lnTo>
                    <a:pt x="11219103" y="0"/>
                  </a:lnTo>
                  <a:lnTo>
                    <a:pt x="11219103" y="1349686"/>
                  </a:lnTo>
                  <a:lnTo>
                    <a:pt x="0" y="1349686"/>
                  </a:lnTo>
                </a:path>
              </a:pathLst>
            </a:custGeom>
            <a:ln w="22795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0E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569373" y="738914"/>
                <a:ext cx="1169670" cy="1252220"/>
              </a:xfrm>
              <a:custGeom>
                <a:avLst/>
                <a:gdLst/>
                <a:ahLst/>
                <a:cxnLst/>
                <a:rect l="l" t="t" r="r" b="b"/>
                <a:pathLst>
                  <a:path w="1169670" h="1252220">
                    <a:moveTo>
                      <a:pt x="542391" y="960120"/>
                    </a:moveTo>
                    <a:lnTo>
                      <a:pt x="533711" y="962660"/>
                    </a:lnTo>
                    <a:lnTo>
                      <a:pt x="527364" y="966470"/>
                    </a:lnTo>
                    <a:lnTo>
                      <a:pt x="523466" y="975360"/>
                    </a:lnTo>
                    <a:lnTo>
                      <a:pt x="522130" y="985520"/>
                    </a:lnTo>
                    <a:lnTo>
                      <a:pt x="522130" y="1226820"/>
                    </a:lnTo>
                    <a:lnTo>
                      <a:pt x="523577" y="1238250"/>
                    </a:lnTo>
                    <a:lnTo>
                      <a:pt x="528159" y="1247140"/>
                    </a:lnTo>
                    <a:lnTo>
                      <a:pt x="536263" y="1250950"/>
                    </a:lnTo>
                    <a:lnTo>
                      <a:pt x="548276" y="1252220"/>
                    </a:lnTo>
                    <a:lnTo>
                      <a:pt x="660534" y="1252220"/>
                    </a:lnTo>
                    <a:lnTo>
                      <a:pt x="689204" y="1224280"/>
                    </a:lnTo>
                    <a:lnTo>
                      <a:pt x="689208" y="1211580"/>
                    </a:lnTo>
                    <a:lnTo>
                      <a:pt x="565103" y="1211580"/>
                    </a:lnTo>
                    <a:lnTo>
                      <a:pt x="563637" y="1207770"/>
                    </a:lnTo>
                    <a:lnTo>
                      <a:pt x="563689" y="1198880"/>
                    </a:lnTo>
                    <a:lnTo>
                      <a:pt x="563876" y="1146810"/>
                    </a:lnTo>
                    <a:lnTo>
                      <a:pt x="563857" y="985520"/>
                    </a:lnTo>
                    <a:lnTo>
                      <a:pt x="562417" y="974090"/>
                    </a:lnTo>
                    <a:lnTo>
                      <a:pt x="558244" y="966470"/>
                    </a:lnTo>
                    <a:lnTo>
                      <a:pt x="551512" y="961390"/>
                    </a:lnTo>
                    <a:lnTo>
                      <a:pt x="542391" y="960120"/>
                    </a:lnTo>
                    <a:close/>
                  </a:path>
                  <a:path w="1169670" h="1252220">
                    <a:moveTo>
                      <a:pt x="622013" y="1210310"/>
                    </a:moveTo>
                    <a:lnTo>
                      <a:pt x="591328" y="1210310"/>
                    </a:lnTo>
                    <a:lnTo>
                      <a:pt x="576013" y="1211580"/>
                    </a:lnTo>
                    <a:lnTo>
                      <a:pt x="637352" y="1211580"/>
                    </a:lnTo>
                    <a:lnTo>
                      <a:pt x="622013" y="1210310"/>
                    </a:lnTo>
                    <a:close/>
                  </a:path>
                  <a:path w="1169670" h="1252220">
                    <a:moveTo>
                      <a:pt x="691245" y="918210"/>
                    </a:moveTo>
                    <a:lnTo>
                      <a:pt x="647781" y="918210"/>
                    </a:lnTo>
                    <a:lnTo>
                      <a:pt x="647718" y="928370"/>
                    </a:lnTo>
                    <a:lnTo>
                      <a:pt x="647579" y="960120"/>
                    </a:lnTo>
                    <a:lnTo>
                      <a:pt x="647472" y="1146810"/>
                    </a:lnTo>
                    <a:lnTo>
                      <a:pt x="647687" y="1210310"/>
                    </a:lnTo>
                    <a:lnTo>
                      <a:pt x="644922" y="1211580"/>
                    </a:lnTo>
                    <a:lnTo>
                      <a:pt x="689208" y="1211580"/>
                    </a:lnTo>
                    <a:lnTo>
                      <a:pt x="689098" y="974090"/>
                    </a:lnTo>
                    <a:lnTo>
                      <a:pt x="688890" y="920750"/>
                    </a:lnTo>
                    <a:lnTo>
                      <a:pt x="691245" y="918210"/>
                    </a:lnTo>
                    <a:close/>
                  </a:path>
                  <a:path w="1169670" h="1252220">
                    <a:moveTo>
                      <a:pt x="20292" y="833120"/>
                    </a:moveTo>
                    <a:lnTo>
                      <a:pt x="0" y="887730"/>
                    </a:lnTo>
                    <a:lnTo>
                      <a:pt x="1309" y="902970"/>
                    </a:lnTo>
                    <a:lnTo>
                      <a:pt x="6052" y="913130"/>
                    </a:lnTo>
                    <a:lnTo>
                      <a:pt x="15499" y="916940"/>
                    </a:lnTo>
                    <a:lnTo>
                      <a:pt x="30920" y="918210"/>
                    </a:lnTo>
                    <a:lnTo>
                      <a:pt x="1142132" y="918210"/>
                    </a:lnTo>
                    <a:lnTo>
                      <a:pt x="1169587" y="891540"/>
                    </a:lnTo>
                    <a:lnTo>
                      <a:pt x="1169589" y="877570"/>
                    </a:lnTo>
                    <a:lnTo>
                      <a:pt x="414992" y="877570"/>
                    </a:lnTo>
                    <a:lnTo>
                      <a:pt x="357022" y="876300"/>
                    </a:lnTo>
                    <a:lnTo>
                      <a:pt x="52147" y="876300"/>
                    </a:lnTo>
                    <a:lnTo>
                      <a:pt x="45438" y="873760"/>
                    </a:lnTo>
                    <a:lnTo>
                      <a:pt x="42679" y="867410"/>
                    </a:lnTo>
                    <a:lnTo>
                      <a:pt x="41684" y="854710"/>
                    </a:lnTo>
                    <a:lnTo>
                      <a:pt x="39805" y="845820"/>
                    </a:lnTo>
                    <a:lnTo>
                      <a:pt x="35386" y="838200"/>
                    </a:lnTo>
                    <a:lnTo>
                      <a:pt x="28768" y="834390"/>
                    </a:lnTo>
                    <a:lnTo>
                      <a:pt x="20292" y="833120"/>
                    </a:lnTo>
                    <a:close/>
                  </a:path>
                  <a:path w="1169670" h="1252220">
                    <a:moveTo>
                      <a:pt x="677183" y="290830"/>
                    </a:moveTo>
                    <a:lnTo>
                      <a:pt x="221518" y="290830"/>
                    </a:lnTo>
                    <a:lnTo>
                      <a:pt x="270406" y="295910"/>
                    </a:lnTo>
                    <a:lnTo>
                      <a:pt x="319466" y="314960"/>
                    </a:lnTo>
                    <a:lnTo>
                      <a:pt x="362210" y="345440"/>
                    </a:lnTo>
                    <a:lnTo>
                      <a:pt x="392748" y="383540"/>
                    </a:lnTo>
                    <a:lnTo>
                      <a:pt x="411147" y="429260"/>
                    </a:lnTo>
                    <a:lnTo>
                      <a:pt x="417474" y="481330"/>
                    </a:lnTo>
                    <a:lnTo>
                      <a:pt x="417671" y="525780"/>
                    </a:lnTo>
                    <a:lnTo>
                      <a:pt x="417770" y="565150"/>
                    </a:lnTo>
                    <a:lnTo>
                      <a:pt x="417882" y="833120"/>
                    </a:lnTo>
                    <a:lnTo>
                      <a:pt x="417987" y="875030"/>
                    </a:lnTo>
                    <a:lnTo>
                      <a:pt x="414992" y="877570"/>
                    </a:lnTo>
                    <a:lnTo>
                      <a:pt x="461472" y="877570"/>
                    </a:lnTo>
                    <a:lnTo>
                      <a:pt x="459200" y="873760"/>
                    </a:lnTo>
                    <a:lnTo>
                      <a:pt x="459299" y="833120"/>
                    </a:lnTo>
                    <a:lnTo>
                      <a:pt x="459425" y="755650"/>
                    </a:lnTo>
                    <a:lnTo>
                      <a:pt x="459377" y="478790"/>
                    </a:lnTo>
                    <a:lnTo>
                      <a:pt x="459169" y="469900"/>
                    </a:lnTo>
                    <a:lnTo>
                      <a:pt x="452687" y="425450"/>
                    </a:lnTo>
                    <a:lnTo>
                      <a:pt x="439390" y="386080"/>
                    </a:lnTo>
                    <a:lnTo>
                      <a:pt x="419874" y="351790"/>
                    </a:lnTo>
                    <a:lnTo>
                      <a:pt x="394057" y="320040"/>
                    </a:lnTo>
                    <a:lnTo>
                      <a:pt x="361852" y="292100"/>
                    </a:lnTo>
                    <a:lnTo>
                      <a:pt x="666827" y="292100"/>
                    </a:lnTo>
                    <a:lnTo>
                      <a:pt x="677183" y="290830"/>
                    </a:lnTo>
                    <a:close/>
                  </a:path>
                  <a:path w="1169670" h="1252220">
                    <a:moveTo>
                      <a:pt x="917342" y="876300"/>
                    </a:moveTo>
                    <a:lnTo>
                      <a:pt x="620319" y="876300"/>
                    </a:lnTo>
                    <a:lnTo>
                      <a:pt x="461472" y="877570"/>
                    </a:lnTo>
                    <a:lnTo>
                      <a:pt x="1065854" y="877570"/>
                    </a:lnTo>
                    <a:lnTo>
                      <a:pt x="917342" y="876300"/>
                    </a:lnTo>
                    <a:close/>
                  </a:path>
                  <a:path w="1169670" h="1252220">
                    <a:moveTo>
                      <a:pt x="1070905" y="292100"/>
                    </a:moveTo>
                    <a:lnTo>
                      <a:pt x="939123" y="292100"/>
                    </a:lnTo>
                    <a:lnTo>
                      <a:pt x="990277" y="298450"/>
                    </a:lnTo>
                    <a:lnTo>
                      <a:pt x="1035606" y="317500"/>
                    </a:lnTo>
                    <a:lnTo>
                      <a:pt x="1073564" y="346710"/>
                    </a:lnTo>
                    <a:lnTo>
                      <a:pt x="1102607" y="384810"/>
                    </a:lnTo>
                    <a:lnTo>
                      <a:pt x="1121193" y="430530"/>
                    </a:lnTo>
                    <a:lnTo>
                      <a:pt x="1127777" y="481330"/>
                    </a:lnTo>
                    <a:lnTo>
                      <a:pt x="1127878" y="755650"/>
                    </a:lnTo>
                    <a:lnTo>
                      <a:pt x="1127995" y="833120"/>
                    </a:lnTo>
                    <a:lnTo>
                      <a:pt x="1128101" y="875030"/>
                    </a:lnTo>
                    <a:lnTo>
                      <a:pt x="1125463" y="877570"/>
                    </a:lnTo>
                    <a:lnTo>
                      <a:pt x="1169589" y="877570"/>
                    </a:lnTo>
                    <a:lnTo>
                      <a:pt x="1169613" y="478790"/>
                    </a:lnTo>
                    <a:lnTo>
                      <a:pt x="1165524" y="436880"/>
                    </a:lnTo>
                    <a:lnTo>
                      <a:pt x="1151709" y="392430"/>
                    </a:lnTo>
                    <a:lnTo>
                      <a:pt x="1130272" y="351790"/>
                    </a:lnTo>
                    <a:lnTo>
                      <a:pt x="1102029" y="317500"/>
                    </a:lnTo>
                    <a:lnTo>
                      <a:pt x="1070905" y="292100"/>
                    </a:lnTo>
                    <a:close/>
                  </a:path>
                  <a:path w="1169670" h="1252220">
                    <a:moveTo>
                      <a:pt x="932966" y="0"/>
                    </a:moveTo>
                    <a:lnTo>
                      <a:pt x="760657" y="0"/>
                    </a:lnTo>
                    <a:lnTo>
                      <a:pt x="745984" y="1270"/>
                    </a:lnTo>
                    <a:lnTo>
                      <a:pt x="736899" y="5080"/>
                    </a:lnTo>
                    <a:lnTo>
                      <a:pt x="732274" y="15240"/>
                    </a:lnTo>
                    <a:lnTo>
                      <a:pt x="731100" y="27940"/>
                    </a:lnTo>
                    <a:lnTo>
                      <a:pt x="731093" y="392430"/>
                    </a:lnTo>
                    <a:lnTo>
                      <a:pt x="731213" y="457200"/>
                    </a:lnTo>
                    <a:lnTo>
                      <a:pt x="729265" y="462280"/>
                    </a:lnTo>
                    <a:lnTo>
                      <a:pt x="683466" y="494030"/>
                    </a:lnTo>
                    <a:lnTo>
                      <a:pt x="668639" y="535940"/>
                    </a:lnTo>
                    <a:lnTo>
                      <a:pt x="672098" y="567690"/>
                    </a:lnTo>
                    <a:lnTo>
                      <a:pt x="686400" y="594360"/>
                    </a:lnTo>
                    <a:lnTo>
                      <a:pt x="709612" y="614680"/>
                    </a:lnTo>
                    <a:lnTo>
                      <a:pt x="739799" y="624840"/>
                    </a:lnTo>
                    <a:lnTo>
                      <a:pt x="769336" y="624840"/>
                    </a:lnTo>
                    <a:lnTo>
                      <a:pt x="796587" y="613410"/>
                    </a:lnTo>
                    <a:lnTo>
                      <a:pt x="818542" y="593090"/>
                    </a:lnTo>
                    <a:lnTo>
                      <a:pt x="822886" y="584200"/>
                    </a:lnTo>
                    <a:lnTo>
                      <a:pt x="751212" y="584200"/>
                    </a:lnTo>
                    <a:lnTo>
                      <a:pt x="735178" y="580390"/>
                    </a:lnTo>
                    <a:lnTo>
                      <a:pt x="722115" y="571500"/>
                    </a:lnTo>
                    <a:lnTo>
                      <a:pt x="713318" y="558800"/>
                    </a:lnTo>
                    <a:lnTo>
                      <a:pt x="710083" y="542290"/>
                    </a:lnTo>
                    <a:lnTo>
                      <a:pt x="713384" y="525780"/>
                    </a:lnTo>
                    <a:lnTo>
                      <a:pt x="722433" y="513080"/>
                    </a:lnTo>
                    <a:lnTo>
                      <a:pt x="735880" y="504190"/>
                    </a:lnTo>
                    <a:lnTo>
                      <a:pt x="752374" y="500380"/>
                    </a:lnTo>
                    <a:lnTo>
                      <a:pt x="822196" y="500380"/>
                    </a:lnTo>
                    <a:lnTo>
                      <a:pt x="808995" y="482600"/>
                    </a:lnTo>
                    <a:lnTo>
                      <a:pt x="782541" y="466090"/>
                    </a:lnTo>
                    <a:lnTo>
                      <a:pt x="774499" y="462280"/>
                    </a:lnTo>
                    <a:lnTo>
                      <a:pt x="772520" y="458470"/>
                    </a:lnTo>
                    <a:lnTo>
                      <a:pt x="772720" y="425450"/>
                    </a:lnTo>
                    <a:lnTo>
                      <a:pt x="772847" y="383540"/>
                    </a:lnTo>
                    <a:lnTo>
                      <a:pt x="772723" y="327660"/>
                    </a:lnTo>
                    <a:lnTo>
                      <a:pt x="772520" y="293370"/>
                    </a:lnTo>
                    <a:lnTo>
                      <a:pt x="774196" y="292100"/>
                    </a:lnTo>
                    <a:lnTo>
                      <a:pt x="1070905" y="292100"/>
                    </a:lnTo>
                    <a:lnTo>
                      <a:pt x="1067793" y="289560"/>
                    </a:lnTo>
                    <a:lnTo>
                      <a:pt x="1028378" y="267970"/>
                    </a:lnTo>
                    <a:lnTo>
                      <a:pt x="984599" y="255270"/>
                    </a:lnTo>
                    <a:lnTo>
                      <a:pt x="949102" y="251460"/>
                    </a:lnTo>
                    <a:lnTo>
                      <a:pt x="772458" y="251460"/>
                    </a:lnTo>
                    <a:lnTo>
                      <a:pt x="772550" y="238760"/>
                    </a:lnTo>
                    <a:lnTo>
                      <a:pt x="772772" y="194310"/>
                    </a:lnTo>
                    <a:lnTo>
                      <a:pt x="772675" y="66040"/>
                    </a:lnTo>
                    <a:lnTo>
                      <a:pt x="772604" y="43180"/>
                    </a:lnTo>
                    <a:lnTo>
                      <a:pt x="774499" y="40640"/>
                    </a:lnTo>
                    <a:lnTo>
                      <a:pt x="960732" y="40640"/>
                    </a:lnTo>
                    <a:lnTo>
                      <a:pt x="960724" y="27940"/>
                    </a:lnTo>
                    <a:lnTo>
                      <a:pt x="959361" y="13970"/>
                    </a:lnTo>
                    <a:lnTo>
                      <a:pt x="954785" y="5080"/>
                    </a:lnTo>
                    <a:lnTo>
                      <a:pt x="946238" y="1270"/>
                    </a:lnTo>
                    <a:lnTo>
                      <a:pt x="932966" y="0"/>
                    </a:lnTo>
                    <a:close/>
                  </a:path>
                  <a:path w="1169670" h="1252220">
                    <a:moveTo>
                      <a:pt x="822196" y="500380"/>
                    </a:moveTo>
                    <a:lnTo>
                      <a:pt x="752374" y="500380"/>
                    </a:lnTo>
                    <a:lnTo>
                      <a:pt x="768421" y="504190"/>
                    </a:lnTo>
                    <a:lnTo>
                      <a:pt x="781519" y="513080"/>
                    </a:lnTo>
                    <a:lnTo>
                      <a:pt x="790351" y="527050"/>
                    </a:lnTo>
                    <a:lnTo>
                      <a:pt x="793598" y="542290"/>
                    </a:lnTo>
                    <a:lnTo>
                      <a:pt x="790265" y="558800"/>
                    </a:lnTo>
                    <a:lnTo>
                      <a:pt x="781169" y="572770"/>
                    </a:lnTo>
                    <a:lnTo>
                      <a:pt x="767692" y="581660"/>
                    </a:lnTo>
                    <a:lnTo>
                      <a:pt x="751212" y="584200"/>
                    </a:lnTo>
                    <a:lnTo>
                      <a:pt x="822886" y="584200"/>
                    </a:lnTo>
                    <a:lnTo>
                      <a:pt x="832194" y="565150"/>
                    </a:lnTo>
                    <a:lnTo>
                      <a:pt x="835054" y="534670"/>
                    </a:lnTo>
                    <a:lnTo>
                      <a:pt x="826910" y="506730"/>
                    </a:lnTo>
                    <a:lnTo>
                      <a:pt x="822196" y="500380"/>
                    </a:lnTo>
                    <a:close/>
                  </a:path>
                  <a:path w="1169670" h="1252220">
                    <a:moveTo>
                      <a:pt x="668922" y="250190"/>
                    </a:moveTo>
                    <a:lnTo>
                      <a:pt x="267454" y="250190"/>
                    </a:lnTo>
                    <a:lnTo>
                      <a:pt x="217270" y="251460"/>
                    </a:lnTo>
                    <a:lnTo>
                      <a:pt x="154232" y="261620"/>
                    </a:lnTo>
                    <a:lnTo>
                      <a:pt x="97044" y="292100"/>
                    </a:lnTo>
                    <a:lnTo>
                      <a:pt x="84960" y="303530"/>
                    </a:lnTo>
                    <a:lnTo>
                      <a:pt x="88573" y="321310"/>
                    </a:lnTo>
                    <a:lnTo>
                      <a:pt x="93881" y="327660"/>
                    </a:lnTo>
                    <a:lnTo>
                      <a:pt x="102541" y="330200"/>
                    </a:lnTo>
                    <a:lnTo>
                      <a:pt x="108887" y="331470"/>
                    </a:lnTo>
                    <a:lnTo>
                      <a:pt x="114637" y="330200"/>
                    </a:lnTo>
                    <a:lnTo>
                      <a:pt x="120031" y="326390"/>
                    </a:lnTo>
                    <a:lnTo>
                      <a:pt x="173063" y="300990"/>
                    </a:lnTo>
                    <a:lnTo>
                      <a:pt x="221518" y="290830"/>
                    </a:lnTo>
                    <a:lnTo>
                      <a:pt x="677183" y="290830"/>
                    </a:lnTo>
                    <a:lnTo>
                      <a:pt x="684771" y="285750"/>
                    </a:lnTo>
                    <a:lnTo>
                      <a:pt x="689408" y="279400"/>
                    </a:lnTo>
                    <a:lnTo>
                      <a:pt x="690910" y="270510"/>
                    </a:lnTo>
                    <a:lnTo>
                      <a:pt x="689327" y="262890"/>
                    </a:lnTo>
                    <a:lnTo>
                      <a:pt x="684973" y="255270"/>
                    </a:lnTo>
                    <a:lnTo>
                      <a:pt x="678091" y="251460"/>
                    </a:lnTo>
                    <a:lnTo>
                      <a:pt x="668922" y="250190"/>
                    </a:lnTo>
                    <a:close/>
                  </a:path>
                  <a:path w="1169670" h="1252220">
                    <a:moveTo>
                      <a:pt x="937269" y="250190"/>
                    </a:moveTo>
                    <a:lnTo>
                      <a:pt x="777882" y="250190"/>
                    </a:lnTo>
                    <a:lnTo>
                      <a:pt x="772458" y="251460"/>
                    </a:lnTo>
                    <a:lnTo>
                      <a:pt x="949102" y="251460"/>
                    </a:lnTo>
                    <a:lnTo>
                      <a:pt x="937269" y="250190"/>
                    </a:lnTo>
                    <a:close/>
                  </a:path>
                  <a:path w="1169670" h="1252220">
                    <a:moveTo>
                      <a:pt x="909626" y="124460"/>
                    </a:moveTo>
                    <a:lnTo>
                      <a:pt x="840445" y="124460"/>
                    </a:lnTo>
                    <a:lnTo>
                      <a:pt x="829227" y="125730"/>
                    </a:lnTo>
                    <a:lnTo>
                      <a:pt x="821164" y="129540"/>
                    </a:lnTo>
                    <a:lnTo>
                      <a:pt x="816269" y="137160"/>
                    </a:lnTo>
                    <a:lnTo>
                      <a:pt x="814551" y="146050"/>
                    </a:lnTo>
                    <a:lnTo>
                      <a:pt x="816083" y="154940"/>
                    </a:lnTo>
                    <a:lnTo>
                      <a:pt x="820875" y="161290"/>
                    </a:lnTo>
                    <a:lnTo>
                      <a:pt x="828839" y="165100"/>
                    </a:lnTo>
                    <a:lnTo>
                      <a:pt x="839890" y="166370"/>
                    </a:lnTo>
                    <a:lnTo>
                      <a:pt x="933877" y="166370"/>
                    </a:lnTo>
                    <a:lnTo>
                      <a:pt x="960732" y="125730"/>
                    </a:lnTo>
                    <a:lnTo>
                      <a:pt x="916767" y="125730"/>
                    </a:lnTo>
                    <a:lnTo>
                      <a:pt x="909626" y="124460"/>
                    </a:lnTo>
                    <a:close/>
                  </a:path>
                  <a:path w="1169670" h="1252220">
                    <a:moveTo>
                      <a:pt x="960732" y="40640"/>
                    </a:moveTo>
                    <a:lnTo>
                      <a:pt x="917657" y="40640"/>
                    </a:lnTo>
                    <a:lnTo>
                      <a:pt x="919176" y="43180"/>
                    </a:lnTo>
                    <a:lnTo>
                      <a:pt x="918875" y="66040"/>
                    </a:lnTo>
                    <a:lnTo>
                      <a:pt x="918858" y="99060"/>
                    </a:lnTo>
                    <a:lnTo>
                      <a:pt x="919134" y="115570"/>
                    </a:lnTo>
                    <a:lnTo>
                      <a:pt x="919322" y="123190"/>
                    </a:lnTo>
                    <a:lnTo>
                      <a:pt x="916767" y="125730"/>
                    </a:lnTo>
                    <a:lnTo>
                      <a:pt x="960732" y="125730"/>
                    </a:lnTo>
                    <a:lnTo>
                      <a:pt x="960732" y="40640"/>
                    </a:lnTo>
                    <a:close/>
                  </a:path>
                  <a:path w="1169670" h="1252220">
                    <a:moveTo>
                      <a:pt x="917657" y="40640"/>
                    </a:moveTo>
                    <a:lnTo>
                      <a:pt x="774499" y="40640"/>
                    </a:lnTo>
                    <a:lnTo>
                      <a:pt x="813313" y="41910"/>
                    </a:lnTo>
                    <a:lnTo>
                      <a:pt x="878582" y="41910"/>
                    </a:lnTo>
                    <a:lnTo>
                      <a:pt x="917657" y="40640"/>
                    </a:lnTo>
                    <a:close/>
                  </a:path>
                </a:pathLst>
              </a:custGeom>
              <a:solidFill>
                <a:srgbClr val="ADCC00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485788" y="1113774"/>
                <a:ext cx="464184" cy="418465"/>
              </a:xfrm>
              <a:custGeom>
                <a:avLst/>
                <a:gdLst/>
                <a:ahLst/>
                <a:cxnLst/>
                <a:rect l="l" t="t" r="r" b="b"/>
                <a:pathLst>
                  <a:path w="464185" h="418465">
                    <a:moveTo>
                      <a:pt x="156650" y="0"/>
                    </a:moveTo>
                    <a:lnTo>
                      <a:pt x="60814" y="62"/>
                    </a:lnTo>
                    <a:lnTo>
                      <a:pt x="16405" y="16680"/>
                    </a:lnTo>
                    <a:lnTo>
                      <a:pt x="0" y="61358"/>
                    </a:lnTo>
                    <a:lnTo>
                      <a:pt x="0" y="352438"/>
                    </a:lnTo>
                    <a:lnTo>
                      <a:pt x="16571" y="401361"/>
                    </a:lnTo>
                    <a:lnTo>
                      <a:pt x="66008" y="417787"/>
                    </a:lnTo>
                    <a:lnTo>
                      <a:pt x="427547" y="417798"/>
                    </a:lnTo>
                    <a:lnTo>
                      <a:pt x="435389" y="418070"/>
                    </a:lnTo>
                    <a:lnTo>
                      <a:pt x="464090" y="397170"/>
                    </a:lnTo>
                    <a:lnTo>
                      <a:pt x="462687" y="388812"/>
                    </a:lnTo>
                    <a:lnTo>
                      <a:pt x="458395" y="382271"/>
                    </a:lnTo>
                    <a:lnTo>
                      <a:pt x="451561" y="377900"/>
                    </a:lnTo>
                    <a:lnTo>
                      <a:pt x="450046" y="377589"/>
                    </a:lnTo>
                    <a:lnTo>
                      <a:pt x="84929" y="377589"/>
                    </a:lnTo>
                    <a:lnTo>
                      <a:pt x="80395" y="374040"/>
                    </a:lnTo>
                    <a:lnTo>
                      <a:pt x="109469" y="349412"/>
                    </a:lnTo>
                    <a:lnTo>
                      <a:pt x="42428" y="349412"/>
                    </a:lnTo>
                    <a:lnTo>
                      <a:pt x="42428" y="66499"/>
                    </a:lnTo>
                    <a:lnTo>
                      <a:pt x="107184" y="66499"/>
                    </a:lnTo>
                    <a:lnTo>
                      <a:pt x="77976" y="41809"/>
                    </a:lnTo>
                    <a:lnTo>
                      <a:pt x="395506" y="41799"/>
                    </a:lnTo>
                    <a:lnTo>
                      <a:pt x="407216" y="40417"/>
                    </a:lnTo>
                    <a:lnTo>
                      <a:pt x="415648" y="36355"/>
                    </a:lnTo>
                    <a:lnTo>
                      <a:pt x="420713" y="29711"/>
                    </a:lnTo>
                    <a:lnTo>
                      <a:pt x="422322" y="20585"/>
                    </a:lnTo>
                    <a:lnTo>
                      <a:pt x="420537" y="11747"/>
                    </a:lnTo>
                    <a:lnTo>
                      <a:pt x="415539" y="5309"/>
                    </a:lnTo>
                    <a:lnTo>
                      <a:pt x="407412" y="1370"/>
                    </a:lnTo>
                    <a:lnTo>
                      <a:pt x="396239" y="30"/>
                    </a:lnTo>
                    <a:lnTo>
                      <a:pt x="156650" y="0"/>
                    </a:lnTo>
                    <a:close/>
                  </a:path>
                  <a:path w="464185" h="418465">
                    <a:moveTo>
                      <a:pt x="89756" y="375904"/>
                    </a:moveTo>
                    <a:lnTo>
                      <a:pt x="84929" y="377589"/>
                    </a:lnTo>
                    <a:lnTo>
                      <a:pt x="450046" y="377589"/>
                    </a:lnTo>
                    <a:lnTo>
                      <a:pt x="442531" y="376050"/>
                    </a:lnTo>
                    <a:lnTo>
                      <a:pt x="441661" y="376008"/>
                    </a:lnTo>
                    <a:lnTo>
                      <a:pt x="89756" y="375904"/>
                    </a:lnTo>
                    <a:close/>
                  </a:path>
                  <a:path w="464185" h="418465">
                    <a:moveTo>
                      <a:pt x="439054" y="375883"/>
                    </a:moveTo>
                    <a:lnTo>
                      <a:pt x="435567" y="376008"/>
                    </a:lnTo>
                    <a:lnTo>
                      <a:pt x="441661" y="376008"/>
                    </a:lnTo>
                    <a:lnTo>
                      <a:pt x="439054" y="375883"/>
                    </a:lnTo>
                    <a:close/>
                  </a:path>
                  <a:path w="464185" h="418465">
                    <a:moveTo>
                      <a:pt x="43831" y="349161"/>
                    </a:moveTo>
                    <a:lnTo>
                      <a:pt x="42428" y="349412"/>
                    </a:lnTo>
                    <a:lnTo>
                      <a:pt x="109469" y="349412"/>
                    </a:lnTo>
                    <a:lnTo>
                      <a:pt x="109629" y="349276"/>
                    </a:lnTo>
                    <a:lnTo>
                      <a:pt x="44804" y="349276"/>
                    </a:lnTo>
                    <a:lnTo>
                      <a:pt x="43831" y="349161"/>
                    </a:lnTo>
                    <a:close/>
                  </a:path>
                  <a:path w="464185" h="418465">
                    <a:moveTo>
                      <a:pt x="107184" y="66499"/>
                    </a:moveTo>
                    <a:lnTo>
                      <a:pt x="42428" y="66499"/>
                    </a:lnTo>
                    <a:lnTo>
                      <a:pt x="206381" y="205228"/>
                    </a:lnTo>
                    <a:lnTo>
                      <a:pt x="212799" y="207595"/>
                    </a:lnTo>
                    <a:lnTo>
                      <a:pt x="171313" y="242431"/>
                    </a:lnTo>
                    <a:lnTo>
                      <a:pt x="116419" y="288739"/>
                    </a:lnTo>
                    <a:lnTo>
                      <a:pt x="44804" y="349276"/>
                    </a:lnTo>
                    <a:lnTo>
                      <a:pt x="109629" y="349276"/>
                    </a:lnTo>
                    <a:lnTo>
                      <a:pt x="181197" y="288654"/>
                    </a:lnTo>
                    <a:lnTo>
                      <a:pt x="224275" y="252106"/>
                    </a:lnTo>
                    <a:lnTo>
                      <a:pt x="235328" y="243176"/>
                    </a:lnTo>
                    <a:lnTo>
                      <a:pt x="242825" y="240114"/>
                    </a:lnTo>
                    <a:lnTo>
                      <a:pt x="336645" y="240114"/>
                    </a:lnTo>
                    <a:lnTo>
                      <a:pt x="339863" y="237028"/>
                    </a:lnTo>
                    <a:lnTo>
                      <a:pt x="407819" y="237028"/>
                    </a:lnTo>
                    <a:lnTo>
                      <a:pt x="400430" y="230812"/>
                    </a:lnTo>
                    <a:lnTo>
                      <a:pt x="392219" y="224191"/>
                    </a:lnTo>
                    <a:lnTo>
                      <a:pt x="293132" y="224191"/>
                    </a:lnTo>
                    <a:lnTo>
                      <a:pt x="162413" y="113186"/>
                    </a:lnTo>
                    <a:lnTo>
                      <a:pt x="107184" y="66499"/>
                    </a:lnTo>
                    <a:close/>
                  </a:path>
                  <a:path w="464185" h="418465">
                    <a:moveTo>
                      <a:pt x="407819" y="237028"/>
                    </a:moveTo>
                    <a:lnTo>
                      <a:pt x="339863" y="237028"/>
                    </a:lnTo>
                    <a:lnTo>
                      <a:pt x="343445" y="237311"/>
                    </a:lnTo>
                    <a:lnTo>
                      <a:pt x="349308" y="242431"/>
                    </a:lnTo>
                    <a:lnTo>
                      <a:pt x="403686" y="288739"/>
                    </a:lnTo>
                    <a:lnTo>
                      <a:pt x="439389" y="311906"/>
                    </a:lnTo>
                    <a:lnTo>
                      <a:pt x="447115" y="310146"/>
                    </a:lnTo>
                    <a:lnTo>
                      <a:pt x="454069" y="304649"/>
                    </a:lnTo>
                    <a:lnTo>
                      <a:pt x="458839" y="296801"/>
                    </a:lnTo>
                    <a:lnTo>
                      <a:pt x="459561" y="288654"/>
                    </a:lnTo>
                    <a:lnTo>
                      <a:pt x="456216" y="280378"/>
                    </a:lnTo>
                    <a:lnTo>
                      <a:pt x="448782" y="272148"/>
                    </a:lnTo>
                    <a:lnTo>
                      <a:pt x="416653" y="244460"/>
                    </a:lnTo>
                    <a:lnTo>
                      <a:pt x="407819" y="237028"/>
                    </a:lnTo>
                    <a:close/>
                  </a:path>
                  <a:path w="464185" h="418465">
                    <a:moveTo>
                      <a:pt x="336645" y="240114"/>
                    </a:moveTo>
                    <a:lnTo>
                      <a:pt x="242825" y="240114"/>
                    </a:lnTo>
                    <a:lnTo>
                      <a:pt x="250235" y="242892"/>
                    </a:lnTo>
                    <a:lnTo>
                      <a:pt x="261028" y="251478"/>
                    </a:lnTo>
                    <a:lnTo>
                      <a:pt x="266023" y="255677"/>
                    </a:lnTo>
                    <a:lnTo>
                      <a:pt x="270944" y="259959"/>
                    </a:lnTo>
                    <a:lnTo>
                      <a:pt x="275991" y="264085"/>
                    </a:lnTo>
                    <a:lnTo>
                      <a:pt x="284555" y="269778"/>
                    </a:lnTo>
                    <a:lnTo>
                      <a:pt x="292301" y="271740"/>
                    </a:lnTo>
                    <a:lnTo>
                      <a:pt x="300017" y="269959"/>
                    </a:lnTo>
                    <a:lnTo>
                      <a:pt x="334272" y="242389"/>
                    </a:lnTo>
                    <a:lnTo>
                      <a:pt x="336645" y="240114"/>
                    </a:lnTo>
                    <a:close/>
                  </a:path>
                  <a:path w="464185" h="418465">
                    <a:moveTo>
                      <a:pt x="437974" y="105735"/>
                    </a:moveTo>
                    <a:lnTo>
                      <a:pt x="430480" y="107887"/>
                    </a:lnTo>
                    <a:lnTo>
                      <a:pt x="422458" y="113262"/>
                    </a:lnTo>
                    <a:lnTo>
                      <a:pt x="296472" y="219908"/>
                    </a:lnTo>
                    <a:lnTo>
                      <a:pt x="293132" y="224191"/>
                    </a:lnTo>
                    <a:lnTo>
                      <a:pt x="392219" y="224191"/>
                    </a:lnTo>
                    <a:lnTo>
                      <a:pt x="383935" y="217510"/>
                    </a:lnTo>
                    <a:lnTo>
                      <a:pt x="378744" y="212453"/>
                    </a:lnTo>
                    <a:lnTo>
                      <a:pt x="377455" y="208292"/>
                    </a:lnTo>
                    <a:lnTo>
                      <a:pt x="379537" y="204322"/>
                    </a:lnTo>
                    <a:lnTo>
                      <a:pt x="384459" y="199836"/>
                    </a:lnTo>
                    <a:lnTo>
                      <a:pt x="401111" y="186191"/>
                    </a:lnTo>
                    <a:lnTo>
                      <a:pt x="417597" y="172342"/>
                    </a:lnTo>
                    <a:lnTo>
                      <a:pt x="450248" y="144267"/>
                    </a:lnTo>
                    <a:lnTo>
                      <a:pt x="457187" y="135880"/>
                    </a:lnTo>
                    <a:lnTo>
                      <a:pt x="459715" y="127052"/>
                    </a:lnTo>
                    <a:lnTo>
                      <a:pt x="457885" y="118460"/>
                    </a:lnTo>
                    <a:lnTo>
                      <a:pt x="451755" y="110781"/>
                    </a:lnTo>
                    <a:lnTo>
                      <a:pt x="445035" y="106726"/>
                    </a:lnTo>
                    <a:lnTo>
                      <a:pt x="437974" y="105735"/>
                    </a:lnTo>
                    <a:close/>
                  </a:path>
                </a:pathLst>
              </a:custGeom>
              <a:solidFill>
                <a:srgbClr val="ADCC00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grpSp>
        <p:nvGrpSpPr>
          <p:cNvPr id="63" name="Grupo 62"/>
          <p:cNvGrpSpPr/>
          <p:nvPr/>
        </p:nvGrpSpPr>
        <p:grpSpPr>
          <a:xfrm>
            <a:off x="1113331" y="2447357"/>
            <a:ext cx="304971" cy="304971"/>
            <a:chOff x="1223271" y="2885242"/>
            <a:chExt cx="335280" cy="335280"/>
          </a:xfrm>
        </p:grpSpPr>
        <p:sp>
          <p:nvSpPr>
            <p:cNvPr id="27" name="object 27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29070" y="2451703"/>
            <a:ext cx="7046738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3357" y="3762141"/>
            <a:ext cx="7764361" cy="783439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Nearly 54%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are satisfied or very satisfied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with the information they receive.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946028" y="8271795"/>
            <a:ext cx="2508503" cy="29103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MX" sz="1819" spc="14" dirty="0">
                <a:solidFill>
                  <a:srgbClr val="081C49"/>
                </a:solidFill>
                <a:latin typeface="Trebuchet MS"/>
                <a:cs typeface="Trebuchet MS"/>
              </a:rPr>
              <a:t>Very satisfied</a:t>
            </a:r>
            <a:endParaRPr sz="1819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46028" y="8747705"/>
            <a:ext cx="1734523" cy="29103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MX" sz="1819" spc="14" dirty="0">
                <a:solidFill>
                  <a:srgbClr val="081C49"/>
                </a:solidFill>
                <a:latin typeface="Trebuchet MS"/>
                <a:cs typeface="Trebuchet MS"/>
              </a:rPr>
              <a:t>Satisfied</a:t>
            </a:r>
            <a:endParaRPr sz="1819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46027" y="9274003"/>
            <a:ext cx="1112452" cy="29103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1819" spc="5" dirty="0">
                <a:solidFill>
                  <a:srgbClr val="081C49"/>
                </a:solidFill>
                <a:latin typeface="Trebuchet MS"/>
                <a:cs typeface="Trebuchet MS"/>
              </a:rPr>
              <a:t>Neutral</a:t>
            </a:r>
            <a:endParaRPr sz="1819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59514" y="8205866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10359514" y="8701754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9360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10359514" y="9230024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4" name="object 54"/>
          <p:cNvSpPr txBox="1"/>
          <p:nvPr/>
        </p:nvSpPr>
        <p:spPr>
          <a:xfrm>
            <a:off x="13577302" y="8248355"/>
            <a:ext cx="2107651" cy="29103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MX" sz="1819" spc="14" dirty="0">
                <a:solidFill>
                  <a:srgbClr val="081C49"/>
                </a:solidFill>
                <a:latin typeface="Trebuchet MS"/>
                <a:cs typeface="Trebuchet MS"/>
              </a:rPr>
              <a:t>Dissatisfied</a:t>
            </a:r>
            <a:endParaRPr sz="1819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577302" y="8782864"/>
            <a:ext cx="2778818" cy="29103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MX" sz="1819" spc="14" dirty="0">
                <a:solidFill>
                  <a:srgbClr val="081C49"/>
                </a:solidFill>
                <a:latin typeface="Trebuchet MS"/>
                <a:cs typeface="Trebuchet MS"/>
              </a:rPr>
              <a:t>Very dissatisfied</a:t>
            </a:r>
            <a:endParaRPr sz="1819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990761" y="8205866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97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7" name="object 57"/>
          <p:cNvSpPr/>
          <p:nvPr/>
        </p:nvSpPr>
        <p:spPr>
          <a:xfrm>
            <a:off x="12990761" y="8742022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B4009D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3" name="object 42">
            <a:extLst>
              <a:ext uri="{FF2B5EF4-FFF2-40B4-BE49-F238E27FC236}">
                <a16:creationId xmlns:a16="http://schemas.microsoft.com/office/drawing/2014/main" id="{D5316A95-B372-A346-8053-2F33B2624429}"/>
              </a:ext>
            </a:extLst>
          </p:cNvPr>
          <p:cNvSpPr txBox="1"/>
          <p:nvPr/>
        </p:nvSpPr>
        <p:spPr>
          <a:xfrm>
            <a:off x="1591997" y="3132835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1552" indent="4043">
              <a:spcBef>
                <a:spcPts val="2424"/>
              </a:spcBef>
            </a:pPr>
            <a:r>
              <a:rPr lang="es-ES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Positive </a:t>
            </a:r>
            <a:r>
              <a:rPr lang="es-ES" sz="2500" b="1" spc="18" dirty="0" err="1">
                <a:solidFill>
                  <a:schemeClr val="bg1"/>
                </a:solidFill>
                <a:latin typeface="Trebuchet MS"/>
                <a:cs typeface="Trebuchet MS"/>
              </a:rPr>
              <a:t>feedback</a:t>
            </a:r>
            <a:endParaRPr lang="es-ES" sz="2500" b="1" spc="18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3E3FAE06-890C-0041-8608-BEAACA64BDE2}"/>
              </a:ext>
            </a:extLst>
          </p:cNvPr>
          <p:cNvGrpSpPr/>
          <p:nvPr/>
        </p:nvGrpSpPr>
        <p:grpSpPr>
          <a:xfrm>
            <a:off x="1045853" y="4989665"/>
            <a:ext cx="304971" cy="304971"/>
            <a:chOff x="1174749" y="4271472"/>
            <a:chExt cx="335280" cy="335280"/>
          </a:xfrm>
        </p:grpSpPr>
        <p:sp>
          <p:nvSpPr>
            <p:cNvPr id="87" name="object 16">
              <a:extLst>
                <a:ext uri="{FF2B5EF4-FFF2-40B4-BE49-F238E27FC236}">
                  <a16:creationId xmlns:a16="http://schemas.microsoft.com/office/drawing/2014/main" id="{F386CD35-4F45-C944-B04E-30A416928792}"/>
                </a:ext>
              </a:extLst>
            </p:cNvPr>
            <p:cNvSpPr/>
            <p:nvPr/>
          </p:nvSpPr>
          <p:spPr>
            <a:xfrm>
              <a:off x="1174749" y="427147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8" name="object 17">
              <a:extLst>
                <a:ext uri="{FF2B5EF4-FFF2-40B4-BE49-F238E27FC236}">
                  <a16:creationId xmlns:a16="http://schemas.microsoft.com/office/drawing/2014/main" id="{9050D1E6-65B4-3348-BB8F-7C2F4FBD0F44}"/>
                </a:ext>
              </a:extLst>
            </p:cNvPr>
            <p:cNvSpPr/>
            <p:nvPr/>
          </p:nvSpPr>
          <p:spPr>
            <a:xfrm>
              <a:off x="1285654" y="4350111"/>
              <a:ext cx="113232" cy="177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89" name="object 30">
            <a:extLst>
              <a:ext uri="{FF2B5EF4-FFF2-40B4-BE49-F238E27FC236}">
                <a16:creationId xmlns:a16="http://schemas.microsoft.com/office/drawing/2014/main" id="{1024B42D-0183-AA47-BCB4-1CAE1731AB39}"/>
              </a:ext>
            </a:extLst>
          </p:cNvPr>
          <p:cNvSpPr txBox="1"/>
          <p:nvPr/>
        </p:nvSpPr>
        <p:spPr>
          <a:xfrm>
            <a:off x="1563086" y="5472367"/>
            <a:ext cx="7764361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Nearly 31%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have a neutral position.</a:t>
            </a:r>
          </a:p>
        </p:txBody>
      </p:sp>
      <p:sp>
        <p:nvSpPr>
          <p:cNvPr id="90" name="object 42">
            <a:extLst>
              <a:ext uri="{FF2B5EF4-FFF2-40B4-BE49-F238E27FC236}">
                <a16:creationId xmlns:a16="http://schemas.microsoft.com/office/drawing/2014/main" id="{0D9716C5-0C0C-4B45-AF85-5E575A12D56F}"/>
              </a:ext>
            </a:extLst>
          </p:cNvPr>
          <p:cNvSpPr txBox="1"/>
          <p:nvPr/>
        </p:nvSpPr>
        <p:spPr>
          <a:xfrm>
            <a:off x="1570253" y="4949362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1552" indent="4043">
              <a:spcBef>
                <a:spcPts val="2424"/>
              </a:spcBef>
            </a:pPr>
            <a:r>
              <a:rPr lang="es-ES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Neutral </a:t>
            </a:r>
            <a:r>
              <a:rPr lang="es-ES" sz="2500" b="1" spc="18" dirty="0" err="1">
                <a:solidFill>
                  <a:schemeClr val="bg1"/>
                </a:solidFill>
                <a:latin typeface="Trebuchet MS"/>
                <a:cs typeface="Trebuchet MS"/>
              </a:rPr>
              <a:t>feedback</a:t>
            </a:r>
            <a:endParaRPr sz="25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7A10DC2-58B2-5542-862F-87B3852F3675}"/>
              </a:ext>
            </a:extLst>
          </p:cNvPr>
          <p:cNvGrpSpPr/>
          <p:nvPr/>
        </p:nvGrpSpPr>
        <p:grpSpPr>
          <a:xfrm>
            <a:off x="1069195" y="6572786"/>
            <a:ext cx="304971" cy="304971"/>
            <a:chOff x="1174749" y="4271472"/>
            <a:chExt cx="335280" cy="335280"/>
          </a:xfrm>
        </p:grpSpPr>
        <p:sp>
          <p:nvSpPr>
            <p:cNvPr id="93" name="object 16">
              <a:extLst>
                <a:ext uri="{FF2B5EF4-FFF2-40B4-BE49-F238E27FC236}">
                  <a16:creationId xmlns:a16="http://schemas.microsoft.com/office/drawing/2014/main" id="{B92D74C7-6B3F-9C4B-B663-B1D09726AB40}"/>
                </a:ext>
              </a:extLst>
            </p:cNvPr>
            <p:cNvSpPr/>
            <p:nvPr/>
          </p:nvSpPr>
          <p:spPr>
            <a:xfrm>
              <a:off x="1174749" y="427147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4" name="object 17">
              <a:extLst>
                <a:ext uri="{FF2B5EF4-FFF2-40B4-BE49-F238E27FC236}">
                  <a16:creationId xmlns:a16="http://schemas.microsoft.com/office/drawing/2014/main" id="{80F7CA22-D63C-714F-A7F5-09486BD37547}"/>
                </a:ext>
              </a:extLst>
            </p:cNvPr>
            <p:cNvSpPr/>
            <p:nvPr/>
          </p:nvSpPr>
          <p:spPr>
            <a:xfrm>
              <a:off x="1285654" y="4350111"/>
              <a:ext cx="113232" cy="177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96" name="object 42">
            <a:extLst>
              <a:ext uri="{FF2B5EF4-FFF2-40B4-BE49-F238E27FC236}">
                <a16:creationId xmlns:a16="http://schemas.microsoft.com/office/drawing/2014/main" id="{057E7652-62C7-B445-A6D2-051AEA75D6B4}"/>
              </a:ext>
            </a:extLst>
          </p:cNvPr>
          <p:cNvSpPr txBox="1"/>
          <p:nvPr/>
        </p:nvSpPr>
        <p:spPr>
          <a:xfrm>
            <a:off x="1554381" y="6482831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1552" indent="4043">
              <a:spcBef>
                <a:spcPts val="2424"/>
              </a:spcBef>
            </a:pPr>
            <a:r>
              <a:rPr lang="es-ES" sz="2500" b="1" spc="18" dirty="0" err="1">
                <a:solidFill>
                  <a:schemeClr val="bg1"/>
                </a:solidFill>
                <a:latin typeface="Trebuchet MS"/>
                <a:cs typeface="Trebuchet MS"/>
              </a:rPr>
              <a:t>Negative</a:t>
            </a:r>
            <a:r>
              <a:rPr lang="es-ES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ES" sz="2500" b="1" spc="18" dirty="0" err="1">
                <a:solidFill>
                  <a:schemeClr val="bg1"/>
                </a:solidFill>
                <a:latin typeface="Trebuchet MS"/>
                <a:cs typeface="Trebuchet MS"/>
              </a:rPr>
              <a:t>feedback</a:t>
            </a:r>
            <a:endParaRPr sz="25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7" name="object 30">
            <a:extLst>
              <a:ext uri="{FF2B5EF4-FFF2-40B4-BE49-F238E27FC236}">
                <a16:creationId xmlns:a16="http://schemas.microsoft.com/office/drawing/2014/main" id="{3AA9A180-FC0B-7743-8CFF-1A695CB6217E}"/>
              </a:ext>
            </a:extLst>
          </p:cNvPr>
          <p:cNvSpPr txBox="1"/>
          <p:nvPr/>
        </p:nvSpPr>
        <p:spPr>
          <a:xfrm>
            <a:off x="1629097" y="8551328"/>
            <a:ext cx="7764361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¡Our mailbox is well accepted in the Antilles!</a:t>
            </a:r>
            <a:endParaRPr lang="es-MX" sz="2500" b="1" spc="14" dirty="0">
              <a:solidFill>
                <a:srgbClr val="081C49"/>
              </a:solidFill>
              <a:highlight>
                <a:srgbClr val="FFFF00"/>
              </a:highlight>
              <a:latin typeface="Trebuchet MS"/>
              <a:cs typeface="Trebuchet MS"/>
            </a:endParaRP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771AD8FA-328A-9943-BDDF-33B99DCCC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095" y="3836321"/>
            <a:ext cx="5214820" cy="4496785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2568390" y="6071170"/>
            <a:ext cx="1215981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+ 30%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088295" y="5052818"/>
            <a:ext cx="1040912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+ 7%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99" name="object 61">
            <a:extLst>
              <a:ext uri="{FF2B5EF4-FFF2-40B4-BE49-F238E27FC236}">
                <a16:creationId xmlns:a16="http://schemas.microsoft.com/office/drawing/2014/main" id="{4DB53835-BF8D-EB44-8485-28FCB49976B0}"/>
              </a:ext>
            </a:extLst>
          </p:cNvPr>
          <p:cNvSpPr txBox="1"/>
          <p:nvPr/>
        </p:nvSpPr>
        <p:spPr>
          <a:xfrm>
            <a:off x="14685026" y="6086191"/>
            <a:ext cx="1249603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+ 23</a:t>
            </a:r>
            <a:r>
              <a:rPr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100" name="object 60">
            <a:extLst>
              <a:ext uri="{FF2B5EF4-FFF2-40B4-BE49-F238E27FC236}">
                <a16:creationId xmlns:a16="http://schemas.microsoft.com/office/drawing/2014/main" id="{D661B26B-EBEF-2942-A6ED-AFD5420D138F}"/>
              </a:ext>
            </a:extLst>
          </p:cNvPr>
          <p:cNvSpPr txBox="1"/>
          <p:nvPr/>
        </p:nvSpPr>
        <p:spPr>
          <a:xfrm>
            <a:off x="12984259" y="4546314"/>
            <a:ext cx="1215981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+ 30</a:t>
            </a:r>
            <a:r>
              <a:rPr sz="2547" b="1" spc="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547" dirty="0">
              <a:latin typeface="Trebuchet MS"/>
              <a:cs typeface="Trebuchet MS"/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E6FE7464-0DC8-0042-A66A-8C75F2AD03EF}"/>
              </a:ext>
            </a:extLst>
          </p:cNvPr>
          <p:cNvSpPr txBox="1"/>
          <p:nvPr/>
        </p:nvSpPr>
        <p:spPr>
          <a:xfrm>
            <a:off x="14631126" y="4402306"/>
            <a:ext cx="1149869" cy="37502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+ 7</a:t>
            </a:r>
            <a:r>
              <a:rPr sz="2365" b="1" spc="9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  <a:endParaRPr sz="236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7" name="object 30">
            <a:extLst>
              <a:ext uri="{FF2B5EF4-FFF2-40B4-BE49-F238E27FC236}">
                <a16:creationId xmlns:a16="http://schemas.microsoft.com/office/drawing/2014/main" id="{CD1C7E1E-F433-C545-876A-132620A4A3E5}"/>
              </a:ext>
            </a:extLst>
          </p:cNvPr>
          <p:cNvSpPr txBox="1"/>
          <p:nvPr/>
        </p:nvSpPr>
        <p:spPr>
          <a:xfrm>
            <a:off x="1591997" y="7214727"/>
            <a:ext cx="7764361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Around 15%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were dissatisfied or very dissatisfied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674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6418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bk object 26"/>
          <p:cNvSpPr/>
          <p:nvPr/>
        </p:nvSpPr>
        <p:spPr>
          <a:xfrm>
            <a:off x="12263023" y="3548837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6418" y="1892785"/>
            <a:ext cx="13504214" cy="1187062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SOME OPINIONS</a:t>
            </a:r>
            <a:endParaRPr sz="659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598" y="2277848"/>
            <a:ext cx="1711419" cy="1711419"/>
          </a:xfrm>
          <a:custGeom>
            <a:avLst/>
            <a:gdLst/>
            <a:ahLst/>
            <a:cxnLst/>
            <a:rect l="l" t="t" r="r" b="b"/>
            <a:pathLst>
              <a:path w="1881504" h="1881504">
                <a:moveTo>
                  <a:pt x="1881481" y="0"/>
                </a:moveTo>
                <a:lnTo>
                  <a:pt x="0" y="0"/>
                </a:lnTo>
                <a:lnTo>
                  <a:pt x="0" y="1881481"/>
                </a:lnTo>
                <a:lnTo>
                  <a:pt x="1881481" y="1881481"/>
                </a:lnTo>
                <a:lnTo>
                  <a:pt x="1881481" y="0"/>
                </a:lnTo>
                <a:close/>
              </a:path>
            </a:pathLst>
          </a:custGeom>
          <a:solidFill>
            <a:srgbClr val="008778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pic>
        <p:nvPicPr>
          <p:cNvPr id="36" name="Gráfico 35" descr="Globo de pensamiento">
            <a:extLst>
              <a:ext uri="{FF2B5EF4-FFF2-40B4-BE49-F238E27FC236}">
                <a16:creationId xmlns:a16="http://schemas.microsoft.com/office/drawing/2014/main" id="{F6190829-88A3-6E4F-B8D9-2DCCD564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159" y="2578970"/>
            <a:ext cx="1178298" cy="1178298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3EE0C5BA-B2CF-A546-B345-97E4C0D5C3B6}"/>
              </a:ext>
            </a:extLst>
          </p:cNvPr>
          <p:cNvGrpSpPr/>
          <p:nvPr/>
        </p:nvGrpSpPr>
        <p:grpSpPr>
          <a:xfrm>
            <a:off x="2622023" y="3394697"/>
            <a:ext cx="304971" cy="304971"/>
            <a:chOff x="1223271" y="2885242"/>
            <a:chExt cx="335280" cy="335280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2404490B-B03E-6945-872D-4D78155A32F8}"/>
                </a:ext>
              </a:extLst>
            </p:cNvPr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9" name="object 28">
              <a:extLst>
                <a:ext uri="{FF2B5EF4-FFF2-40B4-BE49-F238E27FC236}">
                  <a16:creationId xmlns:a16="http://schemas.microsoft.com/office/drawing/2014/main" id="{CD0D268C-7722-CF43-9100-35460EF9717F}"/>
                </a:ext>
              </a:extLst>
            </p:cNvPr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0" name="object 29">
            <a:extLst>
              <a:ext uri="{FF2B5EF4-FFF2-40B4-BE49-F238E27FC236}">
                <a16:creationId xmlns:a16="http://schemas.microsoft.com/office/drawing/2014/main" id="{BA0CB425-3D0F-254E-B4EC-9CEE0EE5BA83}"/>
              </a:ext>
            </a:extLst>
          </p:cNvPr>
          <p:cNvSpPr txBox="1"/>
          <p:nvPr/>
        </p:nvSpPr>
        <p:spPr>
          <a:xfrm>
            <a:off x="3180890" y="3334345"/>
            <a:ext cx="6521084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  <p:sp>
        <p:nvSpPr>
          <p:cNvPr id="41" name="Llamada rectangular 40">
            <a:extLst>
              <a:ext uri="{FF2B5EF4-FFF2-40B4-BE49-F238E27FC236}">
                <a16:creationId xmlns:a16="http://schemas.microsoft.com/office/drawing/2014/main" id="{B23D55B3-482F-3844-9A3F-35AFDD913DB7}"/>
              </a:ext>
            </a:extLst>
          </p:cNvPr>
          <p:cNvSpPr/>
          <p:nvPr/>
        </p:nvSpPr>
        <p:spPr>
          <a:xfrm>
            <a:off x="15055665" y="4099326"/>
            <a:ext cx="3126859" cy="2773064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38" b="1" dirty="0">
                <a:solidFill>
                  <a:schemeClr val="bg1"/>
                </a:solidFill>
                <a:latin typeface="Trebuchet MS" panose="020B0703020202090204" pitchFamily="34" charset="0"/>
              </a:rPr>
              <a:t>“IT’S JUST ENOUGH, NOT TOO MUCH”</a:t>
            </a:r>
          </a:p>
        </p:txBody>
      </p:sp>
      <p:sp>
        <p:nvSpPr>
          <p:cNvPr id="42" name="Llamada rectangular 41">
            <a:extLst>
              <a:ext uri="{FF2B5EF4-FFF2-40B4-BE49-F238E27FC236}">
                <a16:creationId xmlns:a16="http://schemas.microsoft.com/office/drawing/2014/main" id="{5F660FC8-02AA-2246-A0B6-F28A03CC14C5}"/>
              </a:ext>
            </a:extLst>
          </p:cNvPr>
          <p:cNvSpPr/>
          <p:nvPr/>
        </p:nvSpPr>
        <p:spPr>
          <a:xfrm flipH="1">
            <a:off x="5504305" y="4118317"/>
            <a:ext cx="3986252" cy="2193426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93" b="1">
                <a:solidFill>
                  <a:schemeClr val="bg1"/>
                </a:solidFill>
                <a:latin typeface="Trebuchet MS" panose="020B0703020202090204" pitchFamily="34" charset="0"/>
              </a:rPr>
              <a:t>“WE GET TO BE INFORMED OF WHAT EVERYONE HAS BEEN DOING”</a:t>
            </a:r>
          </a:p>
        </p:txBody>
      </p:sp>
      <p:sp>
        <p:nvSpPr>
          <p:cNvPr id="43" name="Llamada rectangular 42">
            <a:extLst>
              <a:ext uri="{FF2B5EF4-FFF2-40B4-BE49-F238E27FC236}">
                <a16:creationId xmlns:a16="http://schemas.microsoft.com/office/drawing/2014/main" id="{EE71492A-946C-EF4D-93F2-123CCBAC172D}"/>
              </a:ext>
            </a:extLst>
          </p:cNvPr>
          <p:cNvSpPr/>
          <p:nvPr/>
        </p:nvSpPr>
        <p:spPr>
          <a:xfrm flipH="1">
            <a:off x="9701976" y="4118317"/>
            <a:ext cx="5166127" cy="2773064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911" b="1">
                <a:solidFill>
                  <a:schemeClr val="bg1"/>
                </a:solidFill>
                <a:latin typeface="Trebuchet MS" panose="020B0703020202090204" pitchFamily="34" charset="0"/>
              </a:rPr>
              <a:t>“SATISFIED BECAUSE THEY COVERS MOST OF THE CURRENT TOPICS AND DEVELOPMENT, AND IS RELEVANT</a:t>
            </a:r>
            <a:r>
              <a:rPr lang="es-CO" sz="2729" b="1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  <a:endParaRPr lang="es-CO" sz="2911" b="1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Llamada rectangular 43">
            <a:extLst>
              <a:ext uri="{FF2B5EF4-FFF2-40B4-BE49-F238E27FC236}">
                <a16:creationId xmlns:a16="http://schemas.microsoft.com/office/drawing/2014/main" id="{76979B19-31EE-C64E-A5F8-F431C21F0F0B}"/>
              </a:ext>
            </a:extLst>
          </p:cNvPr>
          <p:cNvSpPr/>
          <p:nvPr/>
        </p:nvSpPr>
        <p:spPr>
          <a:xfrm>
            <a:off x="125425" y="7290025"/>
            <a:ext cx="5206436" cy="2472933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456" b="1">
                <a:solidFill>
                  <a:schemeClr val="bg1"/>
                </a:solidFill>
                <a:latin typeface="Trebuchet MS" panose="020B0703020202090204" pitchFamily="34" charset="0"/>
              </a:rPr>
              <a:t>“SOME CONTENT DO NOT APPLY TO MY REGION AND PROVIDES LITTLE INFORMATION”</a:t>
            </a:r>
          </a:p>
        </p:txBody>
      </p:sp>
      <p:sp>
        <p:nvSpPr>
          <p:cNvPr id="45" name="Llamada rectangular 44">
            <a:extLst>
              <a:ext uri="{FF2B5EF4-FFF2-40B4-BE49-F238E27FC236}">
                <a16:creationId xmlns:a16="http://schemas.microsoft.com/office/drawing/2014/main" id="{CE2D5EE3-1AF4-7241-B056-6687903B185F}"/>
              </a:ext>
            </a:extLst>
          </p:cNvPr>
          <p:cNvSpPr/>
          <p:nvPr/>
        </p:nvSpPr>
        <p:spPr>
          <a:xfrm flipH="1">
            <a:off x="9701976" y="7491048"/>
            <a:ext cx="5166127" cy="2270687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 b="1">
                <a:solidFill>
                  <a:schemeClr val="bg1"/>
                </a:solidFill>
                <a:latin typeface="Trebuchet MS" panose="020B0703020202090204" pitchFamily="34" charset="0"/>
              </a:rPr>
              <a:t>“REVELEVANT INFORMATION IS RECEIVED, AND FREQUENCY IS FINE”</a:t>
            </a:r>
          </a:p>
        </p:txBody>
      </p:sp>
      <p:sp>
        <p:nvSpPr>
          <p:cNvPr id="46" name="Llamada rectangular 45">
            <a:extLst>
              <a:ext uri="{FF2B5EF4-FFF2-40B4-BE49-F238E27FC236}">
                <a16:creationId xmlns:a16="http://schemas.microsoft.com/office/drawing/2014/main" id="{872045CB-5BA0-8A4B-903C-368F5217F69A}"/>
              </a:ext>
            </a:extLst>
          </p:cNvPr>
          <p:cNvSpPr/>
          <p:nvPr/>
        </p:nvSpPr>
        <p:spPr>
          <a:xfrm>
            <a:off x="105476" y="4119411"/>
            <a:ext cx="5226385" cy="2646572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456" b="1">
                <a:solidFill>
                  <a:schemeClr val="bg1"/>
                </a:solidFill>
                <a:latin typeface="Trebuchet MS" panose="020B0703020202090204" pitchFamily="34" charset="0"/>
              </a:rPr>
              <a:t>“BECAUSE WE HAVE NEWS ABOUT ALL THE IMPORTANT EVENTS IN ALL OPERATIONS”</a:t>
            </a:r>
          </a:p>
        </p:txBody>
      </p:sp>
      <p:sp>
        <p:nvSpPr>
          <p:cNvPr id="47" name="Llamada rectangular 46">
            <a:extLst>
              <a:ext uri="{FF2B5EF4-FFF2-40B4-BE49-F238E27FC236}">
                <a16:creationId xmlns:a16="http://schemas.microsoft.com/office/drawing/2014/main" id="{C47AF74B-9245-194D-B43C-469AD03C92A4}"/>
              </a:ext>
            </a:extLst>
          </p:cNvPr>
          <p:cNvSpPr/>
          <p:nvPr/>
        </p:nvSpPr>
        <p:spPr>
          <a:xfrm>
            <a:off x="5504305" y="8464382"/>
            <a:ext cx="3962236" cy="1297353"/>
          </a:xfrm>
          <a:prstGeom prst="wedge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93" b="1">
                <a:solidFill>
                  <a:schemeClr val="bg1"/>
                </a:solidFill>
                <a:latin typeface="Trebuchet MS" panose="020B0703020202090204" pitchFamily="34" charset="0"/>
              </a:rPr>
              <a:t>“INFORMATION OVERLOAD”</a:t>
            </a:r>
          </a:p>
        </p:txBody>
      </p:sp>
      <p:sp>
        <p:nvSpPr>
          <p:cNvPr id="48" name="Llamada rectangular 47">
            <a:extLst>
              <a:ext uri="{FF2B5EF4-FFF2-40B4-BE49-F238E27FC236}">
                <a16:creationId xmlns:a16="http://schemas.microsoft.com/office/drawing/2014/main" id="{33E799EF-2264-2F42-B575-B2B03C74F349}"/>
              </a:ext>
            </a:extLst>
          </p:cNvPr>
          <p:cNvSpPr/>
          <p:nvPr/>
        </p:nvSpPr>
        <p:spPr>
          <a:xfrm flipH="1">
            <a:off x="5528321" y="6739386"/>
            <a:ext cx="3962236" cy="1297353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93" b="1">
                <a:solidFill>
                  <a:schemeClr val="bg1"/>
                </a:solidFill>
                <a:latin typeface="Trebuchet MS" panose="020B0703020202090204" pitchFamily="34" charset="0"/>
              </a:rPr>
              <a:t>“SHOULD NOT BE OVERWHELMING”</a:t>
            </a:r>
          </a:p>
        </p:txBody>
      </p:sp>
      <p:sp>
        <p:nvSpPr>
          <p:cNvPr id="49" name="Llamada rectangular 48">
            <a:extLst>
              <a:ext uri="{FF2B5EF4-FFF2-40B4-BE49-F238E27FC236}">
                <a16:creationId xmlns:a16="http://schemas.microsoft.com/office/drawing/2014/main" id="{12AB96A5-3FB3-644C-BF55-C45EAE3FF019}"/>
              </a:ext>
            </a:extLst>
          </p:cNvPr>
          <p:cNvSpPr/>
          <p:nvPr/>
        </p:nvSpPr>
        <p:spPr>
          <a:xfrm>
            <a:off x="15055665" y="8208023"/>
            <a:ext cx="3106911" cy="1542334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38" b="1">
                <a:solidFill>
                  <a:schemeClr val="bg1"/>
                </a:solidFill>
                <a:latin typeface="Trebuchet MS" panose="020B0703020202090204" pitchFamily="34" charset="0"/>
              </a:rPr>
              <a:t>“LIMITED ACCESS”</a:t>
            </a:r>
          </a:p>
        </p:txBody>
      </p:sp>
    </p:spTree>
    <p:extLst>
      <p:ext uri="{BB962C8B-B14F-4D97-AF65-F5344CB8AC3E}">
        <p14:creationId xmlns:p14="http://schemas.microsoft.com/office/powerpoint/2010/main" val="201821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4185" y="217973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1412321"/>
            <a:ext cx="18288000" cy="10042913"/>
            <a:chOff x="524821" y="0"/>
            <a:chExt cx="23859179" cy="13102343"/>
          </a:xfrm>
        </p:grpSpPr>
        <p:sp>
          <p:nvSpPr>
            <p:cNvPr id="4" name="Freeform 4"/>
            <p:cNvSpPr/>
            <p:nvPr/>
          </p:nvSpPr>
          <p:spPr>
            <a:xfrm>
              <a:off x="524821" y="0"/>
              <a:ext cx="23859179" cy="13102343"/>
            </a:xfrm>
            <a:custGeom>
              <a:avLst/>
              <a:gdLst/>
              <a:ahLst/>
              <a:cxnLst/>
              <a:rect l="l" t="t" r="r" b="b"/>
              <a:pathLst>
                <a:path w="24384000" h="13102343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l="-2200" t="-21547" b="-244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7" r="-20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-96164"/>
            <a:ext cx="18288000" cy="1737085"/>
            <a:chOff x="0" y="0"/>
            <a:chExt cx="4882766" cy="4575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2766" cy="457504"/>
            </a:xfrm>
            <a:custGeom>
              <a:avLst/>
              <a:gdLst/>
              <a:ahLst/>
              <a:cxnLst/>
              <a:rect l="l" t="t" r="r" b="b"/>
              <a:pathLst>
                <a:path w="4882766" h="457504">
                  <a:moveTo>
                    <a:pt x="0" y="0"/>
                  </a:moveTo>
                  <a:lnTo>
                    <a:pt x="4882766" y="0"/>
                  </a:lnTo>
                  <a:lnTo>
                    <a:pt x="4882766" y="457504"/>
                  </a:lnTo>
                  <a:lnTo>
                    <a:pt x="0" y="457504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882766" cy="476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685800" y="127932"/>
            <a:ext cx="15334523" cy="2260764"/>
            <a:chOff x="0" y="0"/>
            <a:chExt cx="20446031" cy="3014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46031" cy="3014352"/>
            </a:xfrm>
            <a:custGeom>
              <a:avLst/>
              <a:gdLst/>
              <a:ahLst/>
              <a:cxnLst/>
              <a:rect l="l" t="t" r="r" b="b"/>
              <a:pathLst>
                <a:path w="20446031" h="3014352">
                  <a:moveTo>
                    <a:pt x="0" y="0"/>
                  </a:moveTo>
                  <a:lnTo>
                    <a:pt x="20446031" y="0"/>
                  </a:lnTo>
                  <a:lnTo>
                    <a:pt x="20446031" y="3014352"/>
                  </a:lnTo>
                  <a:lnTo>
                    <a:pt x="0" y="3014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2400"/>
              <a:ext cx="20446031" cy="28619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23"/>
                </a:lnSpc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REGIONAL MEDIA AND CHANNELS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7860"/>
            <a:ext cx="9680063" cy="2786872"/>
            <a:chOff x="0" y="0"/>
            <a:chExt cx="12906750" cy="3715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6749" cy="3715829"/>
            </a:xfrm>
            <a:custGeom>
              <a:avLst/>
              <a:gdLst/>
              <a:ahLst/>
              <a:cxnLst/>
              <a:rect l="l" t="t" r="r" b="b"/>
              <a:pathLst>
                <a:path w="12906749" h="371582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61"/>
                </a:lnSpc>
              </a:pPr>
              <a:r>
                <a:rPr lang="en-US" sz="6399" b="1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  <a:endParaRPr lang="en-US" sz="6399" b="1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7" r="-20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2278" y="1711296"/>
            <a:ext cx="6957069" cy="9767191"/>
            <a:chOff x="0" y="-216048"/>
            <a:chExt cx="9276091" cy="130229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76091" cy="12806874"/>
            </a:xfrm>
            <a:custGeom>
              <a:avLst/>
              <a:gdLst/>
              <a:ahLst/>
              <a:cxnLst/>
              <a:rect l="l" t="t" r="r" b="b"/>
              <a:pathLst>
                <a:path w="9276091" h="12806874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16048"/>
              <a:ext cx="9276091" cy="12778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REGIONAL MEDIA AND CHANNELS: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Webinar: Entertaining content and stories of trajectory. As well as strategic issues and success stories. Positive feedback from the panelists.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Newsletter by Gary de la Rosa: Overall, it was very positive perception.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In general, it is very well rated.  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(all).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Conversations (all).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Suriname reading and creative images (language - local translator).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44061" y="886347"/>
            <a:ext cx="7181661" cy="9701262"/>
            <a:chOff x="-118080" y="-189804"/>
            <a:chExt cx="9575548" cy="12935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57468" cy="12745212"/>
            </a:xfrm>
            <a:custGeom>
              <a:avLst/>
              <a:gdLst/>
              <a:ahLst/>
              <a:cxnLst/>
              <a:rect l="l" t="t" r="r" b="b"/>
              <a:pathLst>
                <a:path w="9457468" h="12745212">
                  <a:moveTo>
                    <a:pt x="0" y="0"/>
                  </a:moveTo>
                  <a:lnTo>
                    <a:pt x="9457468" y="0"/>
                  </a:lnTo>
                  <a:lnTo>
                    <a:pt x="9457468" y="12745212"/>
                  </a:lnTo>
                  <a:lnTo>
                    <a:pt x="0" y="127452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18080" y="-189804"/>
              <a:ext cx="9457468" cy="127737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GENERAL REFLECTIONS: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Videos are the preferred format, text is the least chosen.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Operation leaders are one of the main communication channels.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billboards less valued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as most prominent channel (- in Puerto Rico).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ConsideraTIONS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Do not overwhelm.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Leaders' spaces with local allies.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Short and clear content.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French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Guayane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/ Need to connect and communicate.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go out. Each territory validates its functionality and budgets for 2026 if necessary.</a:t>
              </a: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w="9525" cap="flat">
            <a:solidFill>
              <a:srgbClr val="C1D6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781936" y="0"/>
            <a:ext cx="13900621" cy="1790843"/>
            <a:chOff x="0" y="0"/>
            <a:chExt cx="18534162" cy="23877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54006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MAIN FINDINGS CARIBBEAN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-1036185">
            <a:off x="154704" y="8700035"/>
            <a:ext cx="1747992" cy="1116530"/>
          </a:xfrm>
          <a:custGeom>
            <a:avLst/>
            <a:gdLst/>
            <a:ahLst/>
            <a:cxnLst/>
            <a:rect l="l" t="t" r="r" b="b"/>
            <a:pathLst>
              <a:path w="1747992" h="1116530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16213" y="-52431"/>
            <a:ext cx="18288000" cy="1266307"/>
            <a:chOff x="0" y="0"/>
            <a:chExt cx="4882766" cy="3335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10558"/>
              </p:ext>
            </p:extLst>
          </p:nvPr>
        </p:nvGraphicFramePr>
        <p:xfrm>
          <a:off x="2" y="1141731"/>
          <a:ext cx="18287998" cy="9334500"/>
        </p:xfrm>
        <a:graphic>
          <a:graphicData uri="http://schemas.openxmlformats.org/drawingml/2006/table">
            <a:tbl>
              <a:tblPr/>
              <a:tblGrid>
                <a:gridCol w="205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3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510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MEDIUM / CHANNEL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000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</a:t>
                      </a:r>
                      <a:endParaRPr lang="en-US" sz="11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Webinar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Discuss relevant issues concerning the Caribbean Region.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 / virtual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Fresh and close to connect employees with other teams and territories in the region.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Annually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Number of attendees</a:t>
                      </a:r>
                      <a:endParaRPr lang="en-US" sz="11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Satisfaction surveys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691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  <a:endParaRPr lang="en-US" sz="1899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Communications Argos Caribbean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Mailbox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Communicate in a timely manner relevant company or regional news and milestones.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Mail, billboards (local management), We are Caribbean section or WP allied GH / Ecard, video or audio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interactive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As required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128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Regional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Position Gary as a spokesperson for the milestones and relevant events of the region.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Email Gary</a:t>
                      </a:r>
                      <a:endParaRPr lang="en-US" sz="11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WhatsApp allies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Digital billboards (digital management)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Half-yearly 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Viewing rate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Perception surveys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8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5925800" y="-52617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EF267E-E536-A041-BAD4-D689C5B93E6A}"/>
              </a:ext>
            </a:extLst>
          </p:cNvPr>
          <p:cNvSpPr txBox="1"/>
          <p:nvPr/>
        </p:nvSpPr>
        <p:spPr>
          <a:xfrm>
            <a:off x="2286000" y="1333268"/>
            <a:ext cx="2133600" cy="369332"/>
          </a:xfrm>
          <a:prstGeom prst="rect">
            <a:avLst/>
          </a:prstGeom>
          <a:solidFill>
            <a:srgbClr val="04104A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Trebuchet MS" panose="020B0703020202090204" pitchFamily="34" charset="0"/>
              </a:rPr>
              <a:t>MEDIA / CHANNEL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0848" y="0"/>
            <a:ext cx="13900621" cy="1322543"/>
            <a:chOff x="0" y="0"/>
            <a:chExt cx="18534162" cy="17633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534162" cy="1560191"/>
            </a:xfrm>
            <a:custGeom>
              <a:avLst/>
              <a:gdLst/>
              <a:ahLst/>
              <a:cxnLst/>
              <a:rect l="l" t="t" r="r" b="b"/>
              <a:pathLst>
                <a:path w="18534162" h="1560191">
                  <a:moveTo>
                    <a:pt x="0" y="0"/>
                  </a:moveTo>
                  <a:lnTo>
                    <a:pt x="18534162" y="0"/>
                  </a:lnTo>
                  <a:lnTo>
                    <a:pt x="18534162" y="1560191"/>
                  </a:lnTo>
                  <a:lnTo>
                    <a:pt x="0" y="156019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55600"/>
              <a:ext cx="18534162" cy="14077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MEDIA strategy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26835"/>
              </p:ext>
            </p:extLst>
          </p:nvPr>
        </p:nvGraphicFramePr>
        <p:xfrm>
          <a:off x="0" y="1"/>
          <a:ext cx="18288000" cy="1035726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5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49509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MEDIUM / 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54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WP leaders distribution list / Green Light Conversations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Conversations with Green Light / Video</a:t>
                      </a: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interview type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Quarterly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54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 Training tools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Podcast, video, audio, among others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Each 15 days </a:t>
                      </a: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WhatsApp surveys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963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 Relevant news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Informing leaders of relevant company events.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43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Allies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allies WhatsApp group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Timely reporting of regional and corporate news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 dirty="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F108386-8BE6-3249-BC13-6DEFFDE9F6F6}"/>
              </a:ext>
            </a:extLst>
          </p:cNvPr>
          <p:cNvSpPr txBox="1"/>
          <p:nvPr/>
        </p:nvSpPr>
        <p:spPr>
          <a:xfrm>
            <a:off x="2362200" y="190500"/>
            <a:ext cx="2133600" cy="646331"/>
          </a:xfrm>
          <a:prstGeom prst="rect">
            <a:avLst/>
          </a:prstGeom>
          <a:solidFill>
            <a:srgbClr val="0410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Trebuchet MS" panose="020B0703020202090204" pitchFamily="34" charset="0"/>
              </a:rPr>
              <a:t>MEDIA /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Trebuchet MS" panose="020B0703020202090204" pitchFamily="34" charset="0"/>
              </a:rPr>
              <a:t>CHANNEL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51711"/>
            <a:chOff x="0" y="0"/>
            <a:chExt cx="18534162" cy="24689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6943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CARIBBEAN MEDIA 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57573" y="4803910"/>
            <a:ext cx="664834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90138" y="4792781"/>
            <a:ext cx="626176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33008" y="4784059"/>
            <a:ext cx="750084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10175" y="4792781"/>
            <a:ext cx="1368286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950054" y="4784059"/>
            <a:ext cx="97080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032496" y="4784059"/>
            <a:ext cx="1364200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247024" y="4731051"/>
            <a:ext cx="131888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34184" y="5619707"/>
            <a:ext cx="2157710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 </a:t>
            </a:r>
          </a:p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 16th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76004" y="3782859"/>
            <a:ext cx="1186160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Webinar</a:t>
            </a:r>
          </a:p>
        </p:txBody>
      </p:sp>
      <p:sp>
        <p:nvSpPr>
          <p:cNvPr id="48" name="AutoShape 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9" name="Group 49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75751" y="4792781"/>
            <a:ext cx="678564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1644" y="5619706"/>
            <a:ext cx="1426369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 26th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229467" y="5619706"/>
            <a:ext cx="1426369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062420" y="5661242"/>
            <a:ext cx="1294358" cy="7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#3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747821" y="3661023"/>
            <a:ext cx="2020774" cy="7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268" y="2081124"/>
            <a:ext cx="5801211" cy="1271169"/>
            <a:chOff x="0" y="0"/>
            <a:chExt cx="7734948" cy="1694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4948" cy="1428045"/>
            </a:xfrm>
            <a:custGeom>
              <a:avLst/>
              <a:gdLst/>
              <a:ahLst/>
              <a:cxnLst/>
              <a:rect l="l" t="t" r="r" b="b"/>
              <a:pathLst>
                <a:path w="7734948" h="1428045">
                  <a:moveTo>
                    <a:pt x="0" y="0"/>
                  </a:moveTo>
                  <a:lnTo>
                    <a:pt x="7734948" y="0"/>
                  </a:lnTo>
                  <a:lnTo>
                    <a:pt x="7734948" y="1428045"/>
                  </a:lnTo>
                  <a:lnTo>
                    <a:pt x="0" y="1428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2572"/>
              <a:ext cx="7734948" cy="13423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00"/>
                </a:lnSpc>
                <a:spcBef>
                  <a:spcPct val="0"/>
                </a:spcBef>
              </a:pPr>
              <a:r>
                <a:rPr lang="en-US" sz="5000" spc="20" dirty="0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ANTILLES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9544" y="3818907"/>
            <a:ext cx="8785652" cy="6137980"/>
            <a:chOff x="0" y="0"/>
            <a:chExt cx="8049696" cy="5623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49695" cy="5623814"/>
            </a:xfrm>
            <a:custGeom>
              <a:avLst/>
              <a:gdLst/>
              <a:ahLst/>
              <a:cxnLst/>
              <a:rect l="l" t="t" r="r" b="b"/>
              <a:pathLst>
                <a:path w="8049695" h="5623814">
                  <a:moveTo>
                    <a:pt x="0" y="0"/>
                  </a:moveTo>
                  <a:lnTo>
                    <a:pt x="8049695" y="0"/>
                  </a:lnTo>
                  <a:lnTo>
                    <a:pt x="8049695" y="5623814"/>
                  </a:lnTo>
                  <a:lnTo>
                    <a:pt x="0" y="56238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49696" cy="56523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The survey had a positive participation.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WhatsApp is the media with the highest acceptance.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The Caribbean Webinar is well received as it prioritizes strategic issues and success stories.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It is necessary to create spaces for the projection and participation of employees.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The regional newsletter is well accepted.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They prefer to receive content in audiovisual format.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ebuchet MS" panose="020B0703020202090204" pitchFamily="34" charset="0"/>
                  <a:ea typeface="Trade Gothic"/>
                  <a:cs typeface="Trade Gothic"/>
                  <a:sym typeface="Trade Gothic"/>
                </a:rPr>
                <a:t>The local and regional mailboxes are not so highly valued.</a:t>
              </a:r>
            </a:p>
            <a:p>
              <a:pPr algn="l">
                <a:lnSpc>
                  <a:spcPts val="3267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52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49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781936" y="184068"/>
            <a:ext cx="13900621" cy="1576727"/>
            <a:chOff x="0" y="0"/>
            <a:chExt cx="18534162" cy="21023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68517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FINDINGS BY TERRITORY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49000" y="1412321"/>
            <a:ext cx="8439000" cy="8874679"/>
            <a:chOff x="0" y="0"/>
            <a:chExt cx="772898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2898" cy="812800"/>
            </a:xfrm>
            <a:custGeom>
              <a:avLst/>
              <a:gdLst/>
              <a:ahLst/>
              <a:cxnLst/>
              <a:rect l="l" t="t" r="r" b="b"/>
              <a:pathLst>
                <a:path w="772898" h="812800">
                  <a:moveTo>
                    <a:pt x="0" y="0"/>
                  </a:moveTo>
                  <a:lnTo>
                    <a:pt x="772898" y="0"/>
                  </a:lnTo>
                  <a:lnTo>
                    <a:pt x="7728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507102" y="2345553"/>
            <a:ext cx="1203014" cy="801508"/>
          </a:xfrm>
          <a:custGeom>
            <a:avLst/>
            <a:gdLst/>
            <a:ahLst/>
            <a:cxnLst/>
            <a:rect l="l" t="t" r="r" b="b"/>
            <a:pathLst>
              <a:path w="1203014" h="801508">
                <a:moveTo>
                  <a:pt x="0" y="0"/>
                </a:moveTo>
                <a:lnTo>
                  <a:pt x="1203014" y="0"/>
                </a:lnTo>
                <a:lnTo>
                  <a:pt x="1203014" y="801508"/>
                </a:lnTo>
                <a:lnTo>
                  <a:pt x="0" y="80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Freeform 18"/>
          <p:cNvSpPr/>
          <p:nvPr/>
        </p:nvSpPr>
        <p:spPr>
          <a:xfrm>
            <a:off x="5710116" y="2345553"/>
            <a:ext cx="1335847" cy="801508"/>
          </a:xfrm>
          <a:custGeom>
            <a:avLst/>
            <a:gdLst/>
            <a:ahLst/>
            <a:cxnLst/>
            <a:rect l="l" t="t" r="r" b="b"/>
            <a:pathLst>
              <a:path w="1335847" h="801508">
                <a:moveTo>
                  <a:pt x="0" y="0"/>
                </a:moveTo>
                <a:lnTo>
                  <a:pt x="1335847" y="0"/>
                </a:lnTo>
                <a:lnTo>
                  <a:pt x="1335847" y="801508"/>
                </a:lnTo>
                <a:lnTo>
                  <a:pt x="0" y="801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Freeform 19"/>
          <p:cNvSpPr/>
          <p:nvPr/>
        </p:nvSpPr>
        <p:spPr>
          <a:xfrm>
            <a:off x="7067750" y="2345553"/>
            <a:ext cx="1205275" cy="801508"/>
          </a:xfrm>
          <a:custGeom>
            <a:avLst/>
            <a:gdLst/>
            <a:ahLst/>
            <a:cxnLst/>
            <a:rect l="l" t="t" r="r" b="b"/>
            <a:pathLst>
              <a:path w="1205275" h="801508">
                <a:moveTo>
                  <a:pt x="0" y="0"/>
                </a:moveTo>
                <a:lnTo>
                  <a:pt x="1205275" y="0"/>
                </a:lnTo>
                <a:lnTo>
                  <a:pt x="1205275" y="801508"/>
                </a:lnTo>
                <a:lnTo>
                  <a:pt x="0" y="801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8299715" y="2345553"/>
            <a:ext cx="1373033" cy="801508"/>
          </a:xfrm>
          <a:custGeom>
            <a:avLst/>
            <a:gdLst/>
            <a:ahLst/>
            <a:cxnLst/>
            <a:rect l="l" t="t" r="r" b="b"/>
            <a:pathLst>
              <a:path w="1373033" h="801508">
                <a:moveTo>
                  <a:pt x="0" y="0"/>
                </a:moveTo>
                <a:lnTo>
                  <a:pt x="1373033" y="0"/>
                </a:lnTo>
                <a:lnTo>
                  <a:pt x="1373033" y="801508"/>
                </a:lnTo>
                <a:lnTo>
                  <a:pt x="0" y="801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0109F77-9B99-D343-A79F-12C0B00733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6403"/>
          <a:stretch/>
        </p:blipFill>
        <p:spPr>
          <a:xfrm rot="16200000" flipH="1">
            <a:off x="9636606" y="1624713"/>
            <a:ext cx="8874679" cy="8449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642" y="-1"/>
            <a:ext cx="18286716" cy="10286621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2" name="Grupo 91"/>
          <p:cNvGrpSpPr/>
          <p:nvPr/>
        </p:nvGrpSpPr>
        <p:grpSpPr>
          <a:xfrm>
            <a:off x="1113331" y="2338690"/>
            <a:ext cx="304971" cy="304971"/>
            <a:chOff x="1223271" y="2571115"/>
            <a:chExt cx="335280" cy="335280"/>
          </a:xfrm>
        </p:grpSpPr>
        <p:sp>
          <p:nvSpPr>
            <p:cNvPr id="2" name="object 2"/>
            <p:cNvSpPr/>
            <p:nvPr/>
          </p:nvSpPr>
          <p:spPr>
            <a:xfrm>
              <a:off x="1223271" y="2571115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" name="object 3"/>
            <p:cNvSpPr/>
            <p:nvPr/>
          </p:nvSpPr>
          <p:spPr>
            <a:xfrm>
              <a:off x="1334177" y="2649758"/>
              <a:ext cx="113232" cy="177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" name="object 4"/>
          <p:cNvSpPr/>
          <p:nvPr/>
        </p:nvSpPr>
        <p:spPr>
          <a:xfrm>
            <a:off x="16630143" y="6863450"/>
            <a:ext cx="1657703" cy="3423170"/>
          </a:xfrm>
          <a:custGeom>
            <a:avLst/>
            <a:gdLst/>
            <a:ahLst/>
            <a:cxnLst/>
            <a:rect l="l" t="t" r="r" b="b"/>
            <a:pathLst>
              <a:path w="1822450" h="2720975">
                <a:moveTo>
                  <a:pt x="0" y="2720597"/>
                </a:moveTo>
                <a:lnTo>
                  <a:pt x="1821913" y="2720597"/>
                </a:lnTo>
                <a:lnTo>
                  <a:pt x="1821913" y="0"/>
                </a:lnTo>
                <a:lnTo>
                  <a:pt x="0" y="0"/>
                </a:lnTo>
                <a:lnTo>
                  <a:pt x="0" y="2720597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6" name="Grupo 95"/>
          <p:cNvGrpSpPr/>
          <p:nvPr/>
        </p:nvGrpSpPr>
        <p:grpSpPr>
          <a:xfrm>
            <a:off x="8639782" y="1745988"/>
            <a:ext cx="9647757" cy="6459109"/>
            <a:chOff x="9497721" y="2131152"/>
            <a:chExt cx="10606577" cy="6825339"/>
          </a:xfrm>
        </p:grpSpPr>
        <p:sp>
          <p:nvSpPr>
            <p:cNvPr id="5" name="object 5"/>
            <p:cNvSpPr/>
            <p:nvPr/>
          </p:nvSpPr>
          <p:spPr>
            <a:xfrm>
              <a:off x="9497721" y="2131152"/>
              <a:ext cx="10606378" cy="6825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9737923" y="2369592"/>
              <a:ext cx="10366375" cy="6218555"/>
            </a:xfrm>
            <a:custGeom>
              <a:avLst/>
              <a:gdLst/>
              <a:ahLst/>
              <a:cxnLst/>
              <a:rect l="l" t="t" r="r" b="b"/>
              <a:pathLst>
                <a:path w="10366375" h="6218555">
                  <a:moveTo>
                    <a:pt x="0" y="6218365"/>
                  </a:moveTo>
                  <a:lnTo>
                    <a:pt x="10366176" y="6218365"/>
                  </a:lnTo>
                  <a:lnTo>
                    <a:pt x="10366176" y="0"/>
                  </a:lnTo>
                  <a:lnTo>
                    <a:pt x="0" y="0"/>
                  </a:lnTo>
                  <a:lnTo>
                    <a:pt x="0" y="6218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7" name="object 7"/>
          <p:cNvSpPr/>
          <p:nvPr/>
        </p:nvSpPr>
        <p:spPr>
          <a:xfrm>
            <a:off x="642" y="3201842"/>
            <a:ext cx="7332592" cy="459766"/>
          </a:xfrm>
          <a:custGeom>
            <a:avLst/>
            <a:gdLst/>
            <a:ahLst/>
            <a:cxnLst/>
            <a:rect l="l" t="t" r="r" b="b"/>
            <a:pathLst>
              <a:path w="8061325" h="505460">
                <a:moveTo>
                  <a:pt x="8060969" y="504906"/>
                </a:moveTo>
                <a:lnTo>
                  <a:pt x="0" y="504906"/>
                </a:lnTo>
                <a:lnTo>
                  <a:pt x="0" y="0"/>
                </a:lnTo>
                <a:lnTo>
                  <a:pt x="8060969" y="0"/>
                </a:lnTo>
                <a:lnTo>
                  <a:pt x="8060969" y="504906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" name="object 8"/>
          <p:cNvSpPr/>
          <p:nvPr/>
        </p:nvSpPr>
        <p:spPr>
          <a:xfrm>
            <a:off x="8858269" y="1955165"/>
            <a:ext cx="536472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694" y="0"/>
                </a:lnTo>
              </a:path>
            </a:pathLst>
          </a:custGeom>
          <a:ln w="80531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3" name="Grupo 92"/>
          <p:cNvGrpSpPr/>
          <p:nvPr/>
        </p:nvGrpSpPr>
        <p:grpSpPr>
          <a:xfrm>
            <a:off x="9382911" y="2857720"/>
            <a:ext cx="304971" cy="304971"/>
            <a:chOff x="10516234" y="3857348"/>
            <a:chExt cx="335280" cy="335280"/>
          </a:xfrm>
        </p:grpSpPr>
        <p:sp>
          <p:nvSpPr>
            <p:cNvPr id="9" name="object 9"/>
            <p:cNvSpPr/>
            <p:nvPr/>
          </p:nvSpPr>
          <p:spPr>
            <a:xfrm>
              <a:off x="10516234" y="385734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27142" y="3935993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90343" y="860909"/>
            <a:ext cx="3744560" cy="693439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WHO</a:t>
            </a:r>
            <a:r>
              <a:rPr lang="es-CO" b="1" spc="32" dirty="0">
                <a:solidFill>
                  <a:srgbClr val="081C49"/>
                </a:solidFill>
                <a:latin typeface="Trebuchet MS" panose="020B0703020202090204" pitchFamily="34" charset="0"/>
              </a:rPr>
              <a:t> OPINED?</a:t>
            </a:r>
            <a:endParaRPr b="1" spc="32" dirty="0">
              <a:latin typeface="Trebuchet MS" panose="020B070302020209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9534" y="2268770"/>
            <a:ext cx="5175491" cy="791050"/>
          </a:xfrm>
          <a:prstGeom prst="rect">
            <a:avLst/>
          </a:prstGeom>
        </p:spPr>
        <p:txBody>
          <a:bodyPr vert="horz" wrap="square" lIns="0" tIns="72200" rIns="0" bIns="0" rtlCol="0">
            <a:spAutoFit/>
          </a:bodyPr>
          <a:lstStyle/>
          <a:p>
            <a:pPr marL="11552" marR="4621">
              <a:lnSpc>
                <a:spcPts val="2774"/>
              </a:lnSpc>
              <a:spcBef>
                <a:spcPts val="569"/>
              </a:spcBef>
            </a:pPr>
            <a:r>
              <a:rPr lang="es-CO" sz="2683" b="1" spc="9" dirty="0">
                <a:solidFill>
                  <a:srgbClr val="081C49"/>
                </a:solidFill>
                <a:latin typeface="Trebuchet MS"/>
                <a:cs typeface="Trebuchet MS"/>
              </a:rPr>
              <a:t>Below is the number of responses obtained:</a:t>
            </a:r>
            <a:endParaRPr sz="2683" dirty="0">
              <a:latin typeface="Trebuchet MS"/>
              <a:cs typeface="Trebuchet MS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1113331" y="432376"/>
            <a:ext cx="6219977" cy="1617498"/>
            <a:chOff x="1223271" y="475346"/>
            <a:chExt cx="6838135" cy="1778249"/>
          </a:xfrm>
        </p:grpSpPr>
        <p:sp>
          <p:nvSpPr>
            <p:cNvPr id="25" name="object 25"/>
            <p:cNvSpPr/>
            <p:nvPr/>
          </p:nvSpPr>
          <p:spPr>
            <a:xfrm>
              <a:off x="2978231" y="689626"/>
              <a:ext cx="5083175" cy="1350010"/>
            </a:xfrm>
            <a:custGeom>
              <a:avLst/>
              <a:gdLst/>
              <a:ahLst/>
              <a:cxnLst/>
              <a:rect l="l" t="t" r="r" b="b"/>
              <a:pathLst>
                <a:path w="5083175" h="1350010">
                  <a:moveTo>
                    <a:pt x="0" y="0"/>
                  </a:moveTo>
                  <a:lnTo>
                    <a:pt x="5082745" y="0"/>
                  </a:lnTo>
                  <a:lnTo>
                    <a:pt x="5082745" y="1349686"/>
                  </a:lnTo>
                  <a:lnTo>
                    <a:pt x="0" y="1349686"/>
                  </a:lnTo>
                </a:path>
              </a:pathLst>
            </a:custGeom>
            <a:ln w="15339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95" name="Grupo 94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6" name="object 26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535291" y="2178351"/>
            <a:ext cx="3240337" cy="427451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/>
          <a:p>
            <a:pPr marL="11552">
              <a:spcBef>
                <a:spcPts val="114"/>
              </a:spcBef>
            </a:pPr>
            <a:r>
              <a:rPr lang="es-ES" sz="2683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Some</a:t>
            </a:r>
            <a:r>
              <a:rPr lang="es-ES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ES" sz="2683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details</a:t>
            </a:r>
            <a:r>
              <a:rPr lang="es-ES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683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5384" y="3220053"/>
            <a:ext cx="5989560" cy="389589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11552">
              <a:spcBef>
                <a:spcPts val="91"/>
              </a:spcBef>
            </a:pPr>
            <a:r>
              <a:rPr lang="es-CO" sz="2456" spc="-5" dirty="0">
                <a:solidFill>
                  <a:srgbClr val="081C49"/>
                </a:solidFill>
                <a:latin typeface="Trebuchet MS"/>
                <a:cs typeface="Trebuchet MS"/>
              </a:rPr>
              <a:t>Participation in the Antilles media survey</a:t>
            </a:r>
            <a:endParaRPr sz="2456" dirty="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62849" y="8965089"/>
            <a:ext cx="948413" cy="242042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1501" dirty="0" err="1">
                <a:solidFill>
                  <a:srgbClr val="FFFFFF"/>
                </a:solidFill>
                <a:latin typeface="Trebuchet MS"/>
                <a:cs typeface="Trebuchet MS"/>
              </a:rPr>
              <a:t>Operatives</a:t>
            </a:r>
            <a:endParaRPr sz="1501" dirty="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09856" y="8965089"/>
            <a:ext cx="1356775" cy="242042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1501" dirty="0" err="1">
                <a:solidFill>
                  <a:srgbClr val="FFFFFF"/>
                </a:solidFill>
                <a:latin typeface="Trebuchet MS"/>
                <a:cs typeface="Trebuchet MS"/>
              </a:rPr>
              <a:t>Administrativ</a:t>
            </a:r>
            <a:r>
              <a:rPr lang="es-ES" sz="1501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endParaRPr sz="1501" dirty="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043068" y="9488263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80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7" name="object 87"/>
          <p:cNvSpPr txBox="1"/>
          <p:nvPr/>
        </p:nvSpPr>
        <p:spPr>
          <a:xfrm>
            <a:off x="2406159" y="9423457"/>
            <a:ext cx="982492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18" dirty="0" err="1">
                <a:solidFill>
                  <a:srgbClr val="081C49"/>
                </a:solidFill>
                <a:latin typeface="Trebuchet MS"/>
                <a:cs typeface="Trebuchet MS"/>
              </a:rPr>
              <a:t>Universe</a:t>
            </a:r>
            <a:endParaRPr sz="1910" dirty="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623926" y="9488263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9" name="object 89"/>
          <p:cNvSpPr txBox="1"/>
          <p:nvPr/>
        </p:nvSpPr>
        <p:spPr>
          <a:xfrm>
            <a:off x="3987021" y="9423457"/>
            <a:ext cx="2182161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910" spc="-27" dirty="0">
                <a:solidFill>
                  <a:srgbClr val="081C49"/>
                </a:solidFill>
                <a:latin typeface="Trebuchet MS"/>
                <a:cs typeface="Trebuchet MS"/>
              </a:rPr>
              <a:t>Total answers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36E4551D-7B1C-9F4B-BAC8-85E1FDD62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634" y="4051375"/>
            <a:ext cx="5882070" cy="4887517"/>
          </a:xfrm>
          <a:prstGeom prst="rect">
            <a:avLst/>
          </a:prstGeom>
        </p:spPr>
      </p:pic>
      <p:grpSp>
        <p:nvGrpSpPr>
          <p:cNvPr id="108" name="Grupo 107">
            <a:extLst>
              <a:ext uri="{FF2B5EF4-FFF2-40B4-BE49-F238E27FC236}">
                <a16:creationId xmlns:a16="http://schemas.microsoft.com/office/drawing/2014/main" id="{4D483763-0C18-854B-AD80-D9AEA66AE0D3}"/>
              </a:ext>
            </a:extLst>
          </p:cNvPr>
          <p:cNvGrpSpPr/>
          <p:nvPr/>
        </p:nvGrpSpPr>
        <p:grpSpPr>
          <a:xfrm>
            <a:off x="9382911" y="4240168"/>
            <a:ext cx="304971" cy="304971"/>
            <a:chOff x="10516234" y="3857348"/>
            <a:chExt cx="335280" cy="335280"/>
          </a:xfrm>
        </p:grpSpPr>
        <p:sp>
          <p:nvSpPr>
            <p:cNvPr id="109" name="object 9">
              <a:extLst>
                <a:ext uri="{FF2B5EF4-FFF2-40B4-BE49-F238E27FC236}">
                  <a16:creationId xmlns:a16="http://schemas.microsoft.com/office/drawing/2014/main" id="{77D14F44-7887-3141-939B-DF35CFD8B161}"/>
                </a:ext>
              </a:extLst>
            </p:cNvPr>
            <p:cNvSpPr/>
            <p:nvPr/>
          </p:nvSpPr>
          <p:spPr>
            <a:xfrm>
              <a:off x="10516234" y="385734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0" name="object 10">
              <a:extLst>
                <a:ext uri="{FF2B5EF4-FFF2-40B4-BE49-F238E27FC236}">
                  <a16:creationId xmlns:a16="http://schemas.microsoft.com/office/drawing/2014/main" id="{FD896D2A-AD54-7C46-81A1-3B5CC347F667}"/>
                </a:ext>
              </a:extLst>
            </p:cNvPr>
            <p:cNvSpPr/>
            <p:nvPr/>
          </p:nvSpPr>
          <p:spPr>
            <a:xfrm>
              <a:off x="10627142" y="3935993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6A9BEC63-A191-B943-B9A6-1BC0D2FF4551}"/>
              </a:ext>
            </a:extLst>
          </p:cNvPr>
          <p:cNvGrpSpPr/>
          <p:nvPr/>
        </p:nvGrpSpPr>
        <p:grpSpPr>
          <a:xfrm>
            <a:off x="9382805" y="4990823"/>
            <a:ext cx="304971" cy="304971"/>
            <a:chOff x="10516234" y="3857348"/>
            <a:chExt cx="335280" cy="335280"/>
          </a:xfrm>
        </p:grpSpPr>
        <p:sp>
          <p:nvSpPr>
            <p:cNvPr id="112" name="object 9">
              <a:extLst>
                <a:ext uri="{FF2B5EF4-FFF2-40B4-BE49-F238E27FC236}">
                  <a16:creationId xmlns:a16="http://schemas.microsoft.com/office/drawing/2014/main" id="{871C9672-DCCF-FD42-9442-B946573B206B}"/>
                </a:ext>
              </a:extLst>
            </p:cNvPr>
            <p:cNvSpPr/>
            <p:nvPr/>
          </p:nvSpPr>
          <p:spPr>
            <a:xfrm>
              <a:off x="10516234" y="385734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3" name="object 10">
              <a:extLst>
                <a:ext uri="{FF2B5EF4-FFF2-40B4-BE49-F238E27FC236}">
                  <a16:creationId xmlns:a16="http://schemas.microsoft.com/office/drawing/2014/main" id="{5FF898A4-C60D-1E4C-BB56-41D2E5972594}"/>
                </a:ext>
              </a:extLst>
            </p:cNvPr>
            <p:cNvSpPr/>
            <p:nvPr/>
          </p:nvSpPr>
          <p:spPr>
            <a:xfrm>
              <a:off x="10627142" y="3935993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4" name="object 87">
            <a:extLst>
              <a:ext uri="{FF2B5EF4-FFF2-40B4-BE49-F238E27FC236}">
                <a16:creationId xmlns:a16="http://schemas.microsoft.com/office/drawing/2014/main" id="{2B6379F2-5BCC-CA47-8FD6-71938D73AE50}"/>
              </a:ext>
            </a:extLst>
          </p:cNvPr>
          <p:cNvSpPr txBox="1"/>
          <p:nvPr/>
        </p:nvSpPr>
        <p:spPr>
          <a:xfrm>
            <a:off x="6471450" y="6863450"/>
            <a:ext cx="95181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18">
                <a:solidFill>
                  <a:srgbClr val="081C49"/>
                </a:solidFill>
                <a:latin typeface="Trebuchet MS"/>
                <a:cs typeface="Trebuchet MS"/>
              </a:rPr>
              <a:t>8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55" name="object 87">
            <a:extLst>
              <a:ext uri="{FF2B5EF4-FFF2-40B4-BE49-F238E27FC236}">
                <a16:creationId xmlns:a16="http://schemas.microsoft.com/office/drawing/2014/main" id="{FBCDBAC7-77BF-2647-9C4F-D8E1CB84E1C4}"/>
              </a:ext>
            </a:extLst>
          </p:cNvPr>
          <p:cNvSpPr txBox="1"/>
          <p:nvPr/>
        </p:nvSpPr>
        <p:spPr>
          <a:xfrm>
            <a:off x="3528745" y="7280536"/>
            <a:ext cx="208948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18">
                <a:solidFill>
                  <a:srgbClr val="081C49"/>
                </a:solidFill>
                <a:latin typeface="Trebuchet MS"/>
                <a:cs typeface="Trebuchet MS"/>
              </a:rPr>
              <a:t>5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56" name="object 87">
            <a:extLst>
              <a:ext uri="{FF2B5EF4-FFF2-40B4-BE49-F238E27FC236}">
                <a16:creationId xmlns:a16="http://schemas.microsoft.com/office/drawing/2014/main" id="{9B503DAE-C3CB-AE45-A17B-3D744B99DDE2}"/>
              </a:ext>
            </a:extLst>
          </p:cNvPr>
          <p:cNvSpPr txBox="1"/>
          <p:nvPr/>
        </p:nvSpPr>
        <p:spPr>
          <a:xfrm>
            <a:off x="5123926" y="6150139"/>
            <a:ext cx="403998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18">
                <a:solidFill>
                  <a:srgbClr val="081C49"/>
                </a:solidFill>
                <a:latin typeface="Trebuchet MS"/>
                <a:cs typeface="Trebuchet MS"/>
              </a:rPr>
              <a:t>11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57" name="object 87">
            <a:extLst>
              <a:ext uri="{FF2B5EF4-FFF2-40B4-BE49-F238E27FC236}">
                <a16:creationId xmlns:a16="http://schemas.microsoft.com/office/drawing/2014/main" id="{C0913B7B-2213-DA4A-94D0-E9C1B31DB9E7}"/>
              </a:ext>
            </a:extLst>
          </p:cNvPr>
          <p:cNvSpPr txBox="1"/>
          <p:nvPr/>
        </p:nvSpPr>
        <p:spPr>
          <a:xfrm>
            <a:off x="2204159" y="4896956"/>
            <a:ext cx="403998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18">
                <a:solidFill>
                  <a:srgbClr val="081C49"/>
                </a:solidFill>
                <a:latin typeface="Trebuchet MS"/>
                <a:cs typeface="Trebuchet MS"/>
              </a:rPr>
              <a:t>21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107" name="object 35">
            <a:extLst>
              <a:ext uri="{FF2B5EF4-FFF2-40B4-BE49-F238E27FC236}">
                <a16:creationId xmlns:a16="http://schemas.microsoft.com/office/drawing/2014/main" id="{AD2C7F85-67BC-BE4B-BAE8-B9E979D5D97C}"/>
              </a:ext>
            </a:extLst>
          </p:cNvPr>
          <p:cNvSpPr txBox="1"/>
          <p:nvPr/>
        </p:nvSpPr>
        <p:spPr>
          <a:xfrm>
            <a:off x="10007094" y="2785704"/>
            <a:ext cx="7431586" cy="44643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r>
              <a:rPr lang="es-CO" sz="2500" b="1" spc="14" dirty="0">
                <a:solidFill>
                  <a:srgbClr val="000E49"/>
                </a:solidFill>
                <a:latin typeface="Trebuchet MS"/>
              </a:rPr>
              <a:t>Administrative: </a:t>
            </a: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More than 70%</a:t>
            </a:r>
            <a:r>
              <a:rPr lang="es-CO" sz="2500" spc="14" dirty="0">
                <a:solidFill>
                  <a:srgbClr val="000E49"/>
                </a:solidFill>
                <a:latin typeface="Trebuchet MS"/>
              </a:rPr>
              <a:t> of administrative employees participated.</a:t>
            </a:r>
          </a:p>
          <a:p>
            <a:pPr marL="11552">
              <a:spcBef>
                <a:spcPts val="109"/>
              </a:spcBef>
            </a:pPr>
            <a:endParaRPr lang="es-CO" sz="2001" spc="14" dirty="0">
              <a:solidFill>
                <a:srgbClr val="000E49"/>
              </a:solidFill>
              <a:latin typeface="Trebuchet MS"/>
              <a:cs typeface="Trebuchet MS"/>
            </a:endParaRPr>
          </a:p>
          <a:p>
            <a:pPr marL="11552">
              <a:spcBef>
                <a:spcPts val="109"/>
              </a:spcBef>
            </a:pPr>
            <a:endParaRPr lang="es-CO" sz="2001" spc="14" dirty="0">
              <a:solidFill>
                <a:srgbClr val="000E49"/>
              </a:solidFill>
              <a:latin typeface="Trebuchet MS"/>
              <a:cs typeface="Trebuchet MS"/>
            </a:endParaRPr>
          </a:p>
          <a:p>
            <a:pPr>
              <a:spcBef>
                <a:spcPts val="109"/>
              </a:spcBef>
            </a:pPr>
            <a:r>
              <a:rPr lang="es-CO" sz="2500" b="1" spc="14" dirty="0">
                <a:solidFill>
                  <a:srgbClr val="000E49"/>
                </a:solidFill>
                <a:latin typeface="Trebuchet MS"/>
              </a:rPr>
              <a:t>Operative: </a:t>
            </a:r>
            <a:r>
              <a:rPr lang="es-CO" sz="2500" spc="14" dirty="0">
                <a:solidFill>
                  <a:srgbClr val="000E49"/>
                </a:solidFill>
                <a:latin typeface="Trebuchet MS"/>
              </a:rPr>
              <a:t>Participation was </a:t>
            </a: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over 28%.</a:t>
            </a:r>
          </a:p>
          <a:p>
            <a:pPr marL="11552">
              <a:spcBef>
                <a:spcPts val="109"/>
              </a:spcBef>
            </a:pPr>
            <a:endParaRPr lang="es-CO" sz="2001" spc="14" dirty="0">
              <a:solidFill>
                <a:srgbClr val="000E49"/>
              </a:solidFill>
              <a:latin typeface="Trebuchet MS"/>
              <a:cs typeface="Trebuchet MS"/>
            </a:endParaRPr>
          </a:p>
          <a:p>
            <a:pPr marL="11552">
              <a:spcBef>
                <a:spcPts val="109"/>
              </a:spcBef>
            </a:pPr>
            <a:r>
              <a:rPr lang="es-CO" sz="2500" spc="14" dirty="0">
                <a:solidFill>
                  <a:srgbClr val="000E49"/>
                </a:solidFill>
                <a:latin typeface="Trebuchet MS"/>
              </a:rPr>
              <a:t>When combining both groups, </a:t>
            </a:r>
            <a:r>
              <a:rPr lang="es-CO" sz="2500" b="1" spc="14" dirty="0">
                <a:solidFill>
                  <a:srgbClr val="000E49"/>
                </a:solidFill>
                <a:latin typeface="Trebuchet MS"/>
              </a:rPr>
              <a:t>we received a total of 13 responses,</a:t>
            </a:r>
            <a:r>
              <a:rPr lang="es-CO" sz="2500" spc="14" dirty="0">
                <a:solidFill>
                  <a:srgbClr val="000E49"/>
                </a:solidFill>
                <a:latin typeface="Trebuchet MS"/>
              </a:rPr>
              <a:t> </a:t>
            </a:r>
            <a:r>
              <a:rPr lang="es-CO" sz="2500" b="1" spc="14" dirty="0">
                <a:solidFill>
                  <a:srgbClr val="000E49"/>
                </a:solidFill>
                <a:latin typeface="Trebuchet MS"/>
              </a:rPr>
              <a:t>equivalent to more than 40% overall participation. </a:t>
            </a:r>
            <a:r>
              <a:rPr lang="es-CO" sz="2500" spc="14" dirty="0">
                <a:solidFill>
                  <a:srgbClr val="000E49"/>
                </a:solidFill>
                <a:latin typeface="Trebuchet MS"/>
              </a:rPr>
              <a:t>This represents a positive level of engagement, considering the context and realities of the islands, as well as their capabilities.</a:t>
            </a:r>
          </a:p>
        </p:txBody>
      </p:sp>
    </p:spTree>
    <p:extLst>
      <p:ext uri="{BB962C8B-B14F-4D97-AF65-F5344CB8AC3E}">
        <p14:creationId xmlns:p14="http://schemas.microsoft.com/office/powerpoint/2010/main" val="56477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414259" y="0"/>
            <a:ext cx="13900621" cy="2001006"/>
            <a:chOff x="0" y="0"/>
            <a:chExt cx="18534162" cy="26680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6849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MEDIA STRATEGY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antilles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90299"/>
              </p:ext>
            </p:extLst>
          </p:nvPr>
        </p:nvGraphicFramePr>
        <p:xfrm>
          <a:off x="0" y="1412321"/>
          <a:ext cx="18288000" cy="8874678"/>
        </p:xfrm>
        <a:graphic>
          <a:graphicData uri="http://schemas.openxmlformats.org/drawingml/2006/table">
            <a:tbl>
              <a:tblPr/>
              <a:tblGrid>
                <a:gridCol w="201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40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MEDIA/CHANNEL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 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(Local management)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699" u="none" strike="noStrike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 Antilles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 </a:t>
                      </a:r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management)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kern="1200" dirty="0">
                          <a:solidFill>
                            <a:srgbClr val="000000"/>
                          </a:solidFill>
                          <a:latin typeface="Trade Gothic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management)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</a:t>
                      </a: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1"/>
          <p:cNvGrpSpPr/>
          <p:nvPr/>
        </p:nvGrpSpPr>
        <p:grpSpPr>
          <a:xfrm>
            <a:off x="11212782" y="372034"/>
            <a:ext cx="3687052" cy="572088"/>
            <a:chOff x="0" y="0"/>
            <a:chExt cx="4916069" cy="7627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4891" cy="762783"/>
            </a:xfrm>
            <a:custGeom>
              <a:avLst/>
              <a:gdLst/>
              <a:ahLst/>
              <a:cxnLst/>
              <a:rect l="l" t="t" r="r" b="b"/>
              <a:pathLst>
                <a:path w="1144891" h="762783">
                  <a:moveTo>
                    <a:pt x="0" y="0"/>
                  </a:moveTo>
                  <a:lnTo>
                    <a:pt x="1144891" y="0"/>
                  </a:lnTo>
                  <a:lnTo>
                    <a:pt x="1144891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4891" y="0"/>
              <a:ext cx="1271306" cy="762783"/>
            </a:xfrm>
            <a:custGeom>
              <a:avLst/>
              <a:gdLst/>
              <a:ahLst/>
              <a:cxnLst/>
              <a:rect l="l" t="t" r="r" b="b"/>
              <a:pathLst>
                <a:path w="1271306" h="762783">
                  <a:moveTo>
                    <a:pt x="0" y="0"/>
                  </a:moveTo>
                  <a:lnTo>
                    <a:pt x="1271306" y="0"/>
                  </a:lnTo>
                  <a:lnTo>
                    <a:pt x="1271306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36931" y="0"/>
              <a:ext cx="1147043" cy="762783"/>
            </a:xfrm>
            <a:custGeom>
              <a:avLst/>
              <a:gdLst/>
              <a:ahLst/>
              <a:cxnLst/>
              <a:rect l="l" t="t" r="r" b="b"/>
              <a:pathLst>
                <a:path w="1147043" h="762783">
                  <a:moveTo>
                    <a:pt x="0" y="0"/>
                  </a:moveTo>
                  <a:lnTo>
                    <a:pt x="1147043" y="0"/>
                  </a:lnTo>
                  <a:lnTo>
                    <a:pt x="1147043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09374" y="0"/>
              <a:ext cx="1306695" cy="762783"/>
            </a:xfrm>
            <a:custGeom>
              <a:avLst/>
              <a:gdLst/>
              <a:ahLst/>
              <a:cxnLst/>
              <a:rect l="l" t="t" r="r" b="b"/>
              <a:pathLst>
                <a:path w="1306695" h="762783">
                  <a:moveTo>
                    <a:pt x="0" y="0"/>
                  </a:moveTo>
                  <a:lnTo>
                    <a:pt x="1306695" y="0"/>
                  </a:lnTo>
                  <a:lnTo>
                    <a:pt x="1306695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04251"/>
            <a:chOff x="0" y="0"/>
            <a:chExt cx="18534162" cy="2405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615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antilles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63860" y="4787063"/>
            <a:ext cx="968636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284878" y="4788662"/>
            <a:ext cx="98301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459321" y="4784077"/>
            <a:ext cx="96092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16641" y="4764849"/>
            <a:ext cx="99166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952038" y="4764849"/>
            <a:ext cx="997170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301469" y="4764849"/>
            <a:ext cx="85230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480014" y="4740122"/>
            <a:ext cx="82034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04830" y="4798597"/>
            <a:ext cx="108740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08032" y="5635418"/>
            <a:ext cx="754581" cy="238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152131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1521317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JULY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68187" y="56332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61210" y="5633225"/>
            <a:ext cx="1275246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69247" y="5635418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10649" y="5637500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911716" y="6515687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609537" y="2100926"/>
            <a:ext cx="6140225" cy="911272"/>
            <a:chOff x="0" y="0"/>
            <a:chExt cx="13383082" cy="19861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FIRST EDITION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D0C1C460-B76F-A944-B827-A900103B6F4C}"/>
              </a:ext>
            </a:extLst>
          </p:cNvPr>
          <p:cNvSpPr txBox="1"/>
          <p:nvPr/>
        </p:nvSpPr>
        <p:spPr>
          <a:xfrm>
            <a:off x="5159099" y="5637497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9D90A8C4-B1FB-4748-86D6-1066B3BF5849}"/>
              </a:ext>
            </a:extLst>
          </p:cNvPr>
          <p:cNvSpPr txBox="1"/>
          <p:nvPr/>
        </p:nvSpPr>
        <p:spPr>
          <a:xfrm>
            <a:off x="7236515" y="65382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15E438FD-BADB-7A48-BF9E-D8D4ABD91639}"/>
              </a:ext>
            </a:extLst>
          </p:cNvPr>
          <p:cNvSpPr txBox="1"/>
          <p:nvPr/>
        </p:nvSpPr>
        <p:spPr>
          <a:xfrm>
            <a:off x="9667089" y="7666090"/>
            <a:ext cx="115697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76" name="TextBox 65">
            <a:extLst>
              <a:ext uri="{FF2B5EF4-FFF2-40B4-BE49-F238E27FC236}">
                <a16:creationId xmlns:a16="http://schemas.microsoft.com/office/drawing/2014/main" id="{BC8E4E0D-F71E-C542-9901-F8F2426C1EBF}"/>
              </a:ext>
            </a:extLst>
          </p:cNvPr>
          <p:cNvSpPr txBox="1"/>
          <p:nvPr/>
        </p:nvSpPr>
        <p:spPr>
          <a:xfrm>
            <a:off x="9447092" y="8797156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77" name="TextBox 66">
            <a:extLst>
              <a:ext uri="{FF2B5EF4-FFF2-40B4-BE49-F238E27FC236}">
                <a16:creationId xmlns:a16="http://schemas.microsoft.com/office/drawing/2014/main" id="{7C6EFF4C-904A-0848-804A-F80BA24A33FA}"/>
              </a:ext>
            </a:extLst>
          </p:cNvPr>
          <p:cNvSpPr txBox="1"/>
          <p:nvPr/>
        </p:nvSpPr>
        <p:spPr>
          <a:xfrm>
            <a:off x="11701093" y="7665476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78" name="TextBox 68">
            <a:extLst>
              <a:ext uri="{FF2B5EF4-FFF2-40B4-BE49-F238E27FC236}">
                <a16:creationId xmlns:a16="http://schemas.microsoft.com/office/drawing/2014/main" id="{9AFDAA10-C136-5542-8AD2-B48188C62E23}"/>
              </a:ext>
            </a:extLst>
          </p:cNvPr>
          <p:cNvSpPr txBox="1"/>
          <p:nvPr/>
        </p:nvSpPr>
        <p:spPr>
          <a:xfrm>
            <a:off x="11933832" y="6534406"/>
            <a:ext cx="104313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5th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sp>
        <p:nvSpPr>
          <p:cNvPr id="79" name="TextBox 72">
            <a:extLst>
              <a:ext uri="{FF2B5EF4-FFF2-40B4-BE49-F238E27FC236}">
                <a16:creationId xmlns:a16="http://schemas.microsoft.com/office/drawing/2014/main" id="{00D5786B-0EA2-4544-BD14-482740485FEE}"/>
              </a:ext>
            </a:extLst>
          </p:cNvPr>
          <p:cNvSpPr txBox="1"/>
          <p:nvPr/>
        </p:nvSpPr>
        <p:spPr>
          <a:xfrm>
            <a:off x="9398587" y="6535025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1FEAF1E5-2063-0948-BF10-75DBFAD8886E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04251"/>
            <a:chOff x="0" y="0"/>
            <a:chExt cx="18534162" cy="2405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615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antilles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63860" y="4787063"/>
            <a:ext cx="968636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284878" y="4788662"/>
            <a:ext cx="98301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459321" y="4784077"/>
            <a:ext cx="96092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16641" y="4764849"/>
            <a:ext cx="99166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952038" y="4764849"/>
            <a:ext cx="997170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301469" y="4764849"/>
            <a:ext cx="85230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480014" y="4740122"/>
            <a:ext cx="82034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04830" y="4798597"/>
            <a:ext cx="108740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08032" y="5635418"/>
            <a:ext cx="754581" cy="238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224009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AUGUST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3303582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SEPTEMBER</a:t>
              </a:r>
            </a:p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68187" y="56332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61210" y="5633225"/>
            <a:ext cx="1275246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69247" y="5635418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36515" y="65382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667089" y="7666090"/>
            <a:ext cx="115697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10649" y="5637500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447092" y="8797156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701093" y="7665476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911716" y="6515687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933832" y="6534406"/>
            <a:ext cx="104313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5th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609537" y="2100926"/>
            <a:ext cx="6140225" cy="911272"/>
            <a:chOff x="0" y="0"/>
            <a:chExt cx="13383082" cy="19861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second EDITION</a:t>
              </a:r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398587" y="6535025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D0C1C460-B76F-A944-B827-A900103B6F4C}"/>
              </a:ext>
            </a:extLst>
          </p:cNvPr>
          <p:cNvSpPr txBox="1"/>
          <p:nvPr/>
        </p:nvSpPr>
        <p:spPr>
          <a:xfrm>
            <a:off x="5159099" y="5637497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D0401CE4-D098-8D42-98D1-D5223AED1C77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71461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04251"/>
            <a:chOff x="0" y="0"/>
            <a:chExt cx="18534162" cy="2405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615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antilles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63860" y="4787063"/>
            <a:ext cx="968636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284878" y="4788662"/>
            <a:ext cx="98301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459321" y="4784077"/>
            <a:ext cx="960921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16641" y="4764849"/>
            <a:ext cx="99166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952038" y="4764849"/>
            <a:ext cx="997170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301469" y="4764849"/>
            <a:ext cx="852304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480014" y="4740122"/>
            <a:ext cx="82034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04830" y="4798597"/>
            <a:ext cx="1087407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08032" y="5635418"/>
            <a:ext cx="754581" cy="238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3102233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october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3303582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november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>
                <a:lnSpc>
                  <a:spcPts val="3044"/>
                </a:lnSpc>
                <a:spcBef>
                  <a:spcPct val="0"/>
                </a:spcBef>
              </a:pP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68187" y="56332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61210" y="5633225"/>
            <a:ext cx="1275246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69247" y="5635418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10649" y="5637500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911716" y="6515687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609537" y="2100926"/>
            <a:ext cx="6140225" cy="911272"/>
            <a:chOff x="0" y="0"/>
            <a:chExt cx="13383082" cy="19861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Third EDITION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D0C1C460-B76F-A944-B827-A900103B6F4C}"/>
              </a:ext>
            </a:extLst>
          </p:cNvPr>
          <p:cNvSpPr txBox="1"/>
          <p:nvPr/>
        </p:nvSpPr>
        <p:spPr>
          <a:xfrm>
            <a:off x="5159099" y="5637497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4A3ECD70-A240-674D-84E0-9FD3CF7A707D}"/>
              </a:ext>
            </a:extLst>
          </p:cNvPr>
          <p:cNvSpPr txBox="1"/>
          <p:nvPr/>
        </p:nvSpPr>
        <p:spPr>
          <a:xfrm>
            <a:off x="7236515" y="65382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353C9DED-C8E3-FF4B-9529-20562C5484C6}"/>
              </a:ext>
            </a:extLst>
          </p:cNvPr>
          <p:cNvSpPr txBox="1"/>
          <p:nvPr/>
        </p:nvSpPr>
        <p:spPr>
          <a:xfrm>
            <a:off x="9667089" y="7666090"/>
            <a:ext cx="115697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76" name="TextBox 65">
            <a:extLst>
              <a:ext uri="{FF2B5EF4-FFF2-40B4-BE49-F238E27FC236}">
                <a16:creationId xmlns:a16="http://schemas.microsoft.com/office/drawing/2014/main" id="{6FB6B715-8D08-3E49-A93F-4C930D754834}"/>
              </a:ext>
            </a:extLst>
          </p:cNvPr>
          <p:cNvSpPr txBox="1"/>
          <p:nvPr/>
        </p:nvSpPr>
        <p:spPr>
          <a:xfrm>
            <a:off x="9447092" y="8797156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77" name="TextBox 66">
            <a:extLst>
              <a:ext uri="{FF2B5EF4-FFF2-40B4-BE49-F238E27FC236}">
                <a16:creationId xmlns:a16="http://schemas.microsoft.com/office/drawing/2014/main" id="{5458E028-6A3C-3541-A037-3FB0F02CC0AE}"/>
              </a:ext>
            </a:extLst>
          </p:cNvPr>
          <p:cNvSpPr txBox="1"/>
          <p:nvPr/>
        </p:nvSpPr>
        <p:spPr>
          <a:xfrm>
            <a:off x="11701093" y="7665476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78" name="TextBox 68">
            <a:extLst>
              <a:ext uri="{FF2B5EF4-FFF2-40B4-BE49-F238E27FC236}">
                <a16:creationId xmlns:a16="http://schemas.microsoft.com/office/drawing/2014/main" id="{D5505B13-E319-084D-A908-B30A1F5FF7CD}"/>
              </a:ext>
            </a:extLst>
          </p:cNvPr>
          <p:cNvSpPr txBox="1"/>
          <p:nvPr/>
        </p:nvSpPr>
        <p:spPr>
          <a:xfrm>
            <a:off x="11933832" y="6534406"/>
            <a:ext cx="104313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5th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sp>
        <p:nvSpPr>
          <p:cNvPr id="79" name="TextBox 72">
            <a:extLst>
              <a:ext uri="{FF2B5EF4-FFF2-40B4-BE49-F238E27FC236}">
                <a16:creationId xmlns:a16="http://schemas.microsoft.com/office/drawing/2014/main" id="{6496C5E0-FE76-0A4A-9587-36F97A9BD6EF}"/>
              </a:ext>
            </a:extLst>
          </p:cNvPr>
          <p:cNvSpPr txBox="1"/>
          <p:nvPr/>
        </p:nvSpPr>
        <p:spPr>
          <a:xfrm>
            <a:off x="9398587" y="6535025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089C066F-30CB-8041-BA83-5B25E915002D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65841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7" y="0"/>
            <a:ext cx="13900622" cy="1865253"/>
            <a:chOff x="-1" y="0"/>
            <a:chExt cx="18534163" cy="248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387488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INTERNAL MEDIA 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97269" y="4786217"/>
            <a:ext cx="589795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506429" y="4786217"/>
            <a:ext cx="63584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65046" y="4782824"/>
            <a:ext cx="750084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50522" y="4774724"/>
            <a:ext cx="1262392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07118" y="4774724"/>
            <a:ext cx="91816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61190" y="4782824"/>
            <a:ext cx="1159857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9039" y="4753650"/>
            <a:ext cx="1158426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00241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47" name="AutoShape 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8" name="Group 48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89481" y="4804887"/>
            <a:ext cx="563956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95537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419916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22691" y="4093741"/>
            <a:ext cx="1372046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Socialization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media strategy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50739" y="5417653"/>
            <a:ext cx="1456283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Campaig media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strategy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5085977" cy="1636469"/>
            <a:chOff x="0" y="0"/>
            <a:chExt cx="20114636" cy="21819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4636" cy="1986186"/>
            </a:xfrm>
            <a:custGeom>
              <a:avLst/>
              <a:gdLst/>
              <a:ahLst/>
              <a:cxnLst/>
              <a:rect l="l" t="t" r="r" b="b"/>
              <a:pathLst>
                <a:path w="20114636" h="1986186">
                  <a:moveTo>
                    <a:pt x="0" y="0"/>
                  </a:moveTo>
                  <a:lnTo>
                    <a:pt x="20114636" y="0"/>
                  </a:lnTo>
                  <a:lnTo>
                    <a:pt x="20114636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8173"/>
              <a:ext cx="20114636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INTERNAL COMMUNICATION SCHEME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06856" y="2173385"/>
            <a:ext cx="15074288" cy="7084915"/>
          </a:xfrm>
          <a:custGeom>
            <a:avLst/>
            <a:gdLst/>
            <a:ahLst/>
            <a:cxnLst/>
            <a:rect l="l" t="t" r="r" b="b"/>
            <a:pathLst>
              <a:path w="15074288" h="7084915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0" name="Group 10"/>
          <p:cNvGrpSpPr/>
          <p:nvPr/>
        </p:nvGrpSpPr>
        <p:grpSpPr>
          <a:xfrm>
            <a:off x="1335171" y="4869141"/>
            <a:ext cx="3086100" cy="1092443"/>
            <a:chOff x="0" y="0"/>
            <a:chExt cx="812800" cy="287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87722"/>
            </a:xfrm>
            <a:custGeom>
              <a:avLst/>
              <a:gdLst/>
              <a:ahLst/>
              <a:cxnLst/>
              <a:rect l="l" t="t" r="r" b="b"/>
              <a:pathLst>
                <a:path w="812800" h="287722">
                  <a:moveTo>
                    <a:pt x="0" y="0"/>
                  </a:moveTo>
                  <a:lnTo>
                    <a:pt x="812800" y="0"/>
                  </a:lnTo>
                  <a:lnTo>
                    <a:pt x="812800" y="287722"/>
                  </a:lnTo>
                  <a:lnTo>
                    <a:pt x="0" y="287722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306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Caribbean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Communications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26051" y="4400594"/>
            <a:ext cx="3086100" cy="742906"/>
            <a:chOff x="0" y="0"/>
            <a:chExt cx="812800" cy="1956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95662"/>
            </a:xfrm>
            <a:custGeom>
              <a:avLst/>
              <a:gdLst/>
              <a:ahLst/>
              <a:cxnLst/>
              <a:rect l="l" t="t" r="r" b="b"/>
              <a:pathLst>
                <a:path w="812800" h="195662">
                  <a:moveTo>
                    <a:pt x="0" y="0"/>
                  </a:moveTo>
                  <a:lnTo>
                    <a:pt x="812800" y="0"/>
                  </a:lnTo>
                  <a:lnTo>
                    <a:pt x="812800" y="195662"/>
                  </a:lnTo>
                  <a:lnTo>
                    <a:pt x="0" y="195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214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Country Manager and operational leaders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07293" y="5476230"/>
            <a:ext cx="2723617" cy="970708"/>
            <a:chOff x="0" y="0"/>
            <a:chExt cx="717331" cy="2556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7331" cy="255660"/>
            </a:xfrm>
            <a:custGeom>
              <a:avLst/>
              <a:gdLst/>
              <a:ahLst/>
              <a:cxnLst/>
              <a:rect l="l" t="t" r="r" b="b"/>
              <a:pathLst>
                <a:path w="717331" h="255660">
                  <a:moveTo>
                    <a:pt x="0" y="0"/>
                  </a:moveTo>
                  <a:lnTo>
                    <a:pt x="717331" y="0"/>
                  </a:lnTo>
                  <a:lnTo>
                    <a:pt x="717331" y="255660"/>
                  </a:lnTo>
                  <a:lnTo>
                    <a:pt x="0" y="255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17331" cy="274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Local HR allies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49957" y="2757607"/>
            <a:ext cx="2853075" cy="1003187"/>
            <a:chOff x="0" y="0"/>
            <a:chExt cx="751427" cy="2642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1427" cy="264214"/>
            </a:xfrm>
            <a:custGeom>
              <a:avLst/>
              <a:gdLst/>
              <a:ahLst/>
              <a:cxnLst/>
              <a:rect l="l" t="t" r="r" b="b"/>
              <a:pathLst>
                <a:path w="751427" h="264214">
                  <a:moveTo>
                    <a:pt x="0" y="0"/>
                  </a:moveTo>
                  <a:lnTo>
                    <a:pt x="751427" y="0"/>
                  </a:lnTo>
                  <a:lnTo>
                    <a:pt x="751427" y="264214"/>
                  </a:lnTo>
                  <a:lnTo>
                    <a:pt x="0" y="26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51427" cy="283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Tools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Training spaces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communication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86684" y="7438741"/>
            <a:ext cx="3086100" cy="904875"/>
            <a:chOff x="0" y="0"/>
            <a:chExt cx="812800" cy="2383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38321"/>
            </a:xfrm>
            <a:custGeom>
              <a:avLst/>
              <a:gdLst/>
              <a:ahLst/>
              <a:cxnLst/>
              <a:rect l="l" t="t" r="r" b="b"/>
              <a:pathLst>
                <a:path w="812800" h="238321">
                  <a:moveTo>
                    <a:pt x="0" y="0"/>
                  </a:moveTo>
                  <a:lnTo>
                    <a:pt x="812800" y="0"/>
                  </a:lnTo>
                  <a:lnTo>
                    <a:pt x="812800" y="238321"/>
                  </a:lnTo>
                  <a:lnTo>
                    <a:pt x="0" y="238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257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 dirty="0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mass media and communication channels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713855" y="5415362"/>
            <a:ext cx="2967289" cy="1031575"/>
            <a:chOff x="0" y="0"/>
            <a:chExt cx="781508" cy="2716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1508" cy="271691"/>
            </a:xfrm>
            <a:custGeom>
              <a:avLst/>
              <a:gdLst/>
              <a:ahLst/>
              <a:cxnLst/>
              <a:rect l="l" t="t" r="r" b="b"/>
              <a:pathLst>
                <a:path w="781508" h="271691">
                  <a:moveTo>
                    <a:pt x="0" y="0"/>
                  </a:moveTo>
                  <a:lnTo>
                    <a:pt x="781508" y="0"/>
                  </a:lnTo>
                  <a:lnTo>
                    <a:pt x="781508" y="271691"/>
                  </a:lnTo>
                  <a:lnTo>
                    <a:pt x="0" y="271691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781508" cy="290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 dirty="0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Employees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 dirty="0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territories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617587" y="8188266"/>
            <a:ext cx="2063557" cy="1070034"/>
            <a:chOff x="0" y="0"/>
            <a:chExt cx="543488" cy="2818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3488" cy="281820"/>
            </a:xfrm>
            <a:custGeom>
              <a:avLst/>
              <a:gdLst/>
              <a:ahLst/>
              <a:cxnLst/>
              <a:rect l="l" t="t" r="r" b="b"/>
              <a:pathLst>
                <a:path w="543488" h="281820">
                  <a:moveTo>
                    <a:pt x="0" y="0"/>
                  </a:moveTo>
                  <a:lnTo>
                    <a:pt x="543488" y="0"/>
                  </a:lnTo>
                  <a:lnTo>
                    <a:pt x="543488" y="281820"/>
                  </a:lnTo>
                  <a:lnTo>
                    <a:pt x="0" y="281820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543488" cy="300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External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public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53534" y="5576430"/>
            <a:ext cx="4711999" cy="457605"/>
            <a:chOff x="0" y="-19050"/>
            <a:chExt cx="1241020" cy="120522"/>
          </a:xfrm>
        </p:grpSpPr>
        <p:sp>
          <p:nvSpPr>
            <p:cNvPr id="32" name="Freeform 32"/>
            <p:cNvSpPr/>
            <p:nvPr/>
          </p:nvSpPr>
          <p:spPr>
            <a:xfrm>
              <a:off x="0" y="-4544"/>
              <a:ext cx="1241020" cy="101472"/>
            </a:xfrm>
            <a:custGeom>
              <a:avLst/>
              <a:gdLst/>
              <a:ahLst/>
              <a:cxnLst/>
              <a:rect l="l" t="t" r="r" b="b"/>
              <a:pathLst>
                <a:path w="1241020" h="101472">
                  <a:moveTo>
                    <a:pt x="0" y="0"/>
                  </a:moveTo>
                  <a:lnTo>
                    <a:pt x="1241020" y="0"/>
                  </a:lnTo>
                  <a:lnTo>
                    <a:pt x="1241020" y="101472"/>
                  </a:lnTo>
                  <a:lnTo>
                    <a:pt x="0" y="101472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241020" cy="120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4"/>
                </a:lnSpc>
              </a:pPr>
              <a:r>
                <a:rPr lang="en-US" sz="1699" dirty="0">
                  <a:solidFill>
                    <a:srgbClr val="FFFFFF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content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-5134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bk object 26"/>
          <p:cNvSpPr/>
          <p:nvPr/>
        </p:nvSpPr>
        <p:spPr>
          <a:xfrm>
            <a:off x="4892208" y="5062059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2433604" y="2277847"/>
            <a:ext cx="8477739" cy="2770316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LOCAL MEDIA RESULTS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2758F87-A9C0-BC43-BB7E-3672C704F993}"/>
              </a:ext>
            </a:extLst>
          </p:cNvPr>
          <p:cNvGrpSpPr/>
          <p:nvPr/>
        </p:nvGrpSpPr>
        <p:grpSpPr>
          <a:xfrm>
            <a:off x="618671" y="2277848"/>
            <a:ext cx="1711419" cy="1711419"/>
            <a:chOff x="9650376" y="8731786"/>
            <a:chExt cx="1881505" cy="1881505"/>
          </a:xfrm>
        </p:grpSpPr>
        <p:sp>
          <p:nvSpPr>
            <p:cNvPr id="4" name="object 4"/>
            <p:cNvSpPr/>
            <p:nvPr/>
          </p:nvSpPr>
          <p:spPr>
            <a:xfrm>
              <a:off x="9650376" y="8731786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4">
                  <a:moveTo>
                    <a:pt x="1881481" y="0"/>
                  </a:moveTo>
                  <a:lnTo>
                    <a:pt x="0" y="0"/>
                  </a:lnTo>
                  <a:lnTo>
                    <a:pt x="0" y="1881481"/>
                  </a:lnTo>
                  <a:lnTo>
                    <a:pt x="1881481" y="1881481"/>
                  </a:lnTo>
                  <a:lnTo>
                    <a:pt x="1881481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0100822" y="918223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914328" y="0"/>
                  </a:moveTo>
                  <a:lnTo>
                    <a:pt x="65704" y="0"/>
                  </a:lnTo>
                  <a:lnTo>
                    <a:pt x="61767" y="1905"/>
                  </a:lnTo>
                  <a:lnTo>
                    <a:pt x="46696" y="8676"/>
                  </a:lnTo>
                  <a:lnTo>
                    <a:pt x="9308" y="40222"/>
                  </a:lnTo>
                  <a:lnTo>
                    <a:pt x="0" y="65233"/>
                  </a:lnTo>
                  <a:lnTo>
                    <a:pt x="0" y="915228"/>
                  </a:lnTo>
                  <a:lnTo>
                    <a:pt x="2607" y="922799"/>
                  </a:lnTo>
                  <a:lnTo>
                    <a:pt x="3382" y="925333"/>
                  </a:lnTo>
                  <a:lnTo>
                    <a:pt x="30500" y="964585"/>
                  </a:lnTo>
                  <a:lnTo>
                    <a:pt x="75390" y="980514"/>
                  </a:lnTo>
                  <a:lnTo>
                    <a:pt x="506581" y="980587"/>
                  </a:lnTo>
                  <a:lnTo>
                    <a:pt x="899354" y="980556"/>
                  </a:lnTo>
                  <a:lnTo>
                    <a:pt x="928985" y="975772"/>
                  </a:lnTo>
                  <a:lnTo>
                    <a:pt x="953171" y="962170"/>
                  </a:lnTo>
                  <a:lnTo>
                    <a:pt x="956620" y="957949"/>
                  </a:lnTo>
                  <a:lnTo>
                    <a:pt x="83871" y="957949"/>
                  </a:lnTo>
                  <a:lnTo>
                    <a:pt x="57888" y="953840"/>
                  </a:lnTo>
                  <a:lnTo>
                    <a:pt x="38663" y="941870"/>
                  </a:lnTo>
                  <a:lnTo>
                    <a:pt x="26734" y="922579"/>
                  </a:lnTo>
                  <a:lnTo>
                    <a:pt x="22657" y="896632"/>
                  </a:lnTo>
                  <a:lnTo>
                    <a:pt x="22638" y="221459"/>
                  </a:lnTo>
                  <a:lnTo>
                    <a:pt x="980573" y="221459"/>
                  </a:lnTo>
                  <a:lnTo>
                    <a:pt x="980574" y="197575"/>
                  </a:lnTo>
                  <a:lnTo>
                    <a:pt x="22638" y="197575"/>
                  </a:lnTo>
                  <a:lnTo>
                    <a:pt x="22648" y="82165"/>
                  </a:lnTo>
                  <a:lnTo>
                    <a:pt x="38598" y="38648"/>
                  </a:lnTo>
                  <a:lnTo>
                    <a:pt x="81892" y="22648"/>
                  </a:lnTo>
                  <a:lnTo>
                    <a:pt x="956237" y="22627"/>
                  </a:lnTo>
                  <a:lnTo>
                    <a:pt x="944790" y="12593"/>
                  </a:lnTo>
                  <a:lnTo>
                    <a:pt x="917113" y="1361"/>
                  </a:lnTo>
                  <a:lnTo>
                    <a:pt x="915940" y="1057"/>
                  </a:lnTo>
                  <a:lnTo>
                    <a:pt x="915029" y="513"/>
                  </a:lnTo>
                  <a:lnTo>
                    <a:pt x="914328" y="0"/>
                  </a:lnTo>
                  <a:close/>
                </a:path>
                <a:path w="981075" h="981075">
                  <a:moveTo>
                    <a:pt x="980573" y="221459"/>
                  </a:moveTo>
                  <a:lnTo>
                    <a:pt x="957949" y="221459"/>
                  </a:lnTo>
                  <a:lnTo>
                    <a:pt x="957827" y="897407"/>
                  </a:lnTo>
                  <a:lnTo>
                    <a:pt x="953856" y="922579"/>
                  </a:lnTo>
                  <a:lnTo>
                    <a:pt x="953754" y="922799"/>
                  </a:lnTo>
                  <a:lnTo>
                    <a:pt x="941887" y="941905"/>
                  </a:lnTo>
                  <a:lnTo>
                    <a:pt x="922619" y="953849"/>
                  </a:lnTo>
                  <a:lnTo>
                    <a:pt x="896580" y="957949"/>
                  </a:lnTo>
                  <a:lnTo>
                    <a:pt x="956620" y="957949"/>
                  </a:lnTo>
                  <a:lnTo>
                    <a:pt x="970573" y="940874"/>
                  </a:lnTo>
                  <a:lnTo>
                    <a:pt x="979854" y="913008"/>
                  </a:lnTo>
                  <a:lnTo>
                    <a:pt x="980556" y="908443"/>
                  </a:lnTo>
                  <a:lnTo>
                    <a:pt x="980573" y="221459"/>
                  </a:lnTo>
                  <a:close/>
                </a:path>
                <a:path w="981075" h="981075">
                  <a:moveTo>
                    <a:pt x="956237" y="22627"/>
                  </a:moveTo>
                  <a:lnTo>
                    <a:pt x="232411" y="22627"/>
                  </a:lnTo>
                  <a:lnTo>
                    <a:pt x="896562" y="22648"/>
                  </a:lnTo>
                  <a:lnTo>
                    <a:pt x="922563" y="26732"/>
                  </a:lnTo>
                  <a:lnTo>
                    <a:pt x="941853" y="38657"/>
                  </a:lnTo>
                  <a:lnTo>
                    <a:pt x="953828" y="57875"/>
                  </a:lnTo>
                  <a:lnTo>
                    <a:pt x="957949" y="83850"/>
                  </a:lnTo>
                  <a:lnTo>
                    <a:pt x="957949" y="197575"/>
                  </a:lnTo>
                  <a:lnTo>
                    <a:pt x="980574" y="197575"/>
                  </a:lnTo>
                  <a:lnTo>
                    <a:pt x="980469" y="82165"/>
                  </a:lnTo>
                  <a:lnTo>
                    <a:pt x="976577" y="53464"/>
                  </a:lnTo>
                  <a:lnTo>
                    <a:pt x="964630" y="29984"/>
                  </a:lnTo>
                  <a:lnTo>
                    <a:pt x="956237" y="22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0728290" y="9528871"/>
              <a:ext cx="188184" cy="18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159" y="9826431"/>
              <a:ext cx="188341" cy="187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0232918" y="9920265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418845" y="0"/>
                  </a:lnTo>
                </a:path>
              </a:pathLst>
            </a:custGeom>
            <a:ln w="228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0232892" y="9611741"/>
              <a:ext cx="419100" cy="23495"/>
            </a:xfrm>
            <a:custGeom>
              <a:avLst/>
              <a:gdLst/>
              <a:ahLst/>
              <a:cxnLst/>
              <a:rect l="l" t="t" r="r" b="b"/>
              <a:pathLst>
                <a:path w="419100" h="23495">
                  <a:moveTo>
                    <a:pt x="407897" y="22631"/>
                  </a:moveTo>
                  <a:lnTo>
                    <a:pt x="401746" y="22631"/>
                  </a:lnTo>
                  <a:lnTo>
                    <a:pt x="405610" y="22935"/>
                  </a:lnTo>
                  <a:lnTo>
                    <a:pt x="407087" y="22935"/>
                  </a:lnTo>
                  <a:lnTo>
                    <a:pt x="407411" y="22872"/>
                  </a:lnTo>
                  <a:lnTo>
                    <a:pt x="407897" y="22631"/>
                  </a:lnTo>
                  <a:close/>
                </a:path>
                <a:path w="419100" h="23495">
                  <a:moveTo>
                    <a:pt x="407512" y="22872"/>
                  </a:moveTo>
                  <a:close/>
                </a:path>
                <a:path w="419100" h="23495">
                  <a:moveTo>
                    <a:pt x="316317" y="0"/>
                  </a:moveTo>
                  <a:lnTo>
                    <a:pt x="9507" y="45"/>
                  </a:lnTo>
                  <a:lnTo>
                    <a:pt x="5319" y="1438"/>
                  </a:lnTo>
                  <a:lnTo>
                    <a:pt x="931" y="5867"/>
                  </a:lnTo>
                  <a:lnTo>
                    <a:pt x="0" y="8317"/>
                  </a:lnTo>
                  <a:lnTo>
                    <a:pt x="62" y="18223"/>
                  </a:lnTo>
                  <a:lnTo>
                    <a:pt x="5580" y="22474"/>
                  </a:lnTo>
                  <a:lnTo>
                    <a:pt x="14795" y="22641"/>
                  </a:lnTo>
                  <a:lnTo>
                    <a:pt x="407897" y="22631"/>
                  </a:lnTo>
                  <a:lnTo>
                    <a:pt x="417023" y="16924"/>
                  </a:lnTo>
                  <a:lnTo>
                    <a:pt x="418866" y="11794"/>
                  </a:lnTo>
                  <a:lnTo>
                    <a:pt x="417589" y="6139"/>
                  </a:lnTo>
                  <a:lnTo>
                    <a:pt x="413421" y="1794"/>
                  </a:lnTo>
                  <a:lnTo>
                    <a:pt x="408312" y="244"/>
                  </a:lnTo>
                  <a:lnTo>
                    <a:pt x="316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4773" y="9793471"/>
              <a:ext cx="156958" cy="154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32802" y="9975102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45756" y="27"/>
                  </a:moveTo>
                  <a:lnTo>
                    <a:pt x="5141" y="209"/>
                  </a:lnTo>
                  <a:lnTo>
                    <a:pt x="293" y="4565"/>
                  </a:lnTo>
                  <a:lnTo>
                    <a:pt x="0" y="17182"/>
                  </a:lnTo>
                  <a:lnTo>
                    <a:pt x="4753" y="21842"/>
                  </a:lnTo>
                  <a:lnTo>
                    <a:pt x="13078" y="22721"/>
                  </a:lnTo>
                  <a:lnTo>
                    <a:pt x="207114" y="22742"/>
                  </a:lnTo>
                  <a:lnTo>
                    <a:pt x="216014" y="22114"/>
                  </a:lnTo>
                  <a:lnTo>
                    <a:pt x="221061" y="17591"/>
                  </a:lnTo>
                  <a:lnTo>
                    <a:pt x="220967" y="4492"/>
                  </a:lnTo>
                  <a:lnTo>
                    <a:pt x="215951" y="167"/>
                  </a:lnTo>
                  <a:lnTo>
                    <a:pt x="110698" y="52"/>
                  </a:lnTo>
                  <a:lnTo>
                    <a:pt x="45756" y="27"/>
                  </a:lnTo>
                  <a:close/>
                </a:path>
                <a:path w="221615" h="22859">
                  <a:moveTo>
                    <a:pt x="166246" y="0"/>
                  </a:moveTo>
                  <a:lnTo>
                    <a:pt x="110698" y="52"/>
                  </a:lnTo>
                  <a:lnTo>
                    <a:pt x="193411" y="52"/>
                  </a:lnTo>
                  <a:lnTo>
                    <a:pt x="16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405" y="9545731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59">
                  <a:moveTo>
                    <a:pt x="207265" y="22679"/>
                  </a:moveTo>
                  <a:lnTo>
                    <a:pt x="201281" y="22679"/>
                  </a:lnTo>
                  <a:lnTo>
                    <a:pt x="204266" y="22721"/>
                  </a:lnTo>
                  <a:lnTo>
                    <a:pt x="205962" y="22721"/>
                  </a:lnTo>
                  <a:lnTo>
                    <a:pt x="207265" y="22679"/>
                  </a:lnTo>
                  <a:close/>
                </a:path>
                <a:path w="220979" h="22859">
                  <a:moveTo>
                    <a:pt x="54019" y="0"/>
                  </a:moveTo>
                  <a:lnTo>
                    <a:pt x="1968" y="52"/>
                  </a:lnTo>
                  <a:lnTo>
                    <a:pt x="83" y="5601"/>
                  </a:lnTo>
                  <a:lnTo>
                    <a:pt x="0" y="14407"/>
                  </a:lnTo>
                  <a:lnTo>
                    <a:pt x="837" y="16920"/>
                  </a:lnTo>
                  <a:lnTo>
                    <a:pt x="5120" y="21266"/>
                  </a:lnTo>
                  <a:lnTo>
                    <a:pt x="9758" y="22627"/>
                  </a:lnTo>
                  <a:lnTo>
                    <a:pt x="29224" y="22700"/>
                  </a:lnTo>
                  <a:lnTo>
                    <a:pt x="207265" y="22679"/>
                  </a:lnTo>
                  <a:lnTo>
                    <a:pt x="215825" y="22135"/>
                  </a:lnTo>
                  <a:lnTo>
                    <a:pt x="220495" y="17779"/>
                  </a:lnTo>
                  <a:lnTo>
                    <a:pt x="220265" y="1560"/>
                  </a:lnTo>
                  <a:lnTo>
                    <a:pt x="212380" y="104"/>
                  </a:lnTo>
                  <a:lnTo>
                    <a:pt x="113745" y="20"/>
                  </a:lnTo>
                  <a:lnTo>
                    <a:pt x="54019" y="0"/>
                  </a:lnTo>
                  <a:close/>
                </a:path>
                <a:path w="220979" h="22859">
                  <a:moveTo>
                    <a:pt x="185999" y="14"/>
                  </a:moveTo>
                  <a:lnTo>
                    <a:pt x="113745" y="20"/>
                  </a:lnTo>
                  <a:lnTo>
                    <a:pt x="187911" y="20"/>
                  </a:lnTo>
                  <a:lnTo>
                    <a:pt x="185999" y="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2883" y="9677708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182095" y="0"/>
                  </a:moveTo>
                  <a:lnTo>
                    <a:pt x="9853" y="13"/>
                  </a:lnTo>
                  <a:lnTo>
                    <a:pt x="5371" y="1479"/>
                  </a:lnTo>
                  <a:lnTo>
                    <a:pt x="910" y="5992"/>
                  </a:lnTo>
                  <a:lnTo>
                    <a:pt x="0" y="8453"/>
                  </a:lnTo>
                  <a:lnTo>
                    <a:pt x="178" y="21133"/>
                  </a:lnTo>
                  <a:lnTo>
                    <a:pt x="9957" y="22599"/>
                  </a:lnTo>
                  <a:lnTo>
                    <a:pt x="55642" y="22630"/>
                  </a:lnTo>
                  <a:lnTo>
                    <a:pt x="164864" y="22630"/>
                  </a:lnTo>
                  <a:lnTo>
                    <a:pt x="210485" y="22588"/>
                  </a:lnTo>
                  <a:lnTo>
                    <a:pt x="220747" y="21489"/>
                  </a:lnTo>
                  <a:lnTo>
                    <a:pt x="221019" y="8516"/>
                  </a:lnTo>
                  <a:lnTo>
                    <a:pt x="220108" y="6034"/>
                  </a:lnTo>
                  <a:lnTo>
                    <a:pt x="215647" y="1479"/>
                  </a:lnTo>
                  <a:lnTo>
                    <a:pt x="211197" y="13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0798" y="9842592"/>
              <a:ext cx="221615" cy="23495"/>
            </a:xfrm>
            <a:custGeom>
              <a:avLst/>
              <a:gdLst/>
              <a:ahLst/>
              <a:cxnLst/>
              <a:rect l="l" t="t" r="r" b="b"/>
              <a:pathLst>
                <a:path w="221615" h="23495">
                  <a:moveTo>
                    <a:pt x="204644" y="22806"/>
                  </a:moveTo>
                  <a:lnTo>
                    <a:pt x="36386" y="22806"/>
                  </a:lnTo>
                  <a:lnTo>
                    <a:pt x="192758" y="22868"/>
                  </a:lnTo>
                  <a:lnTo>
                    <a:pt x="197585" y="22868"/>
                  </a:lnTo>
                  <a:lnTo>
                    <a:pt x="203941" y="22837"/>
                  </a:lnTo>
                  <a:lnTo>
                    <a:pt x="204644" y="22806"/>
                  </a:lnTo>
                  <a:close/>
                </a:path>
                <a:path w="221615" h="23495">
                  <a:moveTo>
                    <a:pt x="31747" y="0"/>
                  </a:moveTo>
                  <a:lnTo>
                    <a:pt x="22302" y="0"/>
                  </a:lnTo>
                  <a:lnTo>
                    <a:pt x="17496" y="73"/>
                  </a:lnTo>
                  <a:lnTo>
                    <a:pt x="8397" y="408"/>
                  </a:lnTo>
                  <a:lnTo>
                    <a:pt x="4617" y="2136"/>
                  </a:lnTo>
                  <a:lnTo>
                    <a:pt x="523" y="7622"/>
                  </a:lnTo>
                  <a:lnTo>
                    <a:pt x="0" y="10816"/>
                  </a:lnTo>
                  <a:lnTo>
                    <a:pt x="2230" y="19433"/>
                  </a:lnTo>
                  <a:lnTo>
                    <a:pt x="5130" y="22857"/>
                  </a:lnTo>
                  <a:lnTo>
                    <a:pt x="204644" y="22806"/>
                  </a:lnTo>
                  <a:lnTo>
                    <a:pt x="216663" y="22292"/>
                  </a:lnTo>
                  <a:lnTo>
                    <a:pt x="220726" y="18292"/>
                  </a:lnTo>
                  <a:lnTo>
                    <a:pt x="221281" y="6073"/>
                  </a:lnTo>
                  <a:lnTo>
                    <a:pt x="217553" y="1633"/>
                  </a:lnTo>
                  <a:lnTo>
                    <a:pt x="209030" y="146"/>
                  </a:lnTo>
                  <a:lnTo>
                    <a:pt x="206538" y="115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427" y="9677675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61517" y="0"/>
                  </a:moveTo>
                  <a:lnTo>
                    <a:pt x="7843" y="69"/>
                  </a:lnTo>
                  <a:lnTo>
                    <a:pt x="21" y="2027"/>
                  </a:lnTo>
                  <a:lnTo>
                    <a:pt x="0" y="20623"/>
                  </a:lnTo>
                  <a:lnTo>
                    <a:pt x="7759" y="22602"/>
                  </a:lnTo>
                  <a:lnTo>
                    <a:pt x="39905" y="22676"/>
                  </a:lnTo>
                  <a:lnTo>
                    <a:pt x="123406" y="22655"/>
                  </a:lnTo>
                  <a:lnTo>
                    <a:pt x="146509" y="22602"/>
                  </a:lnTo>
                  <a:lnTo>
                    <a:pt x="154373" y="20623"/>
                  </a:lnTo>
                  <a:lnTo>
                    <a:pt x="154404" y="8205"/>
                  </a:lnTo>
                  <a:lnTo>
                    <a:pt x="153472" y="5640"/>
                  </a:lnTo>
                  <a:lnTo>
                    <a:pt x="149210" y="1357"/>
                  </a:lnTo>
                  <a:lnTo>
                    <a:pt x="145200" y="69"/>
                  </a:lnTo>
                  <a:lnTo>
                    <a:pt x="61517" y="0"/>
                  </a:lnTo>
                  <a:close/>
                </a:path>
                <a:path w="154940" h="22859">
                  <a:moveTo>
                    <a:pt x="123406" y="22655"/>
                  </a:moveTo>
                  <a:lnTo>
                    <a:pt x="77118" y="22655"/>
                  </a:lnTo>
                  <a:lnTo>
                    <a:pt x="114164" y="22676"/>
                  </a:lnTo>
                  <a:lnTo>
                    <a:pt x="123406" y="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2874" y="9545724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40595" y="0"/>
                  </a:moveTo>
                  <a:lnTo>
                    <a:pt x="9392" y="83"/>
                  </a:lnTo>
                  <a:lnTo>
                    <a:pt x="5224" y="1486"/>
                  </a:lnTo>
                  <a:lnTo>
                    <a:pt x="910" y="5895"/>
                  </a:lnTo>
                  <a:lnTo>
                    <a:pt x="0" y="8345"/>
                  </a:lnTo>
                  <a:lnTo>
                    <a:pt x="157" y="18386"/>
                  </a:lnTo>
                  <a:lnTo>
                    <a:pt x="5675" y="22627"/>
                  </a:lnTo>
                  <a:lnTo>
                    <a:pt x="77997" y="22721"/>
                  </a:lnTo>
                  <a:lnTo>
                    <a:pt x="145377" y="22627"/>
                  </a:lnTo>
                  <a:lnTo>
                    <a:pt x="149450" y="21245"/>
                  </a:lnTo>
                  <a:lnTo>
                    <a:pt x="153838" y="16805"/>
                  </a:lnTo>
                  <a:lnTo>
                    <a:pt x="154801" y="14229"/>
                  </a:lnTo>
                  <a:lnTo>
                    <a:pt x="154707" y="1539"/>
                  </a:lnTo>
                  <a:lnTo>
                    <a:pt x="145545" y="73"/>
                  </a:lnTo>
                  <a:lnTo>
                    <a:pt x="40595" y="0"/>
                  </a:lnTo>
                  <a:close/>
                </a:path>
                <a:path w="154940" h="22859">
                  <a:moveTo>
                    <a:pt x="115054" y="0"/>
                  </a:moveTo>
                  <a:lnTo>
                    <a:pt x="78248" y="20"/>
                  </a:lnTo>
                  <a:lnTo>
                    <a:pt x="134036" y="20"/>
                  </a:lnTo>
                  <a:lnTo>
                    <a:pt x="11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859" y="9842678"/>
              <a:ext cx="155575" cy="22860"/>
            </a:xfrm>
            <a:custGeom>
              <a:avLst/>
              <a:gdLst/>
              <a:ahLst/>
              <a:cxnLst/>
              <a:rect l="l" t="t" r="r" b="b"/>
              <a:pathLst>
                <a:path w="155575" h="22859">
                  <a:moveTo>
                    <a:pt x="126961" y="22728"/>
                  </a:moveTo>
                  <a:lnTo>
                    <a:pt x="82604" y="22728"/>
                  </a:lnTo>
                  <a:lnTo>
                    <a:pt x="110080" y="22780"/>
                  </a:lnTo>
                  <a:lnTo>
                    <a:pt x="126961" y="22728"/>
                  </a:lnTo>
                  <a:close/>
                </a:path>
                <a:path w="155575" h="22859">
                  <a:moveTo>
                    <a:pt x="58046" y="0"/>
                  </a:moveTo>
                  <a:lnTo>
                    <a:pt x="10586" y="79"/>
                  </a:lnTo>
                  <a:lnTo>
                    <a:pt x="314" y="1200"/>
                  </a:lnTo>
                  <a:lnTo>
                    <a:pt x="0" y="14299"/>
                  </a:lnTo>
                  <a:lnTo>
                    <a:pt x="869" y="16759"/>
                  </a:lnTo>
                  <a:lnTo>
                    <a:pt x="5193" y="21209"/>
                  </a:lnTo>
                  <a:lnTo>
                    <a:pt x="9696" y="22665"/>
                  </a:lnTo>
                  <a:lnTo>
                    <a:pt x="40428" y="22759"/>
                  </a:lnTo>
                  <a:lnTo>
                    <a:pt x="126961" y="22728"/>
                  </a:lnTo>
                  <a:lnTo>
                    <a:pt x="143786" y="22529"/>
                  </a:lnTo>
                  <a:lnTo>
                    <a:pt x="147670" y="21712"/>
                  </a:lnTo>
                  <a:lnTo>
                    <a:pt x="155398" y="17189"/>
                  </a:lnTo>
                  <a:lnTo>
                    <a:pt x="155251" y="12152"/>
                  </a:lnTo>
                  <a:lnTo>
                    <a:pt x="153011" y="4309"/>
                  </a:lnTo>
                  <a:lnTo>
                    <a:pt x="150466" y="48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97384" y="9975076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39831" y="0"/>
                  </a:moveTo>
                  <a:lnTo>
                    <a:pt x="0" y="178"/>
                  </a:lnTo>
                  <a:lnTo>
                    <a:pt x="94" y="20669"/>
                  </a:lnTo>
                  <a:lnTo>
                    <a:pt x="7915" y="22669"/>
                  </a:lnTo>
                  <a:lnTo>
                    <a:pt x="76981" y="22795"/>
                  </a:lnTo>
                  <a:lnTo>
                    <a:pt x="145440" y="22669"/>
                  </a:lnTo>
                  <a:lnTo>
                    <a:pt x="154456" y="21151"/>
                  </a:lnTo>
                  <a:lnTo>
                    <a:pt x="154403" y="3884"/>
                  </a:lnTo>
                  <a:lnTo>
                    <a:pt x="149534" y="136"/>
                  </a:lnTo>
                  <a:lnTo>
                    <a:pt x="39831" y="0"/>
                  </a:lnTo>
                  <a:close/>
                </a:path>
                <a:path w="154940" h="22859">
                  <a:moveTo>
                    <a:pt x="120727" y="4"/>
                  </a:moveTo>
                  <a:lnTo>
                    <a:pt x="77557" y="41"/>
                  </a:lnTo>
                  <a:lnTo>
                    <a:pt x="131221" y="41"/>
                  </a:lnTo>
                  <a:lnTo>
                    <a:pt x="120727" y="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8971" y="9248235"/>
              <a:ext cx="88766" cy="885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66859" y="9248228"/>
              <a:ext cx="88535" cy="88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1462" y="9248226"/>
              <a:ext cx="88433" cy="88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80BCB94A-1AA2-4846-A0AC-FB630F276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72" y="3133557"/>
            <a:ext cx="10026276" cy="80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" y="-7195"/>
            <a:ext cx="18286716" cy="9788534"/>
          </a:xfrm>
          <a:custGeom>
            <a:avLst/>
            <a:gdLst/>
            <a:ahLst/>
            <a:cxnLst/>
            <a:rect l="l" t="t" r="r" b="b"/>
            <a:pathLst>
              <a:path w="20104100" h="10761345">
                <a:moveTo>
                  <a:pt x="0" y="10760729"/>
                </a:moveTo>
                <a:lnTo>
                  <a:pt x="20104099" y="10760729"/>
                </a:lnTo>
                <a:lnTo>
                  <a:pt x="20104099" y="0"/>
                </a:lnTo>
                <a:lnTo>
                  <a:pt x="0" y="0"/>
                </a:lnTo>
                <a:lnTo>
                  <a:pt x="0" y="1076072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" name="object 7"/>
          <p:cNvSpPr/>
          <p:nvPr/>
        </p:nvSpPr>
        <p:spPr>
          <a:xfrm>
            <a:off x="642" y="6003205"/>
            <a:ext cx="6328729" cy="3784991"/>
          </a:xfrm>
          <a:custGeom>
            <a:avLst/>
            <a:gdLst/>
            <a:ahLst/>
            <a:cxnLst/>
            <a:rect l="l" t="t" r="r" b="b"/>
            <a:pathLst>
              <a:path w="6957695" h="4161154">
                <a:moveTo>
                  <a:pt x="0" y="4160909"/>
                </a:moveTo>
                <a:lnTo>
                  <a:pt x="6957128" y="4160909"/>
                </a:lnTo>
                <a:lnTo>
                  <a:pt x="6957128" y="0"/>
                </a:lnTo>
                <a:lnTo>
                  <a:pt x="0" y="0"/>
                </a:lnTo>
                <a:lnTo>
                  <a:pt x="0" y="4160909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" name="object 8"/>
          <p:cNvSpPr/>
          <p:nvPr/>
        </p:nvSpPr>
        <p:spPr>
          <a:xfrm>
            <a:off x="3447554" y="3766339"/>
            <a:ext cx="4599981" cy="4474065"/>
          </a:xfrm>
          <a:custGeom>
            <a:avLst/>
            <a:gdLst/>
            <a:ahLst/>
            <a:cxnLst/>
            <a:rect l="l" t="t" r="r" b="b"/>
            <a:pathLst>
              <a:path w="5057140" h="4918709">
                <a:moveTo>
                  <a:pt x="5056589" y="4918352"/>
                </a:moveTo>
                <a:lnTo>
                  <a:pt x="0" y="4918352"/>
                </a:lnTo>
                <a:lnTo>
                  <a:pt x="0" y="0"/>
                </a:lnTo>
                <a:lnTo>
                  <a:pt x="5056589" y="0"/>
                </a:lnTo>
                <a:lnTo>
                  <a:pt x="5056589" y="4918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" name="object 9"/>
          <p:cNvSpPr/>
          <p:nvPr/>
        </p:nvSpPr>
        <p:spPr>
          <a:xfrm>
            <a:off x="642" y="9787974"/>
            <a:ext cx="18286716" cy="498466"/>
          </a:xfrm>
          <a:custGeom>
            <a:avLst/>
            <a:gdLst/>
            <a:ahLst/>
            <a:cxnLst/>
            <a:rect l="l" t="t" r="r" b="b"/>
            <a:pathLst>
              <a:path w="20104100" h="548004">
                <a:moveTo>
                  <a:pt x="0" y="547826"/>
                </a:moveTo>
                <a:lnTo>
                  <a:pt x="20104099" y="547826"/>
                </a:lnTo>
                <a:lnTo>
                  <a:pt x="20104099" y="0"/>
                </a:lnTo>
                <a:lnTo>
                  <a:pt x="0" y="0"/>
                </a:lnTo>
                <a:lnTo>
                  <a:pt x="0" y="547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53" name="Grupo 5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11" name="object 11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8" name="object 18"/>
          <p:cNvSpPr/>
          <p:nvPr/>
        </p:nvSpPr>
        <p:spPr>
          <a:xfrm>
            <a:off x="2709645" y="627285"/>
            <a:ext cx="8488941" cy="1227971"/>
          </a:xfrm>
          <a:custGeom>
            <a:avLst/>
            <a:gdLst/>
            <a:ahLst/>
            <a:cxnLst/>
            <a:rect l="l" t="t" r="r" b="b"/>
            <a:pathLst>
              <a:path w="9332595" h="1350010">
                <a:moveTo>
                  <a:pt x="0" y="0"/>
                </a:moveTo>
                <a:lnTo>
                  <a:pt x="9332584" y="0"/>
                </a:lnTo>
                <a:lnTo>
                  <a:pt x="9332584" y="1349686"/>
                </a:lnTo>
                <a:lnTo>
                  <a:pt x="0" y="1349686"/>
                </a:lnTo>
              </a:path>
            </a:pathLst>
          </a:custGeom>
          <a:ln w="20795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45" name="Grupo 44"/>
          <p:cNvGrpSpPr/>
          <p:nvPr/>
        </p:nvGrpSpPr>
        <p:grpSpPr>
          <a:xfrm>
            <a:off x="1113331" y="432376"/>
            <a:ext cx="1617849" cy="1617849"/>
            <a:chOff x="1223271" y="475346"/>
            <a:chExt cx="1778635" cy="1778635"/>
          </a:xfrm>
        </p:grpSpPr>
        <p:sp>
          <p:nvSpPr>
            <p:cNvPr id="19" name="object 19"/>
            <p:cNvSpPr/>
            <p:nvPr/>
          </p:nvSpPr>
          <p:spPr>
            <a:xfrm>
              <a:off x="1223271" y="475346"/>
              <a:ext cx="1778635" cy="1778635"/>
            </a:xfrm>
            <a:custGeom>
              <a:avLst/>
              <a:gdLst/>
              <a:ahLst/>
              <a:cxnLst/>
              <a:rect l="l" t="t" r="r" b="b"/>
              <a:pathLst>
                <a:path w="1778635" h="1778635">
                  <a:moveTo>
                    <a:pt x="1778249" y="0"/>
                  </a:moveTo>
                  <a:lnTo>
                    <a:pt x="0" y="0"/>
                  </a:lnTo>
                  <a:lnTo>
                    <a:pt x="0" y="1778249"/>
                  </a:lnTo>
                  <a:lnTo>
                    <a:pt x="1778249" y="1778249"/>
                  </a:lnTo>
                  <a:lnTo>
                    <a:pt x="1778249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1644" y="784640"/>
              <a:ext cx="1202055" cy="1160780"/>
            </a:xfrm>
            <a:custGeom>
              <a:avLst/>
              <a:gdLst/>
              <a:ahLst/>
              <a:cxnLst/>
              <a:rect l="l" t="t" r="r" b="b"/>
              <a:pathLst>
                <a:path w="1202055" h="1160780">
                  <a:moveTo>
                    <a:pt x="435770" y="920750"/>
                  </a:moveTo>
                  <a:lnTo>
                    <a:pt x="379217" y="920750"/>
                  </a:lnTo>
                  <a:lnTo>
                    <a:pt x="382808" y="923290"/>
                  </a:lnTo>
                  <a:lnTo>
                    <a:pt x="382326" y="934720"/>
                  </a:lnTo>
                  <a:lnTo>
                    <a:pt x="381838" y="953770"/>
                  </a:lnTo>
                  <a:lnTo>
                    <a:pt x="381758" y="972820"/>
                  </a:lnTo>
                  <a:lnTo>
                    <a:pt x="381905" y="990600"/>
                  </a:lnTo>
                  <a:lnTo>
                    <a:pt x="382253" y="1016000"/>
                  </a:lnTo>
                  <a:lnTo>
                    <a:pt x="381059" y="1019810"/>
                  </a:lnTo>
                  <a:lnTo>
                    <a:pt x="354589" y="1047750"/>
                  </a:lnTo>
                  <a:lnTo>
                    <a:pt x="354433" y="1112520"/>
                  </a:lnTo>
                  <a:lnTo>
                    <a:pt x="354673" y="1134110"/>
                  </a:lnTo>
                  <a:lnTo>
                    <a:pt x="356573" y="1145540"/>
                  </a:lnTo>
                  <a:lnTo>
                    <a:pt x="361852" y="1154430"/>
                  </a:lnTo>
                  <a:lnTo>
                    <a:pt x="370627" y="1159510"/>
                  </a:lnTo>
                  <a:lnTo>
                    <a:pt x="383017" y="1160780"/>
                  </a:lnTo>
                  <a:lnTo>
                    <a:pt x="818879" y="1160780"/>
                  </a:lnTo>
                  <a:lnTo>
                    <a:pt x="847039" y="1112520"/>
                  </a:lnTo>
                  <a:lnTo>
                    <a:pt x="847042" y="1111250"/>
                  </a:lnTo>
                  <a:lnTo>
                    <a:pt x="413135" y="1111250"/>
                  </a:lnTo>
                  <a:lnTo>
                    <a:pt x="407216" y="1107440"/>
                  </a:lnTo>
                  <a:lnTo>
                    <a:pt x="404414" y="1102360"/>
                  </a:lnTo>
                  <a:lnTo>
                    <a:pt x="404692" y="1093470"/>
                  </a:lnTo>
                  <a:lnTo>
                    <a:pt x="405289" y="1089660"/>
                  </a:lnTo>
                  <a:lnTo>
                    <a:pt x="405226" y="1085850"/>
                  </a:lnTo>
                  <a:lnTo>
                    <a:pt x="403153" y="1071880"/>
                  </a:lnTo>
                  <a:lnTo>
                    <a:pt x="407352" y="1069340"/>
                  </a:lnTo>
                  <a:lnTo>
                    <a:pt x="846990" y="1069340"/>
                  </a:lnTo>
                  <a:lnTo>
                    <a:pt x="846846" y="1046480"/>
                  </a:lnTo>
                  <a:lnTo>
                    <a:pt x="819297" y="1019810"/>
                  </a:lnTo>
                  <a:lnTo>
                    <a:pt x="433916" y="1019810"/>
                  </a:lnTo>
                  <a:lnTo>
                    <a:pt x="431948" y="1017270"/>
                  </a:lnTo>
                  <a:lnTo>
                    <a:pt x="432084" y="1009650"/>
                  </a:lnTo>
                  <a:lnTo>
                    <a:pt x="432364" y="990600"/>
                  </a:lnTo>
                  <a:lnTo>
                    <a:pt x="432486" y="971550"/>
                  </a:lnTo>
                  <a:lnTo>
                    <a:pt x="432398" y="951230"/>
                  </a:lnTo>
                  <a:lnTo>
                    <a:pt x="432000" y="932180"/>
                  </a:lnTo>
                  <a:lnTo>
                    <a:pt x="431697" y="922020"/>
                  </a:lnTo>
                  <a:lnTo>
                    <a:pt x="435770" y="920750"/>
                  </a:lnTo>
                  <a:close/>
                </a:path>
                <a:path w="1202055" h="1160780">
                  <a:moveTo>
                    <a:pt x="846990" y="1069340"/>
                  </a:moveTo>
                  <a:lnTo>
                    <a:pt x="794293" y="1069340"/>
                  </a:lnTo>
                  <a:lnTo>
                    <a:pt x="797329" y="1073150"/>
                  </a:lnTo>
                  <a:lnTo>
                    <a:pt x="797005" y="1084580"/>
                  </a:lnTo>
                  <a:lnTo>
                    <a:pt x="796253" y="1099820"/>
                  </a:lnTo>
                  <a:lnTo>
                    <a:pt x="793290" y="1107440"/>
                  </a:lnTo>
                  <a:lnTo>
                    <a:pt x="785384" y="1111250"/>
                  </a:lnTo>
                  <a:lnTo>
                    <a:pt x="847042" y="1111250"/>
                  </a:lnTo>
                  <a:lnTo>
                    <a:pt x="846990" y="1069340"/>
                  </a:lnTo>
                  <a:close/>
                </a:path>
                <a:path w="1202055" h="1160780">
                  <a:moveTo>
                    <a:pt x="782408" y="1069340"/>
                  </a:moveTo>
                  <a:lnTo>
                    <a:pt x="417592" y="1069340"/>
                  </a:lnTo>
                  <a:lnTo>
                    <a:pt x="463783" y="1070610"/>
                  </a:lnTo>
                  <a:lnTo>
                    <a:pt x="737399" y="1070610"/>
                  </a:lnTo>
                  <a:lnTo>
                    <a:pt x="782408" y="1069340"/>
                  </a:lnTo>
                  <a:close/>
                </a:path>
                <a:path w="1202055" h="1160780">
                  <a:moveTo>
                    <a:pt x="821549" y="920750"/>
                  </a:moveTo>
                  <a:lnTo>
                    <a:pt x="765184" y="920750"/>
                  </a:lnTo>
                  <a:lnTo>
                    <a:pt x="770241" y="922020"/>
                  </a:lnTo>
                  <a:lnTo>
                    <a:pt x="769642" y="934720"/>
                  </a:lnTo>
                  <a:lnTo>
                    <a:pt x="769539" y="937260"/>
                  </a:lnTo>
                  <a:lnTo>
                    <a:pt x="768982" y="953770"/>
                  </a:lnTo>
                  <a:lnTo>
                    <a:pt x="768871" y="972820"/>
                  </a:lnTo>
                  <a:lnTo>
                    <a:pt x="769068" y="990600"/>
                  </a:lnTo>
                  <a:lnTo>
                    <a:pt x="769540" y="1017270"/>
                  </a:lnTo>
                  <a:lnTo>
                    <a:pt x="767592" y="1019810"/>
                  </a:lnTo>
                  <a:lnTo>
                    <a:pt x="819297" y="1019810"/>
                  </a:lnTo>
                  <a:lnTo>
                    <a:pt x="819742" y="972820"/>
                  </a:lnTo>
                  <a:lnTo>
                    <a:pt x="819634" y="953770"/>
                  </a:lnTo>
                  <a:lnTo>
                    <a:pt x="819151" y="937260"/>
                  </a:lnTo>
                  <a:lnTo>
                    <a:pt x="818533" y="924560"/>
                  </a:lnTo>
                  <a:lnTo>
                    <a:pt x="821549" y="920750"/>
                  </a:lnTo>
                  <a:close/>
                </a:path>
                <a:path w="1202055" h="1160780">
                  <a:moveTo>
                    <a:pt x="980193" y="0"/>
                  </a:moveTo>
                  <a:lnTo>
                    <a:pt x="422042" y="0"/>
                  </a:lnTo>
                  <a:lnTo>
                    <a:pt x="404236" y="1270"/>
                  </a:lnTo>
                  <a:lnTo>
                    <a:pt x="386431" y="35560"/>
                  </a:lnTo>
                  <a:lnTo>
                    <a:pt x="386230" y="71120"/>
                  </a:lnTo>
                  <a:lnTo>
                    <a:pt x="386693" y="81280"/>
                  </a:lnTo>
                  <a:lnTo>
                    <a:pt x="387667" y="93980"/>
                  </a:lnTo>
                  <a:lnTo>
                    <a:pt x="382850" y="96520"/>
                  </a:lnTo>
                  <a:lnTo>
                    <a:pt x="72986" y="96520"/>
                  </a:lnTo>
                  <a:lnTo>
                    <a:pt x="57520" y="99060"/>
                  </a:lnTo>
                  <a:lnTo>
                    <a:pt x="15262" y="128270"/>
                  </a:lnTo>
                  <a:lnTo>
                    <a:pt x="3" y="180340"/>
                  </a:lnTo>
                  <a:lnTo>
                    <a:pt x="0" y="839470"/>
                  </a:lnTo>
                  <a:lnTo>
                    <a:pt x="386" y="848360"/>
                  </a:lnTo>
                  <a:lnTo>
                    <a:pt x="14431" y="887730"/>
                  </a:lnTo>
                  <a:lnTo>
                    <a:pt x="55489" y="916940"/>
                  </a:lnTo>
                  <a:lnTo>
                    <a:pt x="83801" y="920750"/>
                  </a:lnTo>
                  <a:lnTo>
                    <a:pt x="1116576" y="920750"/>
                  </a:lnTo>
                  <a:lnTo>
                    <a:pt x="1152126" y="914400"/>
                  </a:lnTo>
                  <a:lnTo>
                    <a:pt x="1178823" y="897890"/>
                  </a:lnTo>
                  <a:lnTo>
                    <a:pt x="1195621" y="871220"/>
                  </a:lnTo>
                  <a:lnTo>
                    <a:pt x="1195830" y="869950"/>
                  </a:lnTo>
                  <a:lnTo>
                    <a:pt x="88723" y="869950"/>
                  </a:lnTo>
                  <a:lnTo>
                    <a:pt x="67964" y="866140"/>
                  </a:lnTo>
                  <a:lnTo>
                    <a:pt x="53993" y="855980"/>
                  </a:lnTo>
                  <a:lnTo>
                    <a:pt x="47770" y="839470"/>
                  </a:lnTo>
                  <a:lnTo>
                    <a:pt x="50253" y="817880"/>
                  </a:lnTo>
                  <a:lnTo>
                    <a:pt x="51394" y="814070"/>
                  </a:lnTo>
                  <a:lnTo>
                    <a:pt x="53289" y="812800"/>
                  </a:lnTo>
                  <a:lnTo>
                    <a:pt x="1201488" y="812800"/>
                  </a:lnTo>
                  <a:lnTo>
                    <a:pt x="1201518" y="764540"/>
                  </a:lnTo>
                  <a:lnTo>
                    <a:pt x="1151622" y="764540"/>
                  </a:lnTo>
                  <a:lnTo>
                    <a:pt x="1144649" y="763270"/>
                  </a:lnTo>
                  <a:lnTo>
                    <a:pt x="52829" y="763270"/>
                  </a:lnTo>
                  <a:lnTo>
                    <a:pt x="49865" y="759460"/>
                  </a:lnTo>
                  <a:lnTo>
                    <a:pt x="49988" y="704850"/>
                  </a:lnTo>
                  <a:lnTo>
                    <a:pt x="50114" y="621030"/>
                  </a:lnTo>
                  <a:lnTo>
                    <a:pt x="50221" y="185420"/>
                  </a:lnTo>
                  <a:lnTo>
                    <a:pt x="70132" y="148590"/>
                  </a:lnTo>
                  <a:lnTo>
                    <a:pt x="89152" y="146050"/>
                  </a:lnTo>
                  <a:lnTo>
                    <a:pt x="436527" y="146050"/>
                  </a:lnTo>
                  <a:lnTo>
                    <a:pt x="436251" y="52070"/>
                  </a:lnTo>
                  <a:lnTo>
                    <a:pt x="439885" y="49530"/>
                  </a:lnTo>
                  <a:lnTo>
                    <a:pt x="1008834" y="49530"/>
                  </a:lnTo>
                  <a:lnTo>
                    <a:pt x="1008642" y="29210"/>
                  </a:lnTo>
                  <a:lnTo>
                    <a:pt x="1006873" y="15240"/>
                  </a:lnTo>
                  <a:lnTo>
                    <a:pt x="1001709" y="6350"/>
                  </a:lnTo>
                  <a:lnTo>
                    <a:pt x="992900" y="1270"/>
                  </a:lnTo>
                  <a:lnTo>
                    <a:pt x="980193" y="0"/>
                  </a:lnTo>
                  <a:close/>
                </a:path>
                <a:path w="1202055" h="1160780">
                  <a:moveTo>
                    <a:pt x="1201488" y="812800"/>
                  </a:moveTo>
                  <a:lnTo>
                    <a:pt x="1133916" y="812800"/>
                  </a:lnTo>
                  <a:lnTo>
                    <a:pt x="1143040" y="814070"/>
                  </a:lnTo>
                  <a:lnTo>
                    <a:pt x="1148531" y="816610"/>
                  </a:lnTo>
                  <a:lnTo>
                    <a:pt x="1151135" y="822960"/>
                  </a:lnTo>
                  <a:lnTo>
                    <a:pt x="1151601" y="830580"/>
                  </a:lnTo>
                  <a:lnTo>
                    <a:pt x="1149319" y="849630"/>
                  </a:lnTo>
                  <a:lnTo>
                    <a:pt x="1143038" y="862330"/>
                  </a:lnTo>
                  <a:lnTo>
                    <a:pt x="1131253" y="868680"/>
                  </a:lnTo>
                  <a:lnTo>
                    <a:pt x="1112461" y="869950"/>
                  </a:lnTo>
                  <a:lnTo>
                    <a:pt x="1195830" y="869950"/>
                  </a:lnTo>
                  <a:lnTo>
                    <a:pt x="1201474" y="835660"/>
                  </a:lnTo>
                  <a:lnTo>
                    <a:pt x="1201488" y="812800"/>
                  </a:lnTo>
                  <a:close/>
                </a:path>
                <a:path w="1202055" h="1160780">
                  <a:moveTo>
                    <a:pt x="1195650" y="146050"/>
                  </a:moveTo>
                  <a:lnTo>
                    <a:pt x="1117142" y="146050"/>
                  </a:lnTo>
                  <a:lnTo>
                    <a:pt x="1132522" y="148590"/>
                  </a:lnTo>
                  <a:lnTo>
                    <a:pt x="1143092" y="154940"/>
                  </a:lnTo>
                  <a:lnTo>
                    <a:pt x="1149193" y="165100"/>
                  </a:lnTo>
                  <a:lnTo>
                    <a:pt x="1151162" y="179070"/>
                  </a:lnTo>
                  <a:lnTo>
                    <a:pt x="1151390" y="633730"/>
                  </a:lnTo>
                  <a:lnTo>
                    <a:pt x="1151507" y="712470"/>
                  </a:lnTo>
                  <a:lnTo>
                    <a:pt x="1151622" y="764540"/>
                  </a:lnTo>
                  <a:lnTo>
                    <a:pt x="1201518" y="764540"/>
                  </a:lnTo>
                  <a:lnTo>
                    <a:pt x="1201485" y="181610"/>
                  </a:lnTo>
                  <a:lnTo>
                    <a:pt x="1195650" y="146050"/>
                  </a:lnTo>
                  <a:close/>
                </a:path>
                <a:path w="1202055" h="1160780">
                  <a:moveTo>
                    <a:pt x="355698" y="203200"/>
                  </a:moveTo>
                  <a:lnTo>
                    <a:pt x="223106" y="203200"/>
                  </a:lnTo>
                  <a:lnTo>
                    <a:pt x="209160" y="204470"/>
                  </a:lnTo>
                  <a:lnTo>
                    <a:pt x="199785" y="210820"/>
                  </a:lnTo>
                  <a:lnTo>
                    <a:pt x="194505" y="219710"/>
                  </a:lnTo>
                  <a:lnTo>
                    <a:pt x="192845" y="233680"/>
                  </a:lnTo>
                  <a:lnTo>
                    <a:pt x="192817" y="544830"/>
                  </a:lnTo>
                  <a:lnTo>
                    <a:pt x="192939" y="589280"/>
                  </a:lnTo>
                  <a:lnTo>
                    <a:pt x="202471" y="637540"/>
                  </a:lnTo>
                  <a:lnTo>
                    <a:pt x="228366" y="676910"/>
                  </a:lnTo>
                  <a:lnTo>
                    <a:pt x="267115" y="702310"/>
                  </a:lnTo>
                  <a:lnTo>
                    <a:pt x="315208" y="712470"/>
                  </a:lnTo>
                  <a:lnTo>
                    <a:pt x="876510" y="712470"/>
                  </a:lnTo>
                  <a:lnTo>
                    <a:pt x="918706" y="704850"/>
                  </a:lnTo>
                  <a:lnTo>
                    <a:pt x="954957" y="687070"/>
                  </a:lnTo>
                  <a:lnTo>
                    <a:pt x="979612" y="661670"/>
                  </a:lnTo>
                  <a:lnTo>
                    <a:pt x="412640" y="661670"/>
                  </a:lnTo>
                  <a:lnTo>
                    <a:pt x="413340" y="660400"/>
                  </a:lnTo>
                  <a:lnTo>
                    <a:pt x="328403" y="660400"/>
                  </a:lnTo>
                  <a:lnTo>
                    <a:pt x="293900" y="659130"/>
                  </a:lnTo>
                  <a:lnTo>
                    <a:pt x="257968" y="635000"/>
                  </a:lnTo>
                  <a:lnTo>
                    <a:pt x="243325" y="594360"/>
                  </a:lnTo>
                  <a:lnTo>
                    <a:pt x="243138" y="538480"/>
                  </a:lnTo>
                  <a:lnTo>
                    <a:pt x="243011" y="436880"/>
                  </a:lnTo>
                  <a:lnTo>
                    <a:pt x="242865" y="255270"/>
                  </a:lnTo>
                  <a:lnTo>
                    <a:pt x="244603" y="252730"/>
                  </a:lnTo>
                  <a:lnTo>
                    <a:pt x="436668" y="252730"/>
                  </a:lnTo>
                  <a:lnTo>
                    <a:pt x="436627" y="204470"/>
                  </a:lnTo>
                  <a:lnTo>
                    <a:pt x="366285" y="204470"/>
                  </a:lnTo>
                  <a:lnTo>
                    <a:pt x="355698" y="203200"/>
                  </a:lnTo>
                  <a:close/>
                </a:path>
                <a:path w="1202055" h="1160780">
                  <a:moveTo>
                    <a:pt x="1008834" y="49530"/>
                  </a:moveTo>
                  <a:lnTo>
                    <a:pt x="954833" y="49530"/>
                  </a:lnTo>
                  <a:lnTo>
                    <a:pt x="958874" y="52070"/>
                  </a:lnTo>
                  <a:lnTo>
                    <a:pt x="958688" y="115570"/>
                  </a:lnTo>
                  <a:lnTo>
                    <a:pt x="958568" y="179070"/>
                  </a:lnTo>
                  <a:lnTo>
                    <a:pt x="958445" y="572770"/>
                  </a:lnTo>
                  <a:lnTo>
                    <a:pt x="952329" y="610870"/>
                  </a:lnTo>
                  <a:lnTo>
                    <a:pt x="934768" y="638810"/>
                  </a:lnTo>
                  <a:lnTo>
                    <a:pt x="906891" y="655320"/>
                  </a:lnTo>
                  <a:lnTo>
                    <a:pt x="869830" y="661670"/>
                  </a:lnTo>
                  <a:lnTo>
                    <a:pt x="979612" y="661670"/>
                  </a:lnTo>
                  <a:lnTo>
                    <a:pt x="1001814" y="622300"/>
                  </a:lnTo>
                  <a:lnTo>
                    <a:pt x="1008517" y="579120"/>
                  </a:lnTo>
                  <a:lnTo>
                    <a:pt x="1008636" y="538480"/>
                  </a:lnTo>
                  <a:lnTo>
                    <a:pt x="1008745" y="487680"/>
                  </a:lnTo>
                  <a:lnTo>
                    <a:pt x="1008626" y="252730"/>
                  </a:lnTo>
                  <a:lnTo>
                    <a:pt x="1008509" y="210820"/>
                  </a:lnTo>
                  <a:lnTo>
                    <a:pt x="1008286" y="148590"/>
                  </a:lnTo>
                  <a:lnTo>
                    <a:pt x="1011721" y="146050"/>
                  </a:lnTo>
                  <a:lnTo>
                    <a:pt x="1195650" y="146050"/>
                  </a:lnTo>
                  <a:lnTo>
                    <a:pt x="1178784" y="119380"/>
                  </a:lnTo>
                  <a:lnTo>
                    <a:pt x="1151771" y="101600"/>
                  </a:lnTo>
                  <a:lnTo>
                    <a:pt x="1115498" y="96520"/>
                  </a:lnTo>
                  <a:lnTo>
                    <a:pt x="1010988" y="96520"/>
                  </a:lnTo>
                  <a:lnTo>
                    <a:pt x="1008192" y="93980"/>
                  </a:lnTo>
                  <a:lnTo>
                    <a:pt x="1008496" y="85090"/>
                  </a:lnTo>
                  <a:lnTo>
                    <a:pt x="1008816" y="71120"/>
                  </a:lnTo>
                  <a:lnTo>
                    <a:pt x="1008834" y="49530"/>
                  </a:lnTo>
                  <a:close/>
                </a:path>
                <a:path w="1202055" h="1160780">
                  <a:moveTo>
                    <a:pt x="436668" y="252730"/>
                  </a:moveTo>
                  <a:lnTo>
                    <a:pt x="386598" y="252730"/>
                  </a:lnTo>
                  <a:lnTo>
                    <a:pt x="386560" y="547370"/>
                  </a:lnTo>
                  <a:lnTo>
                    <a:pt x="386347" y="585470"/>
                  </a:lnTo>
                  <a:lnTo>
                    <a:pt x="378408" y="621030"/>
                  </a:lnTo>
                  <a:lnTo>
                    <a:pt x="357832" y="647700"/>
                  </a:lnTo>
                  <a:lnTo>
                    <a:pt x="328403" y="660400"/>
                  </a:lnTo>
                  <a:lnTo>
                    <a:pt x="413340" y="660400"/>
                  </a:lnTo>
                  <a:lnTo>
                    <a:pt x="428058" y="633730"/>
                  </a:lnTo>
                  <a:lnTo>
                    <a:pt x="435036" y="604520"/>
                  </a:lnTo>
                  <a:lnTo>
                    <a:pt x="436828" y="574040"/>
                  </a:lnTo>
                  <a:lnTo>
                    <a:pt x="436703" y="547370"/>
                  </a:lnTo>
                  <a:lnTo>
                    <a:pt x="436668" y="252730"/>
                  </a:lnTo>
                  <a:close/>
                </a:path>
                <a:path w="1202055" h="1160780">
                  <a:moveTo>
                    <a:pt x="376243" y="252730"/>
                  </a:moveTo>
                  <a:lnTo>
                    <a:pt x="252362" y="252730"/>
                  </a:lnTo>
                  <a:lnTo>
                    <a:pt x="283329" y="254000"/>
                  </a:lnTo>
                  <a:lnTo>
                    <a:pt x="345270" y="254000"/>
                  </a:lnTo>
                  <a:lnTo>
                    <a:pt x="376243" y="252730"/>
                  </a:lnTo>
                  <a:close/>
                </a:path>
                <a:path w="1202055" h="1160780">
                  <a:moveTo>
                    <a:pt x="436527" y="146050"/>
                  </a:moveTo>
                  <a:lnTo>
                    <a:pt x="384085" y="146050"/>
                  </a:lnTo>
                  <a:lnTo>
                    <a:pt x="388043" y="149860"/>
                  </a:lnTo>
                  <a:lnTo>
                    <a:pt x="386578" y="162560"/>
                  </a:lnTo>
                  <a:lnTo>
                    <a:pt x="386658" y="172720"/>
                  </a:lnTo>
                  <a:lnTo>
                    <a:pt x="387732" y="184150"/>
                  </a:lnTo>
                  <a:lnTo>
                    <a:pt x="387396" y="193040"/>
                  </a:lnTo>
                  <a:lnTo>
                    <a:pt x="383248" y="200660"/>
                  </a:lnTo>
                  <a:lnTo>
                    <a:pt x="375890" y="204470"/>
                  </a:lnTo>
                  <a:lnTo>
                    <a:pt x="436627" y="204470"/>
                  </a:lnTo>
                  <a:lnTo>
                    <a:pt x="436527" y="146050"/>
                  </a:lnTo>
                  <a:close/>
                </a:path>
                <a:path w="1202055" h="1160780">
                  <a:moveTo>
                    <a:pt x="1094016" y="146050"/>
                  </a:moveTo>
                  <a:lnTo>
                    <a:pt x="1024652" y="146050"/>
                  </a:lnTo>
                  <a:lnTo>
                    <a:pt x="1047760" y="147320"/>
                  </a:lnTo>
                  <a:lnTo>
                    <a:pt x="1070885" y="147320"/>
                  </a:lnTo>
                  <a:lnTo>
                    <a:pt x="1094016" y="1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988561" y="881034"/>
              <a:ext cx="441325" cy="149225"/>
            </a:xfrm>
            <a:custGeom>
              <a:avLst/>
              <a:gdLst/>
              <a:ahLst/>
              <a:cxnLst/>
              <a:rect l="l" t="t" r="r" b="b"/>
              <a:pathLst>
                <a:path w="441325" h="149225">
                  <a:moveTo>
                    <a:pt x="78743" y="0"/>
                  </a:moveTo>
                  <a:lnTo>
                    <a:pt x="31311" y="40"/>
                  </a:lnTo>
                  <a:lnTo>
                    <a:pt x="129" y="31159"/>
                  </a:lnTo>
                  <a:lnTo>
                    <a:pt x="0" y="98728"/>
                  </a:lnTo>
                  <a:lnTo>
                    <a:pt x="160" y="118968"/>
                  </a:lnTo>
                  <a:lnTo>
                    <a:pt x="29699" y="148559"/>
                  </a:lnTo>
                  <a:lnTo>
                    <a:pt x="268805" y="148635"/>
                  </a:lnTo>
                  <a:lnTo>
                    <a:pt x="412263" y="148538"/>
                  </a:lnTo>
                  <a:lnTo>
                    <a:pt x="440932" y="119806"/>
                  </a:lnTo>
                  <a:lnTo>
                    <a:pt x="441034" y="98728"/>
                  </a:lnTo>
                  <a:lnTo>
                    <a:pt x="52745" y="98728"/>
                  </a:lnTo>
                  <a:lnTo>
                    <a:pt x="50002" y="95859"/>
                  </a:lnTo>
                  <a:lnTo>
                    <a:pt x="54406" y="54656"/>
                  </a:lnTo>
                  <a:lnTo>
                    <a:pt x="85550" y="50227"/>
                  </a:lnTo>
                  <a:lnTo>
                    <a:pt x="285185" y="50227"/>
                  </a:lnTo>
                  <a:lnTo>
                    <a:pt x="441016" y="49860"/>
                  </a:lnTo>
                  <a:lnTo>
                    <a:pt x="433978" y="7037"/>
                  </a:lnTo>
                  <a:lnTo>
                    <a:pt x="409174" y="29"/>
                  </a:lnTo>
                  <a:lnTo>
                    <a:pt x="78743" y="0"/>
                  </a:lnTo>
                  <a:close/>
                </a:path>
                <a:path w="441325" h="149225">
                  <a:moveTo>
                    <a:pt x="142037" y="98321"/>
                  </a:moveTo>
                  <a:lnTo>
                    <a:pt x="52745" y="98728"/>
                  </a:lnTo>
                  <a:lnTo>
                    <a:pt x="441034" y="98728"/>
                  </a:lnTo>
                  <a:lnTo>
                    <a:pt x="441036" y="98393"/>
                  </a:lnTo>
                  <a:lnTo>
                    <a:pt x="221075" y="98393"/>
                  </a:lnTo>
                  <a:lnTo>
                    <a:pt x="142037" y="98321"/>
                  </a:lnTo>
                  <a:close/>
                </a:path>
                <a:path w="441325" h="149225">
                  <a:moveTo>
                    <a:pt x="441016" y="49860"/>
                  </a:moveTo>
                  <a:lnTo>
                    <a:pt x="388431" y="49860"/>
                  </a:lnTo>
                  <a:lnTo>
                    <a:pt x="391331" y="52782"/>
                  </a:lnTo>
                  <a:lnTo>
                    <a:pt x="391091" y="64436"/>
                  </a:lnTo>
                  <a:lnTo>
                    <a:pt x="390241" y="84063"/>
                  </a:lnTo>
                  <a:lnTo>
                    <a:pt x="386537" y="94144"/>
                  </a:lnTo>
                  <a:lnTo>
                    <a:pt x="376647" y="97861"/>
                  </a:lnTo>
                  <a:lnTo>
                    <a:pt x="357238" y="98393"/>
                  </a:lnTo>
                  <a:lnTo>
                    <a:pt x="441036" y="98393"/>
                  </a:lnTo>
                  <a:lnTo>
                    <a:pt x="441016" y="49860"/>
                  </a:lnTo>
                  <a:close/>
                </a:path>
                <a:path w="441325" h="149225">
                  <a:moveTo>
                    <a:pt x="285185" y="50227"/>
                  </a:moveTo>
                  <a:lnTo>
                    <a:pt x="85550" y="50227"/>
                  </a:lnTo>
                  <a:lnTo>
                    <a:pt x="231101" y="50275"/>
                  </a:lnTo>
                  <a:lnTo>
                    <a:pt x="285185" y="50227"/>
                  </a:lnTo>
                  <a:close/>
                </a:path>
                <a:path w="441325" h="149225">
                  <a:moveTo>
                    <a:pt x="362140" y="0"/>
                  </a:moveTo>
                  <a:lnTo>
                    <a:pt x="221033" y="8"/>
                  </a:lnTo>
                  <a:lnTo>
                    <a:pt x="376095" y="8"/>
                  </a:lnTo>
                  <a:lnTo>
                    <a:pt x="362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88558" y="1079547"/>
              <a:ext cx="259079" cy="164465"/>
            </a:xfrm>
            <a:custGeom>
              <a:avLst/>
              <a:gdLst/>
              <a:ahLst/>
              <a:cxnLst/>
              <a:rect l="l" t="t" r="r" b="b"/>
              <a:pathLst>
                <a:path w="259080" h="164465">
                  <a:moveTo>
                    <a:pt x="213601" y="163995"/>
                  </a:moveTo>
                  <a:lnTo>
                    <a:pt x="128771" y="163995"/>
                  </a:lnTo>
                  <a:lnTo>
                    <a:pt x="178936" y="164076"/>
                  </a:lnTo>
                  <a:lnTo>
                    <a:pt x="213601" y="163995"/>
                  </a:lnTo>
                  <a:close/>
                </a:path>
                <a:path w="259080" h="164465">
                  <a:moveTo>
                    <a:pt x="129258" y="0"/>
                  </a:moveTo>
                  <a:lnTo>
                    <a:pt x="30513" y="146"/>
                  </a:lnTo>
                  <a:lnTo>
                    <a:pt x="126" y="30962"/>
                  </a:lnTo>
                  <a:lnTo>
                    <a:pt x="0" y="110740"/>
                  </a:lnTo>
                  <a:lnTo>
                    <a:pt x="116" y="132854"/>
                  </a:lnTo>
                  <a:lnTo>
                    <a:pt x="31591" y="163932"/>
                  </a:lnTo>
                  <a:lnTo>
                    <a:pt x="80185" y="164053"/>
                  </a:lnTo>
                  <a:lnTo>
                    <a:pt x="213601" y="163995"/>
                  </a:lnTo>
                  <a:lnTo>
                    <a:pt x="251643" y="156627"/>
                  </a:lnTo>
                  <a:lnTo>
                    <a:pt x="258753" y="115792"/>
                  </a:lnTo>
                  <a:lnTo>
                    <a:pt x="185141" y="115792"/>
                  </a:lnTo>
                  <a:lnTo>
                    <a:pt x="171390" y="114397"/>
                  </a:lnTo>
                  <a:lnTo>
                    <a:pt x="165430" y="114090"/>
                  </a:lnTo>
                  <a:lnTo>
                    <a:pt x="53088" y="114090"/>
                  </a:lnTo>
                  <a:lnTo>
                    <a:pt x="49748" y="112028"/>
                  </a:lnTo>
                  <a:lnTo>
                    <a:pt x="50114" y="103515"/>
                  </a:lnTo>
                  <a:lnTo>
                    <a:pt x="50431" y="92953"/>
                  </a:lnTo>
                  <a:lnTo>
                    <a:pt x="50410" y="71811"/>
                  </a:lnTo>
                  <a:lnTo>
                    <a:pt x="50108" y="59642"/>
                  </a:lnTo>
                  <a:lnTo>
                    <a:pt x="49926" y="53600"/>
                  </a:lnTo>
                  <a:lnTo>
                    <a:pt x="51601" y="50019"/>
                  </a:lnTo>
                  <a:lnTo>
                    <a:pt x="258758" y="50019"/>
                  </a:lnTo>
                  <a:lnTo>
                    <a:pt x="258694" y="30658"/>
                  </a:lnTo>
                  <a:lnTo>
                    <a:pt x="256889" y="16926"/>
                  </a:lnTo>
                  <a:lnTo>
                    <a:pt x="251395" y="7446"/>
                  </a:lnTo>
                  <a:lnTo>
                    <a:pt x="241877" y="1941"/>
                  </a:lnTo>
                  <a:lnTo>
                    <a:pt x="228004" y="136"/>
                  </a:lnTo>
                  <a:lnTo>
                    <a:pt x="129258" y="0"/>
                  </a:lnTo>
                  <a:close/>
                </a:path>
                <a:path w="259080" h="164465">
                  <a:moveTo>
                    <a:pt x="258758" y="50103"/>
                  </a:moveTo>
                  <a:lnTo>
                    <a:pt x="206748" y="50103"/>
                  </a:lnTo>
                  <a:lnTo>
                    <a:pt x="209376" y="52469"/>
                  </a:lnTo>
                  <a:lnTo>
                    <a:pt x="208486" y="59642"/>
                  </a:lnTo>
                  <a:lnTo>
                    <a:pt x="209138" y="74206"/>
                  </a:lnTo>
                  <a:lnTo>
                    <a:pt x="210151" y="88043"/>
                  </a:lnTo>
                  <a:lnTo>
                    <a:pt x="209649" y="100715"/>
                  </a:lnTo>
                  <a:lnTo>
                    <a:pt x="205701" y="110740"/>
                  </a:lnTo>
                  <a:lnTo>
                    <a:pt x="197276" y="115404"/>
                  </a:lnTo>
                  <a:lnTo>
                    <a:pt x="185141" y="115792"/>
                  </a:lnTo>
                  <a:lnTo>
                    <a:pt x="258753" y="115792"/>
                  </a:lnTo>
                  <a:lnTo>
                    <a:pt x="258758" y="50103"/>
                  </a:lnTo>
                  <a:close/>
                </a:path>
                <a:path w="259080" h="164465">
                  <a:moveTo>
                    <a:pt x="94680" y="113699"/>
                  </a:moveTo>
                  <a:lnTo>
                    <a:pt x="77846" y="113729"/>
                  </a:lnTo>
                  <a:lnTo>
                    <a:pt x="53088" y="114090"/>
                  </a:lnTo>
                  <a:lnTo>
                    <a:pt x="165430" y="114090"/>
                  </a:lnTo>
                  <a:lnTo>
                    <a:pt x="161796" y="113903"/>
                  </a:lnTo>
                  <a:lnTo>
                    <a:pt x="143236" y="113903"/>
                  </a:lnTo>
                  <a:lnTo>
                    <a:pt x="94680" y="113699"/>
                  </a:lnTo>
                  <a:close/>
                </a:path>
                <a:path w="259080" h="164465">
                  <a:moveTo>
                    <a:pt x="158111" y="113713"/>
                  </a:moveTo>
                  <a:lnTo>
                    <a:pt x="150677" y="113897"/>
                  </a:lnTo>
                  <a:lnTo>
                    <a:pt x="143236" y="113903"/>
                  </a:lnTo>
                  <a:lnTo>
                    <a:pt x="161796" y="113903"/>
                  </a:lnTo>
                  <a:lnTo>
                    <a:pt x="158111" y="113713"/>
                  </a:lnTo>
                  <a:close/>
                </a:path>
                <a:path w="259080" h="164465">
                  <a:moveTo>
                    <a:pt x="258758" y="50019"/>
                  </a:moveTo>
                  <a:lnTo>
                    <a:pt x="51601" y="50019"/>
                  </a:lnTo>
                  <a:lnTo>
                    <a:pt x="130107" y="50366"/>
                  </a:lnTo>
                  <a:lnTo>
                    <a:pt x="258758" y="50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9036" y="1287105"/>
              <a:ext cx="440690" cy="50800"/>
            </a:xfrm>
            <a:custGeom>
              <a:avLst/>
              <a:gdLst/>
              <a:ahLst/>
              <a:cxnLst/>
              <a:rect l="l" t="t" r="r" b="b"/>
              <a:pathLst>
                <a:path w="440689" h="50800">
                  <a:moveTo>
                    <a:pt x="407979" y="50225"/>
                  </a:moveTo>
                  <a:lnTo>
                    <a:pt x="377250" y="50225"/>
                  </a:lnTo>
                  <a:lnTo>
                    <a:pt x="397634" y="50341"/>
                  </a:lnTo>
                  <a:lnTo>
                    <a:pt x="407979" y="50225"/>
                  </a:lnTo>
                  <a:close/>
                </a:path>
                <a:path w="440689" h="50800">
                  <a:moveTo>
                    <a:pt x="193238" y="0"/>
                  </a:moveTo>
                  <a:lnTo>
                    <a:pt x="28852" y="59"/>
                  </a:lnTo>
                  <a:lnTo>
                    <a:pt x="0" y="21382"/>
                  </a:lnTo>
                  <a:lnTo>
                    <a:pt x="717" y="31503"/>
                  </a:lnTo>
                  <a:lnTo>
                    <a:pt x="4821" y="40635"/>
                  </a:lnTo>
                  <a:lnTo>
                    <a:pt x="11207" y="46412"/>
                  </a:lnTo>
                  <a:lnTo>
                    <a:pt x="19492" y="49430"/>
                  </a:lnTo>
                  <a:lnTo>
                    <a:pt x="29292" y="50287"/>
                  </a:lnTo>
                  <a:lnTo>
                    <a:pt x="408211" y="50214"/>
                  </a:lnTo>
                  <a:lnTo>
                    <a:pt x="440180" y="27702"/>
                  </a:lnTo>
                  <a:lnTo>
                    <a:pt x="439608" y="18205"/>
                  </a:lnTo>
                  <a:lnTo>
                    <a:pt x="193238" y="0"/>
                  </a:lnTo>
                  <a:close/>
                </a:path>
                <a:path w="440689" h="50800">
                  <a:moveTo>
                    <a:pt x="408211" y="50214"/>
                  </a:moveTo>
                  <a:lnTo>
                    <a:pt x="124116" y="50214"/>
                  </a:lnTo>
                  <a:lnTo>
                    <a:pt x="218940" y="50235"/>
                  </a:lnTo>
                  <a:lnTo>
                    <a:pt x="408211" y="50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2277669" y="1096714"/>
              <a:ext cx="152400" cy="50800"/>
            </a:xfrm>
            <a:custGeom>
              <a:avLst/>
              <a:gdLst/>
              <a:ahLst/>
              <a:cxnLst/>
              <a:rect l="l" t="t" r="r" b="b"/>
              <a:pathLst>
                <a:path w="152400" h="50800">
                  <a:moveTo>
                    <a:pt x="51167" y="0"/>
                  </a:moveTo>
                  <a:lnTo>
                    <a:pt x="7393" y="6773"/>
                  </a:lnTo>
                  <a:lnTo>
                    <a:pt x="0" y="23460"/>
                  </a:lnTo>
                  <a:lnTo>
                    <a:pt x="1252" y="33725"/>
                  </a:lnTo>
                  <a:lnTo>
                    <a:pt x="50057" y="50367"/>
                  </a:lnTo>
                  <a:lnTo>
                    <a:pt x="75484" y="50528"/>
                  </a:lnTo>
                  <a:lnTo>
                    <a:pt x="100911" y="50393"/>
                  </a:lnTo>
                  <a:lnTo>
                    <a:pt x="145276" y="42378"/>
                  </a:lnTo>
                  <a:lnTo>
                    <a:pt x="151775" y="24172"/>
                  </a:lnTo>
                  <a:lnTo>
                    <a:pt x="149715" y="14442"/>
                  </a:lnTo>
                  <a:lnTo>
                    <a:pt x="76207" y="120"/>
                  </a:lnTo>
                  <a:lnTo>
                    <a:pt x="51167" y="0"/>
                  </a:lnTo>
                  <a:close/>
                </a:path>
                <a:path w="152400" h="50800">
                  <a:moveTo>
                    <a:pt x="100462" y="20"/>
                  </a:moveTo>
                  <a:lnTo>
                    <a:pt x="76207" y="120"/>
                  </a:lnTo>
                  <a:lnTo>
                    <a:pt x="118816" y="120"/>
                  </a:lnTo>
                  <a:lnTo>
                    <a:pt x="112591" y="32"/>
                  </a:lnTo>
                  <a:lnTo>
                    <a:pt x="100462" y="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7665" y="1176364"/>
              <a:ext cx="151765" cy="50800"/>
            </a:xfrm>
            <a:custGeom>
              <a:avLst/>
              <a:gdLst/>
              <a:ahLst/>
              <a:cxnLst/>
              <a:rect l="l" t="t" r="r" b="b"/>
              <a:pathLst>
                <a:path w="151764" h="50800">
                  <a:moveTo>
                    <a:pt x="75505" y="0"/>
                  </a:moveTo>
                  <a:lnTo>
                    <a:pt x="26208" y="319"/>
                  </a:lnTo>
                  <a:lnTo>
                    <a:pt x="0" y="25365"/>
                  </a:lnTo>
                  <a:lnTo>
                    <a:pt x="1819" y="35318"/>
                  </a:lnTo>
                  <a:lnTo>
                    <a:pt x="38283" y="50427"/>
                  </a:lnTo>
                  <a:lnTo>
                    <a:pt x="50412" y="50438"/>
                  </a:lnTo>
                  <a:lnTo>
                    <a:pt x="119047" y="50338"/>
                  </a:lnTo>
                  <a:lnTo>
                    <a:pt x="151754" y="26203"/>
                  </a:lnTo>
                  <a:lnTo>
                    <a:pt x="150102" y="15812"/>
                  </a:lnTo>
                  <a:lnTo>
                    <a:pt x="144796" y="7668"/>
                  </a:lnTo>
                  <a:lnTo>
                    <a:pt x="136231" y="2318"/>
                  </a:lnTo>
                  <a:lnTo>
                    <a:pt x="124802" y="308"/>
                  </a:lnTo>
                  <a:lnTo>
                    <a:pt x="75505" y="0"/>
                  </a:lnTo>
                  <a:close/>
                </a:path>
                <a:path w="151764" h="50800">
                  <a:moveTo>
                    <a:pt x="119047" y="50338"/>
                  </a:moveTo>
                  <a:lnTo>
                    <a:pt x="74667" y="50338"/>
                  </a:lnTo>
                  <a:lnTo>
                    <a:pt x="99709" y="50421"/>
                  </a:lnTo>
                  <a:lnTo>
                    <a:pt x="112230" y="50413"/>
                  </a:lnTo>
                  <a:lnTo>
                    <a:pt x="119047" y="50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6" name="object 26"/>
          <p:cNvSpPr/>
          <p:nvPr/>
        </p:nvSpPr>
        <p:spPr>
          <a:xfrm>
            <a:off x="1113331" y="2529177"/>
            <a:ext cx="304971" cy="304971"/>
          </a:xfrm>
          <a:custGeom>
            <a:avLst/>
            <a:gdLst/>
            <a:ahLst/>
            <a:cxnLst/>
            <a:rect l="l" t="t" r="r" b="b"/>
            <a:pathLst>
              <a:path w="335280" h="335280">
                <a:moveTo>
                  <a:pt x="335204" y="335204"/>
                </a:moveTo>
                <a:lnTo>
                  <a:pt x="0" y="335204"/>
                </a:lnTo>
                <a:lnTo>
                  <a:pt x="0" y="0"/>
                </a:lnTo>
                <a:lnTo>
                  <a:pt x="335204" y="0"/>
                </a:lnTo>
                <a:lnTo>
                  <a:pt x="335204" y="335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7" name="object 27"/>
          <p:cNvSpPr/>
          <p:nvPr/>
        </p:nvSpPr>
        <p:spPr>
          <a:xfrm>
            <a:off x="1214211" y="2600711"/>
            <a:ext cx="102996" cy="16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8" name="object 28"/>
          <p:cNvSpPr txBox="1"/>
          <p:nvPr/>
        </p:nvSpPr>
        <p:spPr>
          <a:xfrm>
            <a:off x="3447554" y="6435731"/>
            <a:ext cx="4599981" cy="1281243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R="131692" algn="ctr">
              <a:lnSpc>
                <a:spcPts val="6163"/>
              </a:lnSpc>
              <a:spcBef>
                <a:spcPts val="91"/>
              </a:spcBef>
            </a:pPr>
            <a:r>
              <a:rPr sz="5549" b="1" spc="-96" dirty="0">
                <a:solidFill>
                  <a:srgbClr val="081C49"/>
                </a:solidFill>
                <a:latin typeface="Trebuchet MS"/>
                <a:cs typeface="Trebuchet MS"/>
              </a:rPr>
              <a:t>TOP</a:t>
            </a:r>
            <a:r>
              <a:rPr sz="5549" b="1" spc="-6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5549" b="1" dirty="0">
                <a:solidFill>
                  <a:srgbClr val="081C49"/>
                </a:solidFill>
                <a:latin typeface="Trebuchet MS"/>
                <a:cs typeface="Trebuchet MS"/>
              </a:rPr>
              <a:t>3</a:t>
            </a:r>
            <a:endParaRPr sz="5549" dirty="0">
              <a:latin typeface="Trebuchet MS"/>
              <a:cs typeface="Trebuchet MS"/>
            </a:endParaRPr>
          </a:p>
          <a:p>
            <a:pPr marR="192917" algn="ctr">
              <a:lnSpc>
                <a:spcPts val="3652"/>
              </a:lnSpc>
            </a:pPr>
            <a:r>
              <a:rPr lang="es-ES" sz="3456" b="1" spc="27" dirty="0">
                <a:solidFill>
                  <a:srgbClr val="081C49"/>
                </a:solidFill>
                <a:latin typeface="Trebuchet MS"/>
                <a:cs typeface="Trebuchet MS"/>
              </a:rPr>
              <a:t>CHANNELS</a:t>
            </a:r>
            <a:endParaRPr sz="3456" dirty="0">
              <a:latin typeface="Trebuchet MS"/>
              <a:cs typeface="Trebuchet MS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4694748" y="4328119"/>
            <a:ext cx="2105683" cy="1986789"/>
            <a:chOff x="5160619" y="4758259"/>
            <a:chExt cx="2314951" cy="2184242"/>
          </a:xfrm>
        </p:grpSpPr>
        <p:sp>
          <p:nvSpPr>
            <p:cNvPr id="29" name="object 29"/>
            <p:cNvSpPr/>
            <p:nvPr/>
          </p:nvSpPr>
          <p:spPr>
            <a:xfrm>
              <a:off x="5681122" y="5570901"/>
              <a:ext cx="1271905" cy="1371600"/>
            </a:xfrm>
            <a:custGeom>
              <a:avLst/>
              <a:gdLst/>
              <a:ahLst/>
              <a:cxnLst/>
              <a:rect l="l" t="t" r="r" b="b"/>
              <a:pathLst>
                <a:path w="1271904" h="1371600">
                  <a:moveTo>
                    <a:pt x="197017" y="520700"/>
                  </a:moveTo>
                  <a:lnTo>
                    <a:pt x="102140" y="520700"/>
                  </a:lnTo>
                  <a:lnTo>
                    <a:pt x="61659" y="533400"/>
                  </a:lnTo>
                  <a:lnTo>
                    <a:pt x="29557" y="558800"/>
                  </a:lnTo>
                  <a:lnTo>
                    <a:pt x="615" y="622300"/>
                  </a:lnTo>
                  <a:lnTo>
                    <a:pt x="415" y="673100"/>
                  </a:lnTo>
                  <a:lnTo>
                    <a:pt x="217" y="736600"/>
                  </a:lnTo>
                  <a:lnTo>
                    <a:pt x="118" y="774700"/>
                  </a:lnTo>
                  <a:lnTo>
                    <a:pt x="0" y="1066800"/>
                  </a:lnTo>
                  <a:lnTo>
                    <a:pt x="226" y="1168400"/>
                  </a:lnTo>
                  <a:lnTo>
                    <a:pt x="552" y="1270000"/>
                  </a:lnTo>
                  <a:lnTo>
                    <a:pt x="7979" y="1308100"/>
                  </a:lnTo>
                  <a:lnTo>
                    <a:pt x="28408" y="1346200"/>
                  </a:lnTo>
                  <a:lnTo>
                    <a:pt x="59579" y="1371600"/>
                  </a:lnTo>
                  <a:lnTo>
                    <a:pt x="222139" y="1371600"/>
                  </a:lnTo>
                  <a:lnTo>
                    <a:pt x="245150" y="1358900"/>
                  </a:lnTo>
                  <a:lnTo>
                    <a:pt x="265192" y="1346200"/>
                  </a:lnTo>
                  <a:lnTo>
                    <a:pt x="282093" y="1333500"/>
                  </a:lnTo>
                  <a:lnTo>
                    <a:pt x="287328" y="1320800"/>
                  </a:lnTo>
                  <a:lnTo>
                    <a:pt x="1152017" y="1320800"/>
                  </a:lnTo>
                  <a:lnTo>
                    <a:pt x="1159683" y="1308100"/>
                  </a:lnTo>
                  <a:lnTo>
                    <a:pt x="94041" y="1308100"/>
                  </a:lnTo>
                  <a:lnTo>
                    <a:pt x="78724" y="1295400"/>
                  </a:lnTo>
                  <a:lnTo>
                    <a:pt x="70515" y="1282700"/>
                  </a:lnTo>
                  <a:lnTo>
                    <a:pt x="68068" y="1257300"/>
                  </a:lnTo>
                  <a:lnTo>
                    <a:pt x="68110" y="635000"/>
                  </a:lnTo>
                  <a:lnTo>
                    <a:pt x="70646" y="622300"/>
                  </a:lnTo>
                  <a:lnTo>
                    <a:pt x="78686" y="596900"/>
                  </a:lnTo>
                  <a:lnTo>
                    <a:pt x="295454" y="596900"/>
                  </a:lnTo>
                  <a:lnTo>
                    <a:pt x="274974" y="558800"/>
                  </a:lnTo>
                  <a:lnTo>
                    <a:pt x="253025" y="546100"/>
                  </a:lnTo>
                  <a:lnTo>
                    <a:pt x="227681" y="533400"/>
                  </a:lnTo>
                  <a:lnTo>
                    <a:pt x="197017" y="520700"/>
                  </a:lnTo>
                  <a:close/>
                </a:path>
                <a:path w="1271904" h="1371600">
                  <a:moveTo>
                    <a:pt x="1152017" y="1320800"/>
                  </a:moveTo>
                  <a:lnTo>
                    <a:pt x="299077" y="1320800"/>
                  </a:lnTo>
                  <a:lnTo>
                    <a:pt x="335359" y="1346200"/>
                  </a:lnTo>
                  <a:lnTo>
                    <a:pt x="373698" y="1358900"/>
                  </a:lnTo>
                  <a:lnTo>
                    <a:pt x="413614" y="1371600"/>
                  </a:lnTo>
                  <a:lnTo>
                    <a:pt x="1062362" y="1371600"/>
                  </a:lnTo>
                  <a:lnTo>
                    <a:pt x="1108562" y="1358900"/>
                  </a:lnTo>
                  <a:lnTo>
                    <a:pt x="1144351" y="1333500"/>
                  </a:lnTo>
                  <a:lnTo>
                    <a:pt x="1152017" y="1320800"/>
                  </a:lnTo>
                  <a:close/>
                </a:path>
                <a:path w="1271904" h="1371600">
                  <a:moveTo>
                    <a:pt x="291745" y="1079500"/>
                  </a:moveTo>
                  <a:lnTo>
                    <a:pt x="241488" y="1079500"/>
                  </a:lnTo>
                  <a:lnTo>
                    <a:pt x="234879" y="1092200"/>
                  </a:lnTo>
                  <a:lnTo>
                    <a:pt x="232587" y="1117600"/>
                  </a:lnTo>
                  <a:lnTo>
                    <a:pt x="232555" y="1130300"/>
                  </a:lnTo>
                  <a:lnTo>
                    <a:pt x="232451" y="1257300"/>
                  </a:lnTo>
                  <a:lnTo>
                    <a:pt x="229876" y="1282700"/>
                  </a:lnTo>
                  <a:lnTo>
                    <a:pt x="221612" y="1295400"/>
                  </a:lnTo>
                  <a:lnTo>
                    <a:pt x="206489" y="1308100"/>
                  </a:lnTo>
                  <a:lnTo>
                    <a:pt x="432880" y="1308100"/>
                  </a:lnTo>
                  <a:lnTo>
                    <a:pt x="405248" y="1295400"/>
                  </a:lnTo>
                  <a:lnTo>
                    <a:pt x="378292" y="1295400"/>
                  </a:lnTo>
                  <a:lnTo>
                    <a:pt x="352237" y="1282700"/>
                  </a:lnTo>
                  <a:lnTo>
                    <a:pt x="329915" y="1270000"/>
                  </a:lnTo>
                  <a:lnTo>
                    <a:pt x="313511" y="1244600"/>
                  </a:lnTo>
                  <a:lnTo>
                    <a:pt x="303508" y="1219200"/>
                  </a:lnTo>
                  <a:lnTo>
                    <a:pt x="300386" y="1193800"/>
                  </a:lnTo>
                  <a:lnTo>
                    <a:pt x="300628" y="1181100"/>
                  </a:lnTo>
                  <a:lnTo>
                    <a:pt x="300580" y="1130300"/>
                  </a:lnTo>
                  <a:lnTo>
                    <a:pt x="300375" y="1117600"/>
                  </a:lnTo>
                  <a:lnTo>
                    <a:pt x="298079" y="1092200"/>
                  </a:lnTo>
                  <a:lnTo>
                    <a:pt x="291745" y="1079500"/>
                  </a:lnTo>
                  <a:close/>
                </a:path>
                <a:path w="1271904" h="1371600">
                  <a:moveTo>
                    <a:pt x="1162650" y="1193800"/>
                  </a:moveTo>
                  <a:lnTo>
                    <a:pt x="1045085" y="1193800"/>
                  </a:lnTo>
                  <a:lnTo>
                    <a:pt x="1070550" y="1206500"/>
                  </a:lnTo>
                  <a:lnTo>
                    <a:pt x="1089945" y="1206500"/>
                  </a:lnTo>
                  <a:lnTo>
                    <a:pt x="1102426" y="1231900"/>
                  </a:lnTo>
                  <a:lnTo>
                    <a:pt x="1107146" y="1257300"/>
                  </a:lnTo>
                  <a:lnTo>
                    <a:pt x="1103347" y="1270000"/>
                  </a:lnTo>
                  <a:lnTo>
                    <a:pt x="1091345" y="1295400"/>
                  </a:lnTo>
                  <a:lnTo>
                    <a:pt x="1071997" y="1308100"/>
                  </a:lnTo>
                  <a:lnTo>
                    <a:pt x="1159683" y="1308100"/>
                  </a:lnTo>
                  <a:lnTo>
                    <a:pt x="1167350" y="1295400"/>
                  </a:lnTo>
                  <a:lnTo>
                    <a:pt x="1175179" y="1257300"/>
                  </a:lnTo>
                  <a:lnTo>
                    <a:pt x="1165459" y="1206500"/>
                  </a:lnTo>
                  <a:lnTo>
                    <a:pt x="1162650" y="1193800"/>
                  </a:lnTo>
                  <a:close/>
                </a:path>
                <a:path w="1271904" h="1371600">
                  <a:moveTo>
                    <a:pt x="1166338" y="1181100"/>
                  </a:moveTo>
                  <a:lnTo>
                    <a:pt x="948934" y="1181100"/>
                  </a:lnTo>
                  <a:lnTo>
                    <a:pt x="960998" y="1193800"/>
                  </a:lnTo>
                  <a:lnTo>
                    <a:pt x="1162738" y="1193800"/>
                  </a:lnTo>
                  <a:lnTo>
                    <a:pt x="1166338" y="1181100"/>
                  </a:lnTo>
                  <a:close/>
                </a:path>
                <a:path w="1271904" h="1371600">
                  <a:moveTo>
                    <a:pt x="1122696" y="520700"/>
                  </a:moveTo>
                  <a:lnTo>
                    <a:pt x="1030953" y="520700"/>
                  </a:lnTo>
                  <a:lnTo>
                    <a:pt x="1019830" y="533400"/>
                  </a:lnTo>
                  <a:lnTo>
                    <a:pt x="1012806" y="546100"/>
                  </a:lnTo>
                  <a:lnTo>
                    <a:pt x="1010144" y="558800"/>
                  </a:lnTo>
                  <a:lnTo>
                    <a:pt x="1012287" y="571500"/>
                  </a:lnTo>
                  <a:lnTo>
                    <a:pt x="1019266" y="584200"/>
                  </a:lnTo>
                  <a:lnTo>
                    <a:pt x="1030684" y="584200"/>
                  </a:lnTo>
                  <a:lnTo>
                    <a:pt x="1046143" y="596900"/>
                  </a:lnTo>
                  <a:lnTo>
                    <a:pt x="1136256" y="596900"/>
                  </a:lnTo>
                  <a:lnTo>
                    <a:pt x="1159065" y="609600"/>
                  </a:lnTo>
                  <a:lnTo>
                    <a:pt x="1173807" y="635000"/>
                  </a:lnTo>
                  <a:lnTo>
                    <a:pt x="1178715" y="660400"/>
                  </a:lnTo>
                  <a:lnTo>
                    <a:pt x="1173008" y="685800"/>
                  </a:lnTo>
                  <a:lnTo>
                    <a:pt x="1158123" y="711200"/>
                  </a:lnTo>
                  <a:lnTo>
                    <a:pt x="1135617" y="723900"/>
                  </a:lnTo>
                  <a:lnTo>
                    <a:pt x="966077" y="723900"/>
                  </a:lnTo>
                  <a:lnTo>
                    <a:pt x="951083" y="736600"/>
                  </a:lnTo>
                  <a:lnTo>
                    <a:pt x="942223" y="749300"/>
                  </a:lnTo>
                  <a:lnTo>
                    <a:pt x="939413" y="762000"/>
                  </a:lnTo>
                  <a:lnTo>
                    <a:pt x="942384" y="774700"/>
                  </a:lnTo>
                  <a:lnTo>
                    <a:pt x="951028" y="787400"/>
                  </a:lnTo>
                  <a:lnTo>
                    <a:pt x="1130528" y="787400"/>
                  </a:lnTo>
                  <a:lnTo>
                    <a:pt x="1160600" y="800100"/>
                  </a:lnTo>
                  <a:lnTo>
                    <a:pt x="1184305" y="812800"/>
                  </a:lnTo>
                  <a:lnTo>
                    <a:pt x="1199785" y="838200"/>
                  </a:lnTo>
                  <a:lnTo>
                    <a:pt x="1205185" y="863600"/>
                  </a:lnTo>
                  <a:lnTo>
                    <a:pt x="1199434" y="889000"/>
                  </a:lnTo>
                  <a:lnTo>
                    <a:pt x="1183822" y="914400"/>
                  </a:lnTo>
                  <a:lnTo>
                    <a:pt x="1160039" y="927100"/>
                  </a:lnTo>
                  <a:lnTo>
                    <a:pt x="960825" y="927100"/>
                  </a:lnTo>
                  <a:lnTo>
                    <a:pt x="949213" y="939800"/>
                  </a:lnTo>
                  <a:lnTo>
                    <a:pt x="941863" y="952500"/>
                  </a:lnTo>
                  <a:lnTo>
                    <a:pt x="939361" y="965200"/>
                  </a:lnTo>
                  <a:lnTo>
                    <a:pt x="942057" y="977900"/>
                  </a:lnTo>
                  <a:lnTo>
                    <a:pt x="949541" y="990600"/>
                  </a:lnTo>
                  <a:lnTo>
                    <a:pt x="1107733" y="990600"/>
                  </a:lnTo>
                  <a:lnTo>
                    <a:pt x="1135963" y="1003300"/>
                  </a:lnTo>
                  <a:lnTo>
                    <a:pt x="1158346" y="1016000"/>
                  </a:lnTo>
                  <a:lnTo>
                    <a:pt x="1173163" y="1041400"/>
                  </a:lnTo>
                  <a:lnTo>
                    <a:pt x="1178694" y="1066800"/>
                  </a:lnTo>
                  <a:lnTo>
                    <a:pt x="1173644" y="1092200"/>
                  </a:lnTo>
                  <a:lnTo>
                    <a:pt x="1159096" y="1104900"/>
                  </a:lnTo>
                  <a:lnTo>
                    <a:pt x="1136898" y="1117600"/>
                  </a:lnTo>
                  <a:lnTo>
                    <a:pt x="1108895" y="1130300"/>
                  </a:lnTo>
                  <a:lnTo>
                    <a:pt x="961894" y="1130300"/>
                  </a:lnTo>
                  <a:lnTo>
                    <a:pt x="949981" y="1143000"/>
                  </a:lnTo>
                  <a:lnTo>
                    <a:pt x="942392" y="1143000"/>
                  </a:lnTo>
                  <a:lnTo>
                    <a:pt x="939424" y="1155700"/>
                  </a:lnTo>
                  <a:lnTo>
                    <a:pt x="941585" y="1181100"/>
                  </a:lnTo>
                  <a:lnTo>
                    <a:pt x="1174066" y="1181100"/>
                  </a:lnTo>
                  <a:lnTo>
                    <a:pt x="1211551" y="1155700"/>
                  </a:lnTo>
                  <a:lnTo>
                    <a:pt x="1235865" y="1117600"/>
                  </a:lnTo>
                  <a:lnTo>
                    <a:pt x="1246236" y="1066800"/>
                  </a:lnTo>
                  <a:lnTo>
                    <a:pt x="1241896" y="1028700"/>
                  </a:lnTo>
                  <a:lnTo>
                    <a:pt x="1222075" y="990600"/>
                  </a:lnTo>
                  <a:lnTo>
                    <a:pt x="1217939" y="977900"/>
                  </a:lnTo>
                  <a:lnTo>
                    <a:pt x="1217448" y="977900"/>
                  </a:lnTo>
                  <a:lnTo>
                    <a:pt x="1220289" y="965200"/>
                  </a:lnTo>
                  <a:lnTo>
                    <a:pt x="1226148" y="965200"/>
                  </a:lnTo>
                  <a:lnTo>
                    <a:pt x="1255875" y="927100"/>
                  </a:lnTo>
                  <a:lnTo>
                    <a:pt x="1270968" y="889000"/>
                  </a:lnTo>
                  <a:lnTo>
                    <a:pt x="1271348" y="838200"/>
                  </a:lnTo>
                  <a:lnTo>
                    <a:pt x="1256934" y="800100"/>
                  </a:lnTo>
                  <a:lnTo>
                    <a:pt x="1227645" y="762000"/>
                  </a:lnTo>
                  <a:lnTo>
                    <a:pt x="1220440" y="749300"/>
                  </a:lnTo>
                  <a:lnTo>
                    <a:pt x="1218027" y="749300"/>
                  </a:lnTo>
                  <a:lnTo>
                    <a:pt x="1219640" y="736600"/>
                  </a:lnTo>
                  <a:lnTo>
                    <a:pt x="1224515" y="736600"/>
                  </a:lnTo>
                  <a:lnTo>
                    <a:pt x="1243233" y="685800"/>
                  </a:lnTo>
                  <a:lnTo>
                    <a:pt x="1245238" y="635000"/>
                  </a:lnTo>
                  <a:lnTo>
                    <a:pt x="1232359" y="596900"/>
                  </a:lnTo>
                  <a:lnTo>
                    <a:pt x="1206422" y="558800"/>
                  </a:lnTo>
                  <a:lnTo>
                    <a:pt x="1169259" y="533400"/>
                  </a:lnTo>
                  <a:lnTo>
                    <a:pt x="1122696" y="520700"/>
                  </a:lnTo>
                  <a:close/>
                </a:path>
                <a:path w="1271904" h="1371600">
                  <a:moveTo>
                    <a:pt x="267266" y="1066800"/>
                  </a:moveTo>
                  <a:lnTo>
                    <a:pt x="252316" y="1079500"/>
                  </a:lnTo>
                  <a:lnTo>
                    <a:pt x="281448" y="1079500"/>
                  </a:lnTo>
                  <a:lnTo>
                    <a:pt x="267266" y="1066800"/>
                  </a:lnTo>
                  <a:close/>
                </a:path>
                <a:path w="1271904" h="1371600">
                  <a:moveTo>
                    <a:pt x="637662" y="0"/>
                  </a:moveTo>
                  <a:lnTo>
                    <a:pt x="595879" y="0"/>
                  </a:lnTo>
                  <a:lnTo>
                    <a:pt x="561471" y="25400"/>
                  </a:lnTo>
                  <a:lnTo>
                    <a:pt x="537478" y="63500"/>
                  </a:lnTo>
                  <a:lnTo>
                    <a:pt x="460050" y="292100"/>
                  </a:lnTo>
                  <a:lnTo>
                    <a:pt x="429020" y="393700"/>
                  </a:lnTo>
                  <a:lnTo>
                    <a:pt x="411145" y="431800"/>
                  </a:lnTo>
                  <a:lnTo>
                    <a:pt x="389261" y="482600"/>
                  </a:lnTo>
                  <a:lnTo>
                    <a:pt x="362957" y="520700"/>
                  </a:lnTo>
                  <a:lnTo>
                    <a:pt x="331825" y="558800"/>
                  </a:lnTo>
                  <a:lnTo>
                    <a:pt x="295454" y="596900"/>
                  </a:lnTo>
                  <a:lnTo>
                    <a:pt x="221840" y="596900"/>
                  </a:lnTo>
                  <a:lnTo>
                    <a:pt x="230121" y="622300"/>
                  </a:lnTo>
                  <a:lnTo>
                    <a:pt x="232482" y="647700"/>
                  </a:lnTo>
                  <a:lnTo>
                    <a:pt x="232566" y="939800"/>
                  </a:lnTo>
                  <a:lnTo>
                    <a:pt x="232314" y="939800"/>
                  </a:lnTo>
                  <a:lnTo>
                    <a:pt x="233728" y="952500"/>
                  </a:lnTo>
                  <a:lnTo>
                    <a:pt x="237570" y="965200"/>
                  </a:lnTo>
                  <a:lnTo>
                    <a:pt x="244340" y="977900"/>
                  </a:lnTo>
                  <a:lnTo>
                    <a:pt x="286568" y="977900"/>
                  </a:lnTo>
                  <a:lnTo>
                    <a:pt x="293841" y="965200"/>
                  </a:lnTo>
                  <a:lnTo>
                    <a:pt x="298354" y="952500"/>
                  </a:lnTo>
                  <a:lnTo>
                    <a:pt x="300229" y="952500"/>
                  </a:lnTo>
                  <a:lnTo>
                    <a:pt x="300344" y="939800"/>
                  </a:lnTo>
                  <a:lnTo>
                    <a:pt x="300396" y="685800"/>
                  </a:lnTo>
                  <a:lnTo>
                    <a:pt x="300549" y="685800"/>
                  </a:lnTo>
                  <a:lnTo>
                    <a:pt x="301666" y="673100"/>
                  </a:lnTo>
                  <a:lnTo>
                    <a:pt x="304710" y="673100"/>
                  </a:lnTo>
                  <a:lnTo>
                    <a:pt x="310647" y="660400"/>
                  </a:lnTo>
                  <a:lnTo>
                    <a:pt x="350090" y="635000"/>
                  </a:lnTo>
                  <a:lnTo>
                    <a:pt x="385053" y="596900"/>
                  </a:lnTo>
                  <a:lnTo>
                    <a:pt x="415702" y="558800"/>
                  </a:lnTo>
                  <a:lnTo>
                    <a:pt x="442200" y="520700"/>
                  </a:lnTo>
                  <a:lnTo>
                    <a:pt x="464714" y="482600"/>
                  </a:lnTo>
                  <a:lnTo>
                    <a:pt x="483406" y="431800"/>
                  </a:lnTo>
                  <a:lnTo>
                    <a:pt x="500977" y="393700"/>
                  </a:lnTo>
                  <a:lnTo>
                    <a:pt x="518156" y="342900"/>
                  </a:lnTo>
                  <a:lnTo>
                    <a:pt x="535045" y="292100"/>
                  </a:lnTo>
                  <a:lnTo>
                    <a:pt x="551749" y="241300"/>
                  </a:lnTo>
                  <a:lnTo>
                    <a:pt x="585012" y="139700"/>
                  </a:lnTo>
                  <a:lnTo>
                    <a:pt x="601780" y="88900"/>
                  </a:lnTo>
                  <a:lnTo>
                    <a:pt x="609300" y="76200"/>
                  </a:lnTo>
                  <a:lnTo>
                    <a:pt x="618410" y="63500"/>
                  </a:lnTo>
                  <a:lnTo>
                    <a:pt x="737959" y="63500"/>
                  </a:lnTo>
                  <a:lnTo>
                    <a:pt x="719438" y="38100"/>
                  </a:lnTo>
                  <a:lnTo>
                    <a:pt x="683777" y="12700"/>
                  </a:lnTo>
                  <a:lnTo>
                    <a:pt x="637662" y="0"/>
                  </a:lnTo>
                  <a:close/>
                </a:path>
                <a:path w="1271904" h="1371600">
                  <a:moveTo>
                    <a:pt x="737959" y="63500"/>
                  </a:moveTo>
                  <a:lnTo>
                    <a:pt x="630422" y="63500"/>
                  </a:lnTo>
                  <a:lnTo>
                    <a:pt x="646647" y="76200"/>
                  </a:lnTo>
                  <a:lnTo>
                    <a:pt x="680103" y="101600"/>
                  </a:lnTo>
                  <a:lnTo>
                    <a:pt x="702945" y="139700"/>
                  </a:lnTo>
                  <a:lnTo>
                    <a:pt x="714026" y="177800"/>
                  </a:lnTo>
                  <a:lnTo>
                    <a:pt x="712195" y="228600"/>
                  </a:lnTo>
                  <a:lnTo>
                    <a:pt x="708327" y="254000"/>
                  </a:lnTo>
                  <a:lnTo>
                    <a:pt x="704375" y="266700"/>
                  </a:lnTo>
                  <a:lnTo>
                    <a:pt x="696342" y="304800"/>
                  </a:lnTo>
                  <a:lnTo>
                    <a:pt x="689938" y="342900"/>
                  </a:lnTo>
                  <a:lnTo>
                    <a:pt x="686323" y="381000"/>
                  </a:lnTo>
                  <a:lnTo>
                    <a:pt x="687524" y="419100"/>
                  </a:lnTo>
                  <a:lnTo>
                    <a:pt x="695567" y="457200"/>
                  </a:lnTo>
                  <a:lnTo>
                    <a:pt x="717126" y="495300"/>
                  </a:lnTo>
                  <a:lnTo>
                    <a:pt x="748615" y="533400"/>
                  </a:lnTo>
                  <a:lnTo>
                    <a:pt x="787920" y="571500"/>
                  </a:lnTo>
                  <a:lnTo>
                    <a:pt x="832926" y="584200"/>
                  </a:lnTo>
                  <a:lnTo>
                    <a:pt x="907707" y="584200"/>
                  </a:lnTo>
                  <a:lnTo>
                    <a:pt x="915507" y="571500"/>
                  </a:lnTo>
                  <a:lnTo>
                    <a:pt x="919006" y="558800"/>
                  </a:lnTo>
                  <a:lnTo>
                    <a:pt x="917673" y="546100"/>
                  </a:lnTo>
                  <a:lnTo>
                    <a:pt x="911605" y="533400"/>
                  </a:lnTo>
                  <a:lnTo>
                    <a:pt x="901206" y="533400"/>
                  </a:lnTo>
                  <a:lnTo>
                    <a:pt x="886881" y="520700"/>
                  </a:lnTo>
                  <a:lnTo>
                    <a:pt x="875656" y="520700"/>
                  </a:lnTo>
                  <a:lnTo>
                    <a:pt x="829786" y="508000"/>
                  </a:lnTo>
                  <a:lnTo>
                    <a:pt x="793143" y="482600"/>
                  </a:lnTo>
                  <a:lnTo>
                    <a:pt x="767468" y="444500"/>
                  </a:lnTo>
                  <a:lnTo>
                    <a:pt x="754504" y="406400"/>
                  </a:lnTo>
                  <a:lnTo>
                    <a:pt x="755995" y="355600"/>
                  </a:lnTo>
                  <a:lnTo>
                    <a:pt x="760923" y="330200"/>
                  </a:lnTo>
                  <a:lnTo>
                    <a:pt x="775848" y="254000"/>
                  </a:lnTo>
                  <a:lnTo>
                    <a:pt x="781438" y="203200"/>
                  </a:lnTo>
                  <a:lnTo>
                    <a:pt x="778406" y="165100"/>
                  </a:lnTo>
                  <a:lnTo>
                    <a:pt x="766938" y="114300"/>
                  </a:lnTo>
                  <a:lnTo>
                    <a:pt x="747220" y="76200"/>
                  </a:lnTo>
                  <a:lnTo>
                    <a:pt x="737959" y="6350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1550" y="4758259"/>
              <a:ext cx="1684020" cy="732790"/>
            </a:xfrm>
            <a:custGeom>
              <a:avLst/>
              <a:gdLst/>
              <a:ahLst/>
              <a:cxnLst/>
              <a:rect l="l" t="t" r="r" b="b"/>
              <a:pathLst>
                <a:path w="1684020" h="732789">
                  <a:moveTo>
                    <a:pt x="41609" y="664647"/>
                  </a:moveTo>
                  <a:lnTo>
                    <a:pt x="1903" y="685941"/>
                  </a:lnTo>
                  <a:lnTo>
                    <a:pt x="0" y="698188"/>
                  </a:lnTo>
                  <a:lnTo>
                    <a:pt x="1499" y="709856"/>
                  </a:lnTo>
                  <a:lnTo>
                    <a:pt x="33317" y="731782"/>
                  </a:lnTo>
                  <a:lnTo>
                    <a:pt x="1518753" y="732649"/>
                  </a:lnTo>
                  <a:lnTo>
                    <a:pt x="1525532" y="732590"/>
                  </a:lnTo>
                  <a:lnTo>
                    <a:pt x="1586497" y="723180"/>
                  </a:lnTo>
                  <a:lnTo>
                    <a:pt x="1625273" y="702744"/>
                  </a:lnTo>
                  <a:lnTo>
                    <a:pt x="1655511" y="670954"/>
                  </a:lnTo>
                  <a:lnTo>
                    <a:pt x="1658678" y="664712"/>
                  </a:lnTo>
                  <a:lnTo>
                    <a:pt x="55192" y="664712"/>
                  </a:lnTo>
                  <a:lnTo>
                    <a:pt x="41609" y="664647"/>
                  </a:lnTo>
                  <a:close/>
                </a:path>
                <a:path w="1684020" h="732789">
                  <a:moveTo>
                    <a:pt x="1658668" y="68158"/>
                  </a:moveTo>
                  <a:lnTo>
                    <a:pt x="1324440" y="68158"/>
                  </a:lnTo>
                  <a:lnTo>
                    <a:pt x="1531157" y="68312"/>
                  </a:lnTo>
                  <a:lnTo>
                    <a:pt x="1565128" y="73973"/>
                  </a:lnTo>
                  <a:lnTo>
                    <a:pt x="1609004" y="114403"/>
                  </a:lnTo>
                  <a:lnTo>
                    <a:pt x="1615459" y="195166"/>
                  </a:lnTo>
                  <a:lnTo>
                    <a:pt x="1615590" y="244118"/>
                  </a:lnTo>
                  <a:lnTo>
                    <a:pt x="1615660" y="439923"/>
                  </a:lnTo>
                  <a:lnTo>
                    <a:pt x="1615568" y="488875"/>
                  </a:lnTo>
                  <a:lnTo>
                    <a:pt x="1615434" y="537826"/>
                  </a:lnTo>
                  <a:lnTo>
                    <a:pt x="1615259" y="586777"/>
                  </a:lnTo>
                  <a:lnTo>
                    <a:pt x="1594992" y="638934"/>
                  </a:lnTo>
                  <a:lnTo>
                    <a:pt x="1543994" y="663519"/>
                  </a:lnTo>
                  <a:lnTo>
                    <a:pt x="55192" y="664712"/>
                  </a:lnTo>
                  <a:lnTo>
                    <a:pt x="1658678" y="664712"/>
                  </a:lnTo>
                  <a:lnTo>
                    <a:pt x="1677320" y="627959"/>
                  </a:lnTo>
                  <a:lnTo>
                    <a:pt x="1678734" y="624064"/>
                  </a:lnTo>
                  <a:lnTo>
                    <a:pt x="1677540" y="618536"/>
                  </a:lnTo>
                  <a:lnTo>
                    <a:pt x="1683393" y="617038"/>
                  </a:lnTo>
                  <a:lnTo>
                    <a:pt x="1683393" y="119818"/>
                  </a:lnTo>
                  <a:lnTo>
                    <a:pt x="1682231" y="119043"/>
                  </a:lnTo>
                  <a:lnTo>
                    <a:pt x="1680304" y="118488"/>
                  </a:lnTo>
                  <a:lnTo>
                    <a:pt x="1680011" y="117462"/>
                  </a:lnTo>
                  <a:lnTo>
                    <a:pt x="1658668" y="68158"/>
                  </a:lnTo>
                  <a:close/>
                </a:path>
                <a:path w="1684020" h="732789">
                  <a:moveTo>
                    <a:pt x="1101380" y="0"/>
                  </a:moveTo>
                  <a:lnTo>
                    <a:pt x="1065677" y="20562"/>
                  </a:lnTo>
                  <a:lnTo>
                    <a:pt x="1063339" y="33444"/>
                  </a:lnTo>
                  <a:lnTo>
                    <a:pt x="1065310" y="46381"/>
                  </a:lnTo>
                  <a:lnTo>
                    <a:pt x="1071429" y="56589"/>
                  </a:lnTo>
                  <a:lnTo>
                    <a:pt x="1081461" y="63735"/>
                  </a:lnTo>
                  <a:lnTo>
                    <a:pt x="1095170" y="67484"/>
                  </a:lnTo>
                  <a:lnTo>
                    <a:pt x="1102594" y="68416"/>
                  </a:lnTo>
                  <a:lnTo>
                    <a:pt x="1110196" y="68186"/>
                  </a:lnTo>
                  <a:lnTo>
                    <a:pt x="1658668" y="68158"/>
                  </a:lnTo>
                  <a:lnTo>
                    <a:pt x="1624713" y="29006"/>
                  </a:lnTo>
                  <a:lnTo>
                    <a:pt x="1580883" y="7389"/>
                  </a:lnTo>
                  <a:lnTo>
                    <a:pt x="1525398" y="251"/>
                  </a:lnTo>
                  <a:lnTo>
                    <a:pt x="1106678" y="230"/>
                  </a:lnTo>
                  <a:lnTo>
                    <a:pt x="1101380" y="0"/>
                  </a:lnTo>
                  <a:close/>
                </a:path>
                <a:path w="1684020" h="732789">
                  <a:moveTo>
                    <a:pt x="1422035" y="206"/>
                  </a:moveTo>
                  <a:lnTo>
                    <a:pt x="1106678" y="230"/>
                  </a:lnTo>
                  <a:lnTo>
                    <a:pt x="1476757" y="230"/>
                  </a:lnTo>
                  <a:lnTo>
                    <a:pt x="1422035" y="206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0619" y="4758453"/>
              <a:ext cx="1603375" cy="732790"/>
            </a:xfrm>
            <a:custGeom>
              <a:avLst/>
              <a:gdLst/>
              <a:ahLst/>
              <a:cxnLst/>
              <a:rect l="l" t="t" r="r" b="b"/>
              <a:pathLst>
                <a:path w="1603375" h="732789">
                  <a:moveTo>
                    <a:pt x="354071" y="0"/>
                  </a:moveTo>
                  <a:lnTo>
                    <a:pt x="155202" y="106"/>
                  </a:lnTo>
                  <a:lnTo>
                    <a:pt x="103063" y="7331"/>
                  </a:lnTo>
                  <a:lnTo>
                    <a:pt x="60099" y="27960"/>
                  </a:lnTo>
                  <a:lnTo>
                    <a:pt x="27690" y="60569"/>
                  </a:lnTo>
                  <a:lnTo>
                    <a:pt x="7215" y="103740"/>
                  </a:lnTo>
                  <a:lnTo>
                    <a:pt x="55" y="156049"/>
                  </a:lnTo>
                  <a:lnTo>
                    <a:pt x="0" y="418769"/>
                  </a:lnTo>
                  <a:lnTo>
                    <a:pt x="122" y="584313"/>
                  </a:lnTo>
                  <a:lnTo>
                    <a:pt x="15154" y="649927"/>
                  </a:lnTo>
                  <a:lnTo>
                    <a:pt x="38179" y="684295"/>
                  </a:lnTo>
                  <a:lnTo>
                    <a:pt x="69958" y="710089"/>
                  </a:lnTo>
                  <a:lnTo>
                    <a:pt x="109478" y="726385"/>
                  </a:lnTo>
                  <a:lnTo>
                    <a:pt x="155725" y="732261"/>
                  </a:lnTo>
                  <a:lnTo>
                    <a:pt x="301001" y="732698"/>
                  </a:lnTo>
                  <a:lnTo>
                    <a:pt x="501432" y="732387"/>
                  </a:lnTo>
                  <a:lnTo>
                    <a:pt x="538604" y="709124"/>
                  </a:lnTo>
                  <a:lnTo>
                    <a:pt x="539996" y="697508"/>
                  </a:lnTo>
                  <a:lnTo>
                    <a:pt x="538131" y="685941"/>
                  </a:lnTo>
                  <a:lnTo>
                    <a:pt x="299893" y="664613"/>
                  </a:lnTo>
                  <a:lnTo>
                    <a:pt x="156552" y="664347"/>
                  </a:lnTo>
                  <a:lnTo>
                    <a:pt x="118134" y="658362"/>
                  </a:lnTo>
                  <a:lnTo>
                    <a:pt x="73592" y="612957"/>
                  </a:lnTo>
                  <a:lnTo>
                    <a:pt x="67927" y="574371"/>
                  </a:lnTo>
                  <a:lnTo>
                    <a:pt x="67906" y="165315"/>
                  </a:lnTo>
                  <a:lnTo>
                    <a:pt x="73301" y="120795"/>
                  </a:lnTo>
                  <a:lnTo>
                    <a:pt x="90353" y="90607"/>
                  </a:lnTo>
                  <a:lnTo>
                    <a:pt x="120358" y="73449"/>
                  </a:lnTo>
                  <a:lnTo>
                    <a:pt x="164615" y="68020"/>
                  </a:lnTo>
                  <a:lnTo>
                    <a:pt x="1552185" y="67999"/>
                  </a:lnTo>
                  <a:lnTo>
                    <a:pt x="1574511" y="65835"/>
                  </a:lnTo>
                  <a:lnTo>
                    <a:pt x="1590408" y="59359"/>
                  </a:lnTo>
                  <a:lnTo>
                    <a:pt x="1599895" y="48593"/>
                  </a:lnTo>
                  <a:lnTo>
                    <a:pt x="1602990" y="33560"/>
                  </a:lnTo>
                  <a:lnTo>
                    <a:pt x="1599840" y="18683"/>
                  </a:lnTo>
                  <a:lnTo>
                    <a:pt x="1590412" y="8228"/>
                  </a:lnTo>
                  <a:lnTo>
                    <a:pt x="1574477" y="2058"/>
                  </a:lnTo>
                  <a:lnTo>
                    <a:pt x="1551808" y="32"/>
                  </a:lnTo>
                  <a:lnTo>
                    <a:pt x="851243" y="32"/>
                  </a:lnTo>
                  <a:lnTo>
                    <a:pt x="354071" y="0"/>
                  </a:lnTo>
                  <a:close/>
                </a:path>
                <a:path w="1603375" h="732789">
                  <a:moveTo>
                    <a:pt x="443234" y="664532"/>
                  </a:moveTo>
                  <a:lnTo>
                    <a:pt x="299893" y="664613"/>
                  </a:lnTo>
                  <a:lnTo>
                    <a:pt x="507984" y="664613"/>
                  </a:lnTo>
                  <a:lnTo>
                    <a:pt x="507636" y="664546"/>
                  </a:lnTo>
                  <a:lnTo>
                    <a:pt x="443234" y="664532"/>
                  </a:lnTo>
                  <a:close/>
                </a:path>
                <a:path w="1603375" h="732789">
                  <a:moveTo>
                    <a:pt x="506207" y="664274"/>
                  </a:moveTo>
                  <a:lnTo>
                    <a:pt x="498532" y="664546"/>
                  </a:lnTo>
                  <a:lnTo>
                    <a:pt x="507636" y="664546"/>
                  </a:lnTo>
                  <a:lnTo>
                    <a:pt x="506207" y="664274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7077" y="4942562"/>
              <a:ext cx="361315" cy="345440"/>
            </a:xfrm>
            <a:custGeom>
              <a:avLst/>
              <a:gdLst/>
              <a:ahLst/>
              <a:cxnLst/>
              <a:rect l="l" t="t" r="r" b="b"/>
              <a:pathLst>
                <a:path w="361314" h="345439">
                  <a:moveTo>
                    <a:pt x="306764" y="314250"/>
                  </a:moveTo>
                  <a:lnTo>
                    <a:pt x="181597" y="314250"/>
                  </a:lnTo>
                  <a:lnTo>
                    <a:pt x="211241" y="320031"/>
                  </a:lnTo>
                  <a:lnTo>
                    <a:pt x="241220" y="337675"/>
                  </a:lnTo>
                  <a:lnTo>
                    <a:pt x="253035" y="343933"/>
                  </a:lnTo>
                  <a:lnTo>
                    <a:pt x="265329" y="345291"/>
                  </a:lnTo>
                  <a:lnTo>
                    <a:pt x="277678" y="342415"/>
                  </a:lnTo>
                  <a:lnTo>
                    <a:pt x="289658" y="335968"/>
                  </a:lnTo>
                  <a:lnTo>
                    <a:pt x="299885" y="326846"/>
                  </a:lnTo>
                  <a:lnTo>
                    <a:pt x="306405" y="316080"/>
                  </a:lnTo>
                  <a:lnTo>
                    <a:pt x="306764" y="314250"/>
                  </a:lnTo>
                  <a:close/>
                </a:path>
                <a:path w="361314" h="345439">
                  <a:moveTo>
                    <a:pt x="180672" y="0"/>
                  </a:moveTo>
                  <a:lnTo>
                    <a:pt x="156838" y="6245"/>
                  </a:lnTo>
                  <a:lnTo>
                    <a:pt x="140741" y="26082"/>
                  </a:lnTo>
                  <a:lnTo>
                    <a:pt x="124159" y="58980"/>
                  </a:lnTo>
                  <a:lnTo>
                    <a:pt x="101831" y="81417"/>
                  </a:lnTo>
                  <a:lnTo>
                    <a:pt x="73214" y="94174"/>
                  </a:lnTo>
                  <a:lnTo>
                    <a:pt x="37760" y="98028"/>
                  </a:lnTo>
                  <a:lnTo>
                    <a:pt x="25329" y="100298"/>
                  </a:lnTo>
                  <a:lnTo>
                    <a:pt x="15488" y="106715"/>
                  </a:lnTo>
                  <a:lnTo>
                    <a:pt x="7972" y="116338"/>
                  </a:lnTo>
                  <a:lnTo>
                    <a:pt x="2515" y="128226"/>
                  </a:lnTo>
                  <a:lnTo>
                    <a:pt x="0" y="140422"/>
                  </a:lnTo>
                  <a:lnTo>
                    <a:pt x="1215" y="151670"/>
                  </a:lnTo>
                  <a:lnTo>
                    <a:pt x="30500" y="189487"/>
                  </a:lnTo>
                  <a:lnTo>
                    <a:pt x="48974" y="205941"/>
                  </a:lnTo>
                  <a:lnTo>
                    <a:pt x="57441" y="214377"/>
                  </a:lnTo>
                  <a:lnTo>
                    <a:pt x="61990" y="223590"/>
                  </a:lnTo>
                  <a:lnTo>
                    <a:pt x="63192" y="233791"/>
                  </a:lnTo>
                  <a:lnTo>
                    <a:pt x="61623" y="245196"/>
                  </a:lnTo>
                  <a:lnTo>
                    <a:pt x="58780" y="258889"/>
                  </a:lnTo>
                  <a:lnTo>
                    <a:pt x="56406" y="272236"/>
                  </a:lnTo>
                  <a:lnTo>
                    <a:pt x="54358" y="284748"/>
                  </a:lnTo>
                  <a:lnTo>
                    <a:pt x="52493" y="295938"/>
                  </a:lnTo>
                  <a:lnTo>
                    <a:pt x="58941" y="322149"/>
                  </a:lnTo>
                  <a:lnTo>
                    <a:pt x="74967" y="339205"/>
                  </a:lnTo>
                  <a:lnTo>
                    <a:pt x="96724" y="344767"/>
                  </a:lnTo>
                  <a:lnTo>
                    <a:pt x="120365" y="336492"/>
                  </a:lnTo>
                  <a:lnTo>
                    <a:pt x="151551" y="319886"/>
                  </a:lnTo>
                  <a:lnTo>
                    <a:pt x="181597" y="314250"/>
                  </a:lnTo>
                  <a:lnTo>
                    <a:pt x="306764" y="314250"/>
                  </a:lnTo>
                  <a:lnTo>
                    <a:pt x="308784" y="303950"/>
                  </a:lnTo>
                  <a:lnTo>
                    <a:pt x="306589" y="290734"/>
                  </a:lnTo>
                  <a:lnTo>
                    <a:pt x="299367" y="255814"/>
                  </a:lnTo>
                  <a:lnTo>
                    <a:pt x="129035" y="255772"/>
                  </a:lnTo>
                  <a:lnTo>
                    <a:pt x="134637" y="226864"/>
                  </a:lnTo>
                  <a:lnTo>
                    <a:pt x="131542" y="201356"/>
                  </a:lnTo>
                  <a:lnTo>
                    <a:pt x="118969" y="179211"/>
                  </a:lnTo>
                  <a:lnTo>
                    <a:pt x="96135" y="160393"/>
                  </a:lnTo>
                  <a:lnTo>
                    <a:pt x="110772" y="155387"/>
                  </a:lnTo>
                  <a:lnTo>
                    <a:pt x="151139" y="143765"/>
                  </a:lnTo>
                  <a:lnTo>
                    <a:pt x="173048" y="110181"/>
                  </a:lnTo>
                  <a:lnTo>
                    <a:pt x="180740" y="99148"/>
                  </a:lnTo>
                  <a:lnTo>
                    <a:pt x="331343" y="99148"/>
                  </a:lnTo>
                  <a:lnTo>
                    <a:pt x="320139" y="97473"/>
                  </a:lnTo>
                  <a:lnTo>
                    <a:pt x="285875" y="93729"/>
                  </a:lnTo>
                  <a:lnTo>
                    <a:pt x="258241" y="81263"/>
                  </a:lnTo>
                  <a:lnTo>
                    <a:pt x="236704" y="59449"/>
                  </a:lnTo>
                  <a:lnTo>
                    <a:pt x="220728" y="27664"/>
                  </a:lnTo>
                  <a:lnTo>
                    <a:pt x="204537" y="7191"/>
                  </a:lnTo>
                  <a:lnTo>
                    <a:pt x="180672" y="0"/>
                  </a:lnTo>
                  <a:close/>
                </a:path>
                <a:path w="361314" h="345439">
                  <a:moveTo>
                    <a:pt x="179838" y="236056"/>
                  </a:moveTo>
                  <a:lnTo>
                    <a:pt x="154581" y="241116"/>
                  </a:lnTo>
                  <a:lnTo>
                    <a:pt x="129035" y="255772"/>
                  </a:lnTo>
                  <a:lnTo>
                    <a:pt x="299372" y="255772"/>
                  </a:lnTo>
                  <a:lnTo>
                    <a:pt x="299472" y="254924"/>
                  </a:lnTo>
                  <a:lnTo>
                    <a:pt x="230759" y="254924"/>
                  </a:lnTo>
                  <a:lnTo>
                    <a:pt x="205124" y="240642"/>
                  </a:lnTo>
                  <a:lnTo>
                    <a:pt x="179838" y="236056"/>
                  </a:lnTo>
                  <a:close/>
                </a:path>
                <a:path w="361314" h="345439">
                  <a:moveTo>
                    <a:pt x="331343" y="99148"/>
                  </a:moveTo>
                  <a:lnTo>
                    <a:pt x="180740" y="99148"/>
                  </a:lnTo>
                  <a:lnTo>
                    <a:pt x="197339" y="128861"/>
                  </a:lnTo>
                  <a:lnTo>
                    <a:pt x="209630" y="143822"/>
                  </a:lnTo>
                  <a:lnTo>
                    <a:pt x="228897" y="151386"/>
                  </a:lnTo>
                  <a:lnTo>
                    <a:pt x="266423" y="158906"/>
                  </a:lnTo>
                  <a:lnTo>
                    <a:pt x="242866" y="178323"/>
                  </a:lnTo>
                  <a:lnTo>
                    <a:pt x="229547" y="200679"/>
                  </a:lnTo>
                  <a:lnTo>
                    <a:pt x="225960" y="224752"/>
                  </a:lnTo>
                  <a:lnTo>
                    <a:pt x="225874" y="226864"/>
                  </a:lnTo>
                  <a:lnTo>
                    <a:pt x="230759" y="254924"/>
                  </a:lnTo>
                  <a:lnTo>
                    <a:pt x="299472" y="254924"/>
                  </a:lnTo>
                  <a:lnTo>
                    <a:pt x="303025" y="224752"/>
                  </a:lnTo>
                  <a:lnTo>
                    <a:pt x="318073" y="197388"/>
                  </a:lnTo>
                  <a:lnTo>
                    <a:pt x="345018" y="173565"/>
                  </a:lnTo>
                  <a:lnTo>
                    <a:pt x="354616" y="164362"/>
                  </a:lnTo>
                  <a:lnTo>
                    <a:pt x="359967" y="153021"/>
                  </a:lnTo>
                  <a:lnTo>
                    <a:pt x="361271" y="140290"/>
                  </a:lnTo>
                  <a:lnTo>
                    <a:pt x="358724" y="126917"/>
                  </a:lnTo>
                  <a:lnTo>
                    <a:pt x="352940" y="114738"/>
                  </a:lnTo>
                  <a:lnTo>
                    <a:pt x="344473" y="105406"/>
                  </a:lnTo>
                  <a:lnTo>
                    <a:pt x="333486" y="99469"/>
                  </a:lnTo>
                  <a:lnTo>
                    <a:pt x="331343" y="99148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6921" y="4944436"/>
              <a:ext cx="361950" cy="343535"/>
            </a:xfrm>
            <a:custGeom>
              <a:avLst/>
              <a:gdLst/>
              <a:ahLst/>
              <a:cxnLst/>
              <a:rect l="l" t="t" r="r" b="b"/>
              <a:pathLst>
                <a:path w="361950" h="343535">
                  <a:moveTo>
                    <a:pt x="307228" y="311355"/>
                  </a:moveTo>
                  <a:lnTo>
                    <a:pt x="181104" y="311355"/>
                  </a:lnTo>
                  <a:lnTo>
                    <a:pt x="209008" y="317267"/>
                  </a:lnTo>
                  <a:lnTo>
                    <a:pt x="237111" y="333738"/>
                  </a:lnTo>
                  <a:lnTo>
                    <a:pt x="249819" y="340801"/>
                  </a:lnTo>
                  <a:lnTo>
                    <a:pt x="263021" y="343187"/>
                  </a:lnTo>
                  <a:lnTo>
                    <a:pt x="276411" y="340984"/>
                  </a:lnTo>
                  <a:lnTo>
                    <a:pt x="289685" y="334283"/>
                  </a:lnTo>
                  <a:lnTo>
                    <a:pt x="300439" y="324551"/>
                  </a:lnTo>
                  <a:lnTo>
                    <a:pt x="306949" y="313084"/>
                  </a:lnTo>
                  <a:lnTo>
                    <a:pt x="307228" y="311355"/>
                  </a:lnTo>
                  <a:close/>
                </a:path>
                <a:path w="361950" h="343535">
                  <a:moveTo>
                    <a:pt x="180400" y="0"/>
                  </a:moveTo>
                  <a:lnTo>
                    <a:pt x="144390" y="15500"/>
                  </a:lnTo>
                  <a:lnTo>
                    <a:pt x="124301" y="58073"/>
                  </a:lnTo>
                  <a:lnTo>
                    <a:pt x="104477" y="79445"/>
                  </a:lnTo>
                  <a:lnTo>
                    <a:pt x="78145" y="91773"/>
                  </a:lnTo>
                  <a:lnTo>
                    <a:pt x="44792" y="94970"/>
                  </a:lnTo>
                  <a:lnTo>
                    <a:pt x="29845" y="96821"/>
                  </a:lnTo>
                  <a:lnTo>
                    <a:pt x="17680" y="103300"/>
                  </a:lnTo>
                  <a:lnTo>
                    <a:pt x="8378" y="113933"/>
                  </a:lnTo>
                  <a:lnTo>
                    <a:pt x="2018" y="128247"/>
                  </a:lnTo>
                  <a:lnTo>
                    <a:pt x="0" y="142763"/>
                  </a:lnTo>
                  <a:lnTo>
                    <a:pt x="2768" y="155560"/>
                  </a:lnTo>
                  <a:lnTo>
                    <a:pt x="9591" y="166519"/>
                  </a:lnTo>
                  <a:lnTo>
                    <a:pt x="44292" y="197449"/>
                  </a:lnTo>
                  <a:lnTo>
                    <a:pt x="58370" y="222387"/>
                  </a:lnTo>
                  <a:lnTo>
                    <a:pt x="61874" y="250797"/>
                  </a:lnTo>
                  <a:lnTo>
                    <a:pt x="54708" y="283143"/>
                  </a:lnTo>
                  <a:lnTo>
                    <a:pt x="51794" y="297032"/>
                  </a:lnTo>
                  <a:lnTo>
                    <a:pt x="69985" y="333633"/>
                  </a:lnTo>
                  <a:lnTo>
                    <a:pt x="97879" y="343077"/>
                  </a:lnTo>
                  <a:lnTo>
                    <a:pt x="111626" y="340352"/>
                  </a:lnTo>
                  <a:lnTo>
                    <a:pt x="124580" y="332974"/>
                  </a:lnTo>
                  <a:lnTo>
                    <a:pt x="153071" y="316444"/>
                  </a:lnTo>
                  <a:lnTo>
                    <a:pt x="181104" y="311355"/>
                  </a:lnTo>
                  <a:lnTo>
                    <a:pt x="307228" y="311355"/>
                  </a:lnTo>
                  <a:lnTo>
                    <a:pt x="309010" y="300345"/>
                  </a:lnTo>
                  <a:lnTo>
                    <a:pt x="306417" y="286797"/>
                  </a:lnTo>
                  <a:lnTo>
                    <a:pt x="299439" y="253939"/>
                  </a:lnTo>
                  <a:lnTo>
                    <a:pt x="129815" y="253939"/>
                  </a:lnTo>
                  <a:lnTo>
                    <a:pt x="134877" y="224724"/>
                  </a:lnTo>
                  <a:lnTo>
                    <a:pt x="131830" y="198715"/>
                  </a:lnTo>
                  <a:lnTo>
                    <a:pt x="119498" y="175971"/>
                  </a:lnTo>
                  <a:lnTo>
                    <a:pt x="96706" y="156550"/>
                  </a:lnTo>
                  <a:lnTo>
                    <a:pt x="126250" y="152666"/>
                  </a:lnTo>
                  <a:lnTo>
                    <a:pt x="149723" y="141449"/>
                  </a:lnTo>
                  <a:lnTo>
                    <a:pt x="167185" y="122558"/>
                  </a:lnTo>
                  <a:lnTo>
                    <a:pt x="178694" y="95651"/>
                  </a:lnTo>
                  <a:lnTo>
                    <a:pt x="320543" y="95651"/>
                  </a:lnTo>
                  <a:lnTo>
                    <a:pt x="285869" y="91963"/>
                  </a:lnTo>
                  <a:lnTo>
                    <a:pt x="257653" y="79794"/>
                  </a:lnTo>
                  <a:lnTo>
                    <a:pt x="236118" y="58054"/>
                  </a:lnTo>
                  <a:lnTo>
                    <a:pt x="221624" y="25674"/>
                  </a:lnTo>
                  <a:lnTo>
                    <a:pt x="215641" y="14029"/>
                  </a:lnTo>
                  <a:lnTo>
                    <a:pt x="206136" y="6154"/>
                  </a:lnTo>
                  <a:lnTo>
                    <a:pt x="194070" y="1620"/>
                  </a:lnTo>
                  <a:lnTo>
                    <a:pt x="180400" y="0"/>
                  </a:lnTo>
                  <a:close/>
                </a:path>
                <a:path w="361950" h="343535">
                  <a:moveTo>
                    <a:pt x="180515" y="234241"/>
                  </a:moveTo>
                  <a:lnTo>
                    <a:pt x="155302" y="238959"/>
                  </a:lnTo>
                  <a:lnTo>
                    <a:pt x="129815" y="253939"/>
                  </a:lnTo>
                  <a:lnTo>
                    <a:pt x="299439" y="253939"/>
                  </a:lnTo>
                  <a:lnTo>
                    <a:pt x="299148" y="252568"/>
                  </a:lnTo>
                  <a:lnTo>
                    <a:pt x="231561" y="252568"/>
                  </a:lnTo>
                  <a:lnTo>
                    <a:pt x="205815" y="239029"/>
                  </a:lnTo>
                  <a:lnTo>
                    <a:pt x="180515" y="234241"/>
                  </a:lnTo>
                  <a:close/>
                </a:path>
                <a:path w="361950" h="343535">
                  <a:moveTo>
                    <a:pt x="320543" y="95651"/>
                  </a:moveTo>
                  <a:lnTo>
                    <a:pt x="178694" y="95651"/>
                  </a:lnTo>
                  <a:lnTo>
                    <a:pt x="198348" y="124640"/>
                  </a:lnTo>
                  <a:lnTo>
                    <a:pt x="213850" y="140660"/>
                  </a:lnTo>
                  <a:lnTo>
                    <a:pt x="233254" y="149431"/>
                  </a:lnTo>
                  <a:lnTo>
                    <a:pt x="264618" y="156675"/>
                  </a:lnTo>
                  <a:lnTo>
                    <a:pt x="242995" y="176142"/>
                  </a:lnTo>
                  <a:lnTo>
                    <a:pt x="229693" y="198288"/>
                  </a:lnTo>
                  <a:lnTo>
                    <a:pt x="225590" y="223601"/>
                  </a:lnTo>
                  <a:lnTo>
                    <a:pt x="231561" y="252568"/>
                  </a:lnTo>
                  <a:lnTo>
                    <a:pt x="299148" y="252568"/>
                  </a:lnTo>
                  <a:lnTo>
                    <a:pt x="299048" y="252098"/>
                  </a:lnTo>
                  <a:lnTo>
                    <a:pt x="303382" y="221723"/>
                  </a:lnTo>
                  <a:lnTo>
                    <a:pt x="318917" y="195130"/>
                  </a:lnTo>
                  <a:lnTo>
                    <a:pt x="345149" y="171774"/>
                  </a:lnTo>
                  <a:lnTo>
                    <a:pt x="354620" y="162536"/>
                  </a:lnTo>
                  <a:lnTo>
                    <a:pt x="360064" y="151272"/>
                  </a:lnTo>
                  <a:lnTo>
                    <a:pt x="361492" y="138603"/>
                  </a:lnTo>
                  <a:lnTo>
                    <a:pt x="358918" y="125148"/>
                  </a:lnTo>
                  <a:lnTo>
                    <a:pt x="353075" y="112955"/>
                  </a:lnTo>
                  <a:lnTo>
                    <a:pt x="344633" y="103619"/>
                  </a:lnTo>
                  <a:lnTo>
                    <a:pt x="333707" y="97668"/>
                  </a:lnTo>
                  <a:lnTo>
                    <a:pt x="320543" y="95651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6556947" y="4942628"/>
              <a:ext cx="361950" cy="345440"/>
            </a:xfrm>
            <a:custGeom>
              <a:avLst/>
              <a:gdLst/>
              <a:ahLst/>
              <a:cxnLst/>
              <a:rect l="l" t="t" r="r" b="b"/>
              <a:pathLst>
                <a:path w="361950" h="345439">
                  <a:moveTo>
                    <a:pt x="307213" y="313939"/>
                  </a:moveTo>
                  <a:lnTo>
                    <a:pt x="180786" y="313939"/>
                  </a:lnTo>
                  <a:lnTo>
                    <a:pt x="208921" y="319138"/>
                  </a:lnTo>
                  <a:lnTo>
                    <a:pt x="237465" y="335743"/>
                  </a:lnTo>
                  <a:lnTo>
                    <a:pt x="250132" y="342807"/>
                  </a:lnTo>
                  <a:lnTo>
                    <a:pt x="263340" y="345048"/>
                  </a:lnTo>
                  <a:lnTo>
                    <a:pt x="276746" y="342665"/>
                  </a:lnTo>
                  <a:lnTo>
                    <a:pt x="290008" y="335858"/>
                  </a:lnTo>
                  <a:lnTo>
                    <a:pt x="300744" y="326001"/>
                  </a:lnTo>
                  <a:lnTo>
                    <a:pt x="307143" y="314398"/>
                  </a:lnTo>
                  <a:lnTo>
                    <a:pt x="307213" y="313939"/>
                  </a:lnTo>
                  <a:close/>
                </a:path>
                <a:path w="361950" h="345439">
                  <a:moveTo>
                    <a:pt x="180531" y="0"/>
                  </a:moveTo>
                  <a:lnTo>
                    <a:pt x="156821" y="6328"/>
                  </a:lnTo>
                  <a:lnTo>
                    <a:pt x="140892" y="26203"/>
                  </a:lnTo>
                  <a:lnTo>
                    <a:pt x="124304" y="59178"/>
                  </a:lnTo>
                  <a:lnTo>
                    <a:pt x="101824" y="81430"/>
                  </a:lnTo>
                  <a:lnTo>
                    <a:pt x="73098" y="94006"/>
                  </a:lnTo>
                  <a:lnTo>
                    <a:pt x="37775" y="97949"/>
                  </a:lnTo>
                  <a:lnTo>
                    <a:pt x="25333" y="100307"/>
                  </a:lnTo>
                  <a:lnTo>
                    <a:pt x="15530" y="106769"/>
                  </a:lnTo>
                  <a:lnTo>
                    <a:pt x="8047" y="116391"/>
                  </a:lnTo>
                  <a:lnTo>
                    <a:pt x="2561" y="128231"/>
                  </a:lnTo>
                  <a:lnTo>
                    <a:pt x="0" y="140454"/>
                  </a:lnTo>
                  <a:lnTo>
                    <a:pt x="1263" y="151686"/>
                  </a:lnTo>
                  <a:lnTo>
                    <a:pt x="32280" y="190886"/>
                  </a:lnTo>
                  <a:lnTo>
                    <a:pt x="52203" y="209161"/>
                  </a:lnTo>
                  <a:lnTo>
                    <a:pt x="58739" y="216114"/>
                  </a:lnTo>
                  <a:lnTo>
                    <a:pt x="62352" y="223586"/>
                  </a:lnTo>
                  <a:lnTo>
                    <a:pt x="63441" y="231773"/>
                  </a:lnTo>
                  <a:lnTo>
                    <a:pt x="62388" y="240949"/>
                  </a:lnTo>
                  <a:lnTo>
                    <a:pt x="59578" y="255505"/>
                  </a:lnTo>
                  <a:lnTo>
                    <a:pt x="57167" y="269084"/>
                  </a:lnTo>
                  <a:lnTo>
                    <a:pt x="52936" y="293891"/>
                  </a:lnTo>
                  <a:lnTo>
                    <a:pt x="58725" y="321571"/>
                  </a:lnTo>
                  <a:lnTo>
                    <a:pt x="74790" y="339189"/>
                  </a:lnTo>
                  <a:lnTo>
                    <a:pt x="97368" y="344504"/>
                  </a:lnTo>
                  <a:lnTo>
                    <a:pt x="122693" y="335272"/>
                  </a:lnTo>
                  <a:lnTo>
                    <a:pt x="152297" y="319524"/>
                  </a:lnTo>
                  <a:lnTo>
                    <a:pt x="180786" y="313939"/>
                  </a:lnTo>
                  <a:lnTo>
                    <a:pt x="307213" y="313939"/>
                  </a:lnTo>
                  <a:lnTo>
                    <a:pt x="309082" y="301618"/>
                  </a:lnTo>
                  <a:lnTo>
                    <a:pt x="306437" y="288226"/>
                  </a:lnTo>
                  <a:lnTo>
                    <a:pt x="299427" y="255505"/>
                  </a:lnTo>
                  <a:lnTo>
                    <a:pt x="129939" y="255505"/>
                  </a:lnTo>
                  <a:lnTo>
                    <a:pt x="135206" y="226331"/>
                  </a:lnTo>
                  <a:lnTo>
                    <a:pt x="131760" y="200530"/>
                  </a:lnTo>
                  <a:lnTo>
                    <a:pt x="119265" y="177882"/>
                  </a:lnTo>
                  <a:lnTo>
                    <a:pt x="97385" y="158167"/>
                  </a:lnTo>
                  <a:lnTo>
                    <a:pt x="126517" y="154384"/>
                  </a:lnTo>
                  <a:lnTo>
                    <a:pt x="150016" y="143354"/>
                  </a:lnTo>
                  <a:lnTo>
                    <a:pt x="167968" y="124639"/>
                  </a:lnTo>
                  <a:lnTo>
                    <a:pt x="180461" y="97803"/>
                  </a:lnTo>
                  <a:lnTo>
                    <a:pt x="322794" y="97803"/>
                  </a:lnTo>
                  <a:lnTo>
                    <a:pt x="320007" y="97405"/>
                  </a:lnTo>
                  <a:lnTo>
                    <a:pt x="285668" y="93667"/>
                  </a:lnTo>
                  <a:lnTo>
                    <a:pt x="258175" y="80964"/>
                  </a:lnTo>
                  <a:lnTo>
                    <a:pt x="236781" y="58993"/>
                  </a:lnTo>
                  <a:lnTo>
                    <a:pt x="220743" y="27449"/>
                  </a:lnTo>
                  <a:lnTo>
                    <a:pt x="204383" y="7084"/>
                  </a:lnTo>
                  <a:lnTo>
                    <a:pt x="180531" y="0"/>
                  </a:lnTo>
                  <a:close/>
                </a:path>
                <a:path w="361950" h="345439">
                  <a:moveTo>
                    <a:pt x="179689" y="236198"/>
                  </a:moveTo>
                  <a:lnTo>
                    <a:pt x="155088" y="240848"/>
                  </a:lnTo>
                  <a:lnTo>
                    <a:pt x="129939" y="255505"/>
                  </a:lnTo>
                  <a:lnTo>
                    <a:pt x="299427" y="255505"/>
                  </a:lnTo>
                  <a:lnTo>
                    <a:pt x="299212" y="254500"/>
                  </a:lnTo>
                  <a:lnTo>
                    <a:pt x="227978" y="254500"/>
                  </a:lnTo>
                  <a:lnTo>
                    <a:pt x="203925" y="240949"/>
                  </a:lnTo>
                  <a:lnTo>
                    <a:pt x="179689" y="236198"/>
                  </a:lnTo>
                  <a:close/>
                </a:path>
                <a:path w="361950" h="345439">
                  <a:moveTo>
                    <a:pt x="322794" y="97803"/>
                  </a:moveTo>
                  <a:lnTo>
                    <a:pt x="180461" y="97803"/>
                  </a:lnTo>
                  <a:lnTo>
                    <a:pt x="192984" y="124515"/>
                  </a:lnTo>
                  <a:lnTo>
                    <a:pt x="210700" y="143307"/>
                  </a:lnTo>
                  <a:lnTo>
                    <a:pt x="234273" y="153645"/>
                  </a:lnTo>
                  <a:lnTo>
                    <a:pt x="264364" y="154995"/>
                  </a:lnTo>
                  <a:lnTo>
                    <a:pt x="254166" y="167677"/>
                  </a:lnTo>
                  <a:lnTo>
                    <a:pt x="243870" y="178366"/>
                  </a:lnTo>
                  <a:lnTo>
                    <a:pt x="234756" y="188811"/>
                  </a:lnTo>
                  <a:lnTo>
                    <a:pt x="228104" y="200763"/>
                  </a:lnTo>
                  <a:lnTo>
                    <a:pt x="226182" y="213645"/>
                  </a:lnTo>
                  <a:lnTo>
                    <a:pt x="227845" y="226610"/>
                  </a:lnTo>
                  <a:lnTo>
                    <a:pt x="229606" y="240087"/>
                  </a:lnTo>
                  <a:lnTo>
                    <a:pt x="227978" y="254500"/>
                  </a:lnTo>
                  <a:lnTo>
                    <a:pt x="299212" y="254500"/>
                  </a:lnTo>
                  <a:lnTo>
                    <a:pt x="298976" y="253399"/>
                  </a:lnTo>
                  <a:lnTo>
                    <a:pt x="303549" y="223097"/>
                  </a:lnTo>
                  <a:lnTo>
                    <a:pt x="319309" y="196612"/>
                  </a:lnTo>
                  <a:lnTo>
                    <a:pt x="345409" y="173235"/>
                  </a:lnTo>
                  <a:lnTo>
                    <a:pt x="354742" y="164038"/>
                  </a:lnTo>
                  <a:lnTo>
                    <a:pt x="360147" y="152835"/>
                  </a:lnTo>
                  <a:lnTo>
                    <a:pt x="361515" y="140175"/>
                  </a:lnTo>
                  <a:lnTo>
                    <a:pt x="358739" y="126608"/>
                  </a:lnTo>
                  <a:lnTo>
                    <a:pt x="352690" y="114388"/>
                  </a:lnTo>
                  <a:lnTo>
                    <a:pt x="344163" y="105119"/>
                  </a:lnTo>
                  <a:lnTo>
                    <a:pt x="333241" y="99294"/>
                  </a:lnTo>
                  <a:lnTo>
                    <a:pt x="322794" y="97803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6" name="object 36"/>
          <p:cNvSpPr/>
          <p:nvPr/>
        </p:nvSpPr>
        <p:spPr>
          <a:xfrm>
            <a:off x="9208171" y="7819785"/>
            <a:ext cx="0" cy="2163678"/>
          </a:xfrm>
          <a:custGeom>
            <a:avLst/>
            <a:gdLst/>
            <a:ahLst/>
            <a:cxnLst/>
            <a:rect l="l" t="t" r="r" b="b"/>
            <a:pathLst>
              <a:path h="2378709">
                <a:moveTo>
                  <a:pt x="0" y="2378482"/>
                </a:moveTo>
                <a:lnTo>
                  <a:pt x="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7" name="object 37"/>
          <p:cNvSpPr/>
          <p:nvPr/>
        </p:nvSpPr>
        <p:spPr>
          <a:xfrm>
            <a:off x="9172358" y="7785764"/>
            <a:ext cx="71623" cy="71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280E3088-FCCB-FC44-944C-828E68D618DD}"/>
              </a:ext>
            </a:extLst>
          </p:cNvPr>
          <p:cNvGrpSpPr/>
          <p:nvPr/>
        </p:nvGrpSpPr>
        <p:grpSpPr>
          <a:xfrm>
            <a:off x="9208166" y="3438277"/>
            <a:ext cx="291686" cy="291686"/>
            <a:chOff x="10122592" y="4080053"/>
            <a:chExt cx="320675" cy="320675"/>
          </a:xfrm>
        </p:grpSpPr>
        <p:sp>
          <p:nvSpPr>
            <p:cNvPr id="39" name="object 39"/>
            <p:cNvSpPr/>
            <p:nvPr/>
          </p:nvSpPr>
          <p:spPr>
            <a:xfrm>
              <a:off x="10122592" y="408005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28690" y="4155272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6" name="object 38"/>
          <p:cNvSpPr txBox="1"/>
          <p:nvPr/>
        </p:nvSpPr>
        <p:spPr>
          <a:xfrm>
            <a:off x="1672204" y="2460901"/>
            <a:ext cx="668199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48" name="object 38"/>
          <p:cNvSpPr txBox="1"/>
          <p:nvPr/>
        </p:nvSpPr>
        <p:spPr>
          <a:xfrm>
            <a:off x="3090126" y="779423"/>
            <a:ext cx="7420609" cy="99013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3200" b="1" dirty="0">
                <a:latin typeface="Trebuchet MS" panose="020B0703020202090204" pitchFamily="34" charset="0"/>
              </a:rPr>
              <a:t>PREFERRED CHANNELS </a:t>
            </a:r>
          </a:p>
          <a:p>
            <a:pPr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FOR STAYING INFORMED</a:t>
            </a:r>
            <a:endParaRPr lang="es-CO" sz="3200" b="1" dirty="0">
              <a:solidFill>
                <a:schemeClr val="bg1"/>
              </a:solidFill>
              <a:latin typeface="Trebuchet MS" panose="020B0703020202090204" pitchFamily="34" charset="0"/>
              <a:cs typeface="Trebuchet MS"/>
            </a:endParaRPr>
          </a:p>
        </p:txBody>
      </p:sp>
      <p:sp>
        <p:nvSpPr>
          <p:cNvPr id="50" name="object 38"/>
          <p:cNvSpPr txBox="1"/>
          <p:nvPr/>
        </p:nvSpPr>
        <p:spPr>
          <a:xfrm>
            <a:off x="9751894" y="3314406"/>
            <a:ext cx="7612602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Billboards (local management): </a:t>
            </a: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61%</a:t>
            </a:r>
            <a:r>
              <a:rPr lang="es-CO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of the participants chose this option.</a:t>
            </a:r>
          </a:p>
        </p:txBody>
      </p:sp>
      <p:sp>
        <p:nvSpPr>
          <p:cNvPr id="51" name="object 38"/>
          <p:cNvSpPr txBox="1"/>
          <p:nvPr/>
        </p:nvSpPr>
        <p:spPr>
          <a:xfrm>
            <a:off x="9751894" y="5017250"/>
            <a:ext cx="6303502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WhatsApp distribution lists: </a:t>
            </a: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61%</a:t>
            </a: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18" dirty="0">
                <a:solidFill>
                  <a:srgbClr val="081C49"/>
                </a:solidFill>
                <a:latin typeface="Trebuchet MS"/>
                <a:cs typeface="Trebuchet MS"/>
              </a:rPr>
              <a:t>of the participants chose this option.</a:t>
            </a:r>
            <a:endParaRPr lang="es-CO"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600ECFA-DF19-B940-9F43-C6022996B42F}"/>
              </a:ext>
            </a:extLst>
          </p:cNvPr>
          <p:cNvGrpSpPr/>
          <p:nvPr/>
        </p:nvGrpSpPr>
        <p:grpSpPr>
          <a:xfrm>
            <a:off x="9225667" y="5135326"/>
            <a:ext cx="291686" cy="291686"/>
            <a:chOff x="10122592" y="4080053"/>
            <a:chExt cx="320675" cy="320675"/>
          </a:xfrm>
        </p:grpSpPr>
        <p:sp>
          <p:nvSpPr>
            <p:cNvPr id="55" name="object 39">
              <a:extLst>
                <a:ext uri="{FF2B5EF4-FFF2-40B4-BE49-F238E27FC236}">
                  <a16:creationId xmlns:a16="http://schemas.microsoft.com/office/drawing/2014/main" id="{FD62BDE3-EC2E-8948-A264-1565AF4D43B9}"/>
                </a:ext>
              </a:extLst>
            </p:cNvPr>
            <p:cNvSpPr/>
            <p:nvPr/>
          </p:nvSpPr>
          <p:spPr>
            <a:xfrm>
              <a:off x="10122592" y="408005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6" name="object 40">
              <a:extLst>
                <a:ext uri="{FF2B5EF4-FFF2-40B4-BE49-F238E27FC236}">
                  <a16:creationId xmlns:a16="http://schemas.microsoft.com/office/drawing/2014/main" id="{0332738E-A178-3A4C-BBF0-28508D234F07}"/>
                </a:ext>
              </a:extLst>
            </p:cNvPr>
            <p:cNvSpPr/>
            <p:nvPr/>
          </p:nvSpPr>
          <p:spPr>
            <a:xfrm>
              <a:off x="10228690" y="4155272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8" name="object 38">
            <a:extLst>
              <a:ext uri="{FF2B5EF4-FFF2-40B4-BE49-F238E27FC236}">
                <a16:creationId xmlns:a16="http://schemas.microsoft.com/office/drawing/2014/main" id="{3599E95F-4162-2B4D-8EEC-91EBA0440C8F}"/>
              </a:ext>
            </a:extLst>
          </p:cNvPr>
          <p:cNvSpPr txBox="1"/>
          <p:nvPr/>
        </p:nvSpPr>
        <p:spPr>
          <a:xfrm>
            <a:off x="9763592" y="6747308"/>
            <a:ext cx="6303502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To Date Newsletter</a:t>
            </a:r>
            <a:r>
              <a:rPr lang="es-CO" sz="2500" spc="18" dirty="0">
                <a:solidFill>
                  <a:srgbClr val="081C49"/>
                </a:solidFill>
                <a:latin typeface="Trebuchet MS"/>
                <a:cs typeface="Trebuchet MS"/>
              </a:rPr>
              <a:t>: </a:t>
            </a: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53%</a:t>
            </a:r>
            <a:r>
              <a:rPr lang="es-CO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CO" sz="2500" spc="18" dirty="0">
                <a:solidFill>
                  <a:srgbClr val="081C49"/>
                </a:solidFill>
                <a:latin typeface="Trebuchet MS"/>
                <a:cs typeface="Trebuchet MS"/>
              </a:rPr>
              <a:t>of the participants chose this option.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4CB0F04-BD7C-7940-816B-195ABD8FF118}"/>
              </a:ext>
            </a:extLst>
          </p:cNvPr>
          <p:cNvGrpSpPr/>
          <p:nvPr/>
        </p:nvGrpSpPr>
        <p:grpSpPr>
          <a:xfrm>
            <a:off x="9254867" y="6833227"/>
            <a:ext cx="291686" cy="291686"/>
            <a:chOff x="10122592" y="4080053"/>
            <a:chExt cx="320675" cy="320675"/>
          </a:xfrm>
        </p:grpSpPr>
        <p:sp>
          <p:nvSpPr>
            <p:cNvPr id="60" name="object 39">
              <a:extLst>
                <a:ext uri="{FF2B5EF4-FFF2-40B4-BE49-F238E27FC236}">
                  <a16:creationId xmlns:a16="http://schemas.microsoft.com/office/drawing/2014/main" id="{B592255F-B6FF-D043-9DF0-E49FEE3036E1}"/>
                </a:ext>
              </a:extLst>
            </p:cNvPr>
            <p:cNvSpPr/>
            <p:nvPr/>
          </p:nvSpPr>
          <p:spPr>
            <a:xfrm>
              <a:off x="10122592" y="408005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1" name="object 40">
              <a:extLst>
                <a:ext uri="{FF2B5EF4-FFF2-40B4-BE49-F238E27FC236}">
                  <a16:creationId xmlns:a16="http://schemas.microsoft.com/office/drawing/2014/main" id="{D39939DC-C065-4248-9E87-FA7A84E63AD1}"/>
                </a:ext>
              </a:extLst>
            </p:cNvPr>
            <p:cNvSpPr/>
            <p:nvPr/>
          </p:nvSpPr>
          <p:spPr>
            <a:xfrm>
              <a:off x="10228690" y="4155272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187974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961" y="17975"/>
            <a:ext cx="18286716" cy="9905786"/>
          </a:xfrm>
          <a:custGeom>
            <a:avLst/>
            <a:gdLst/>
            <a:ahLst/>
            <a:cxnLst/>
            <a:rect l="l" t="t" r="r" b="b"/>
            <a:pathLst>
              <a:path w="20104100" h="10890250">
                <a:moveTo>
                  <a:pt x="0" y="10889720"/>
                </a:moveTo>
                <a:lnTo>
                  <a:pt x="20104099" y="10889720"/>
                </a:lnTo>
                <a:lnTo>
                  <a:pt x="20104099" y="0"/>
                </a:lnTo>
                <a:lnTo>
                  <a:pt x="0" y="0"/>
                </a:lnTo>
                <a:lnTo>
                  <a:pt x="0" y="10889720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/>
          <p:nvPr/>
        </p:nvSpPr>
        <p:spPr>
          <a:xfrm>
            <a:off x="642" y="9905304"/>
            <a:ext cx="18286716" cy="381214"/>
          </a:xfrm>
          <a:custGeom>
            <a:avLst/>
            <a:gdLst/>
            <a:ahLst/>
            <a:cxnLst/>
            <a:rect l="l" t="t" r="r" b="b"/>
            <a:pathLst>
              <a:path w="20104100" h="419100">
                <a:moveTo>
                  <a:pt x="0" y="418835"/>
                </a:moveTo>
                <a:lnTo>
                  <a:pt x="20104099" y="418835"/>
                </a:lnTo>
                <a:lnTo>
                  <a:pt x="20104099" y="0"/>
                </a:lnTo>
                <a:lnTo>
                  <a:pt x="0" y="0"/>
                </a:lnTo>
                <a:lnTo>
                  <a:pt x="0" y="418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" name="object 4"/>
          <p:cNvSpPr/>
          <p:nvPr/>
        </p:nvSpPr>
        <p:spPr>
          <a:xfrm>
            <a:off x="642" y="8401146"/>
            <a:ext cx="6320065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7830" y="0"/>
                </a:lnTo>
              </a:path>
            </a:pathLst>
          </a:custGeom>
          <a:ln w="7273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2" name="Grupo 61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113331" y="432376"/>
            <a:ext cx="10085255" cy="1617849"/>
            <a:chOff x="1223271" y="475346"/>
            <a:chExt cx="11087555" cy="1778635"/>
          </a:xfrm>
        </p:grpSpPr>
        <p:sp>
          <p:nvSpPr>
            <p:cNvPr id="12" name="object 12"/>
            <p:cNvSpPr/>
            <p:nvPr/>
          </p:nvSpPr>
          <p:spPr>
            <a:xfrm>
              <a:off x="2978231" y="689626"/>
              <a:ext cx="9332595" cy="1350010"/>
            </a:xfrm>
            <a:custGeom>
              <a:avLst/>
              <a:gdLst/>
              <a:ahLst/>
              <a:cxnLst/>
              <a:rect l="l" t="t" r="r" b="b"/>
              <a:pathLst>
                <a:path w="9332595" h="1350010">
                  <a:moveTo>
                    <a:pt x="0" y="0"/>
                  </a:moveTo>
                  <a:lnTo>
                    <a:pt x="9332584" y="0"/>
                  </a:lnTo>
                  <a:lnTo>
                    <a:pt x="9332584" y="1349686"/>
                  </a:lnTo>
                  <a:lnTo>
                    <a:pt x="0" y="1349686"/>
                  </a:lnTo>
                </a:path>
              </a:pathLst>
            </a:custGeom>
            <a:ln w="20795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56" name="Grupo 55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B0C5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511644" y="784640"/>
                <a:ext cx="1202055" cy="1160780"/>
              </a:xfrm>
              <a:custGeom>
                <a:avLst/>
                <a:gdLst/>
                <a:ahLst/>
                <a:cxnLst/>
                <a:rect l="l" t="t" r="r" b="b"/>
                <a:pathLst>
                  <a:path w="1202055" h="1160780">
                    <a:moveTo>
                      <a:pt x="435770" y="920750"/>
                    </a:moveTo>
                    <a:lnTo>
                      <a:pt x="379217" y="920750"/>
                    </a:lnTo>
                    <a:lnTo>
                      <a:pt x="382808" y="923290"/>
                    </a:lnTo>
                    <a:lnTo>
                      <a:pt x="382326" y="934720"/>
                    </a:lnTo>
                    <a:lnTo>
                      <a:pt x="381838" y="953770"/>
                    </a:lnTo>
                    <a:lnTo>
                      <a:pt x="381758" y="972820"/>
                    </a:lnTo>
                    <a:lnTo>
                      <a:pt x="381905" y="990600"/>
                    </a:lnTo>
                    <a:lnTo>
                      <a:pt x="382253" y="1016000"/>
                    </a:lnTo>
                    <a:lnTo>
                      <a:pt x="381059" y="1019810"/>
                    </a:lnTo>
                    <a:lnTo>
                      <a:pt x="354589" y="1047750"/>
                    </a:lnTo>
                    <a:lnTo>
                      <a:pt x="354433" y="1112520"/>
                    </a:lnTo>
                    <a:lnTo>
                      <a:pt x="354673" y="1134110"/>
                    </a:lnTo>
                    <a:lnTo>
                      <a:pt x="356573" y="1145540"/>
                    </a:lnTo>
                    <a:lnTo>
                      <a:pt x="361852" y="1154430"/>
                    </a:lnTo>
                    <a:lnTo>
                      <a:pt x="370627" y="1159510"/>
                    </a:lnTo>
                    <a:lnTo>
                      <a:pt x="383017" y="1160780"/>
                    </a:lnTo>
                    <a:lnTo>
                      <a:pt x="818879" y="1160780"/>
                    </a:lnTo>
                    <a:lnTo>
                      <a:pt x="847039" y="1112520"/>
                    </a:lnTo>
                    <a:lnTo>
                      <a:pt x="847042" y="1111250"/>
                    </a:lnTo>
                    <a:lnTo>
                      <a:pt x="413135" y="1111250"/>
                    </a:lnTo>
                    <a:lnTo>
                      <a:pt x="407216" y="1107440"/>
                    </a:lnTo>
                    <a:lnTo>
                      <a:pt x="404414" y="1102360"/>
                    </a:lnTo>
                    <a:lnTo>
                      <a:pt x="404692" y="1093470"/>
                    </a:lnTo>
                    <a:lnTo>
                      <a:pt x="405289" y="1089660"/>
                    </a:lnTo>
                    <a:lnTo>
                      <a:pt x="405226" y="1085850"/>
                    </a:lnTo>
                    <a:lnTo>
                      <a:pt x="403153" y="1071880"/>
                    </a:lnTo>
                    <a:lnTo>
                      <a:pt x="407352" y="1069340"/>
                    </a:lnTo>
                    <a:lnTo>
                      <a:pt x="846990" y="1069340"/>
                    </a:lnTo>
                    <a:lnTo>
                      <a:pt x="846846" y="1046480"/>
                    </a:lnTo>
                    <a:lnTo>
                      <a:pt x="819297" y="1019810"/>
                    </a:lnTo>
                    <a:lnTo>
                      <a:pt x="433916" y="1019810"/>
                    </a:lnTo>
                    <a:lnTo>
                      <a:pt x="431948" y="1017270"/>
                    </a:lnTo>
                    <a:lnTo>
                      <a:pt x="432084" y="1009650"/>
                    </a:lnTo>
                    <a:lnTo>
                      <a:pt x="432364" y="990600"/>
                    </a:lnTo>
                    <a:lnTo>
                      <a:pt x="432486" y="971550"/>
                    </a:lnTo>
                    <a:lnTo>
                      <a:pt x="432398" y="951230"/>
                    </a:lnTo>
                    <a:lnTo>
                      <a:pt x="432000" y="932180"/>
                    </a:lnTo>
                    <a:lnTo>
                      <a:pt x="431697" y="922020"/>
                    </a:lnTo>
                    <a:lnTo>
                      <a:pt x="435770" y="920750"/>
                    </a:lnTo>
                    <a:close/>
                  </a:path>
                  <a:path w="1202055" h="1160780">
                    <a:moveTo>
                      <a:pt x="846990" y="1069340"/>
                    </a:moveTo>
                    <a:lnTo>
                      <a:pt x="794293" y="1069340"/>
                    </a:lnTo>
                    <a:lnTo>
                      <a:pt x="797329" y="1073150"/>
                    </a:lnTo>
                    <a:lnTo>
                      <a:pt x="797005" y="1084580"/>
                    </a:lnTo>
                    <a:lnTo>
                      <a:pt x="796253" y="1099820"/>
                    </a:lnTo>
                    <a:lnTo>
                      <a:pt x="793290" y="1107440"/>
                    </a:lnTo>
                    <a:lnTo>
                      <a:pt x="785384" y="1111250"/>
                    </a:lnTo>
                    <a:lnTo>
                      <a:pt x="847042" y="1111250"/>
                    </a:lnTo>
                    <a:lnTo>
                      <a:pt x="846990" y="1069340"/>
                    </a:lnTo>
                    <a:close/>
                  </a:path>
                  <a:path w="1202055" h="1160780">
                    <a:moveTo>
                      <a:pt x="782408" y="1069340"/>
                    </a:moveTo>
                    <a:lnTo>
                      <a:pt x="417592" y="1069340"/>
                    </a:lnTo>
                    <a:lnTo>
                      <a:pt x="463783" y="1070610"/>
                    </a:lnTo>
                    <a:lnTo>
                      <a:pt x="737399" y="1070610"/>
                    </a:lnTo>
                    <a:lnTo>
                      <a:pt x="782408" y="1069340"/>
                    </a:lnTo>
                    <a:close/>
                  </a:path>
                  <a:path w="1202055" h="1160780">
                    <a:moveTo>
                      <a:pt x="821549" y="920750"/>
                    </a:moveTo>
                    <a:lnTo>
                      <a:pt x="765184" y="920750"/>
                    </a:lnTo>
                    <a:lnTo>
                      <a:pt x="770241" y="922020"/>
                    </a:lnTo>
                    <a:lnTo>
                      <a:pt x="769642" y="934720"/>
                    </a:lnTo>
                    <a:lnTo>
                      <a:pt x="769539" y="937260"/>
                    </a:lnTo>
                    <a:lnTo>
                      <a:pt x="768982" y="953770"/>
                    </a:lnTo>
                    <a:lnTo>
                      <a:pt x="768871" y="972820"/>
                    </a:lnTo>
                    <a:lnTo>
                      <a:pt x="769068" y="990600"/>
                    </a:lnTo>
                    <a:lnTo>
                      <a:pt x="769540" y="1017270"/>
                    </a:lnTo>
                    <a:lnTo>
                      <a:pt x="767592" y="1019810"/>
                    </a:lnTo>
                    <a:lnTo>
                      <a:pt x="819297" y="1019810"/>
                    </a:lnTo>
                    <a:lnTo>
                      <a:pt x="819742" y="972820"/>
                    </a:lnTo>
                    <a:lnTo>
                      <a:pt x="819634" y="953770"/>
                    </a:lnTo>
                    <a:lnTo>
                      <a:pt x="819151" y="937260"/>
                    </a:lnTo>
                    <a:lnTo>
                      <a:pt x="818533" y="924560"/>
                    </a:lnTo>
                    <a:lnTo>
                      <a:pt x="821549" y="920750"/>
                    </a:lnTo>
                    <a:close/>
                  </a:path>
                  <a:path w="1202055" h="1160780">
                    <a:moveTo>
                      <a:pt x="980193" y="0"/>
                    </a:moveTo>
                    <a:lnTo>
                      <a:pt x="422042" y="0"/>
                    </a:lnTo>
                    <a:lnTo>
                      <a:pt x="404236" y="1270"/>
                    </a:lnTo>
                    <a:lnTo>
                      <a:pt x="386431" y="35560"/>
                    </a:lnTo>
                    <a:lnTo>
                      <a:pt x="386230" y="71120"/>
                    </a:lnTo>
                    <a:lnTo>
                      <a:pt x="386693" y="81280"/>
                    </a:lnTo>
                    <a:lnTo>
                      <a:pt x="387667" y="93980"/>
                    </a:lnTo>
                    <a:lnTo>
                      <a:pt x="382850" y="96520"/>
                    </a:lnTo>
                    <a:lnTo>
                      <a:pt x="72986" y="96520"/>
                    </a:lnTo>
                    <a:lnTo>
                      <a:pt x="57520" y="99060"/>
                    </a:lnTo>
                    <a:lnTo>
                      <a:pt x="15262" y="128270"/>
                    </a:lnTo>
                    <a:lnTo>
                      <a:pt x="3" y="180340"/>
                    </a:lnTo>
                    <a:lnTo>
                      <a:pt x="0" y="839470"/>
                    </a:lnTo>
                    <a:lnTo>
                      <a:pt x="386" y="848360"/>
                    </a:lnTo>
                    <a:lnTo>
                      <a:pt x="14431" y="887730"/>
                    </a:lnTo>
                    <a:lnTo>
                      <a:pt x="55489" y="916940"/>
                    </a:lnTo>
                    <a:lnTo>
                      <a:pt x="83801" y="920750"/>
                    </a:lnTo>
                    <a:lnTo>
                      <a:pt x="1116576" y="920750"/>
                    </a:lnTo>
                    <a:lnTo>
                      <a:pt x="1152126" y="914400"/>
                    </a:lnTo>
                    <a:lnTo>
                      <a:pt x="1178823" y="897890"/>
                    </a:lnTo>
                    <a:lnTo>
                      <a:pt x="1195621" y="871220"/>
                    </a:lnTo>
                    <a:lnTo>
                      <a:pt x="1195830" y="869950"/>
                    </a:lnTo>
                    <a:lnTo>
                      <a:pt x="88723" y="869950"/>
                    </a:lnTo>
                    <a:lnTo>
                      <a:pt x="67964" y="866140"/>
                    </a:lnTo>
                    <a:lnTo>
                      <a:pt x="53993" y="855980"/>
                    </a:lnTo>
                    <a:lnTo>
                      <a:pt x="47770" y="839470"/>
                    </a:lnTo>
                    <a:lnTo>
                      <a:pt x="50253" y="817880"/>
                    </a:lnTo>
                    <a:lnTo>
                      <a:pt x="51394" y="814070"/>
                    </a:lnTo>
                    <a:lnTo>
                      <a:pt x="53289" y="812800"/>
                    </a:lnTo>
                    <a:lnTo>
                      <a:pt x="1201488" y="812800"/>
                    </a:lnTo>
                    <a:lnTo>
                      <a:pt x="1201518" y="764540"/>
                    </a:lnTo>
                    <a:lnTo>
                      <a:pt x="1151622" y="764540"/>
                    </a:lnTo>
                    <a:lnTo>
                      <a:pt x="1144649" y="763270"/>
                    </a:lnTo>
                    <a:lnTo>
                      <a:pt x="52829" y="763270"/>
                    </a:lnTo>
                    <a:lnTo>
                      <a:pt x="49865" y="759460"/>
                    </a:lnTo>
                    <a:lnTo>
                      <a:pt x="49988" y="704850"/>
                    </a:lnTo>
                    <a:lnTo>
                      <a:pt x="50114" y="621030"/>
                    </a:lnTo>
                    <a:lnTo>
                      <a:pt x="50221" y="185420"/>
                    </a:lnTo>
                    <a:lnTo>
                      <a:pt x="70132" y="148590"/>
                    </a:lnTo>
                    <a:lnTo>
                      <a:pt x="89152" y="146050"/>
                    </a:lnTo>
                    <a:lnTo>
                      <a:pt x="436527" y="146050"/>
                    </a:lnTo>
                    <a:lnTo>
                      <a:pt x="436251" y="52070"/>
                    </a:lnTo>
                    <a:lnTo>
                      <a:pt x="439885" y="49530"/>
                    </a:lnTo>
                    <a:lnTo>
                      <a:pt x="1008834" y="49530"/>
                    </a:lnTo>
                    <a:lnTo>
                      <a:pt x="1008642" y="29210"/>
                    </a:lnTo>
                    <a:lnTo>
                      <a:pt x="1006873" y="15240"/>
                    </a:lnTo>
                    <a:lnTo>
                      <a:pt x="1001709" y="6350"/>
                    </a:lnTo>
                    <a:lnTo>
                      <a:pt x="992900" y="1270"/>
                    </a:lnTo>
                    <a:lnTo>
                      <a:pt x="980193" y="0"/>
                    </a:lnTo>
                    <a:close/>
                  </a:path>
                  <a:path w="1202055" h="1160780">
                    <a:moveTo>
                      <a:pt x="1201488" y="812800"/>
                    </a:moveTo>
                    <a:lnTo>
                      <a:pt x="1133916" y="812800"/>
                    </a:lnTo>
                    <a:lnTo>
                      <a:pt x="1143040" y="814070"/>
                    </a:lnTo>
                    <a:lnTo>
                      <a:pt x="1148531" y="816610"/>
                    </a:lnTo>
                    <a:lnTo>
                      <a:pt x="1151135" y="822960"/>
                    </a:lnTo>
                    <a:lnTo>
                      <a:pt x="1151601" y="830580"/>
                    </a:lnTo>
                    <a:lnTo>
                      <a:pt x="1149319" y="849630"/>
                    </a:lnTo>
                    <a:lnTo>
                      <a:pt x="1143038" y="862330"/>
                    </a:lnTo>
                    <a:lnTo>
                      <a:pt x="1131253" y="868680"/>
                    </a:lnTo>
                    <a:lnTo>
                      <a:pt x="1112461" y="869950"/>
                    </a:lnTo>
                    <a:lnTo>
                      <a:pt x="1195830" y="869950"/>
                    </a:lnTo>
                    <a:lnTo>
                      <a:pt x="1201474" y="835660"/>
                    </a:lnTo>
                    <a:lnTo>
                      <a:pt x="1201488" y="812800"/>
                    </a:lnTo>
                    <a:close/>
                  </a:path>
                  <a:path w="1202055" h="1160780">
                    <a:moveTo>
                      <a:pt x="1195650" y="146050"/>
                    </a:moveTo>
                    <a:lnTo>
                      <a:pt x="1117142" y="146050"/>
                    </a:lnTo>
                    <a:lnTo>
                      <a:pt x="1132522" y="148590"/>
                    </a:lnTo>
                    <a:lnTo>
                      <a:pt x="1143092" y="154940"/>
                    </a:lnTo>
                    <a:lnTo>
                      <a:pt x="1149193" y="165100"/>
                    </a:lnTo>
                    <a:lnTo>
                      <a:pt x="1151162" y="179070"/>
                    </a:lnTo>
                    <a:lnTo>
                      <a:pt x="1151390" y="633730"/>
                    </a:lnTo>
                    <a:lnTo>
                      <a:pt x="1151507" y="712470"/>
                    </a:lnTo>
                    <a:lnTo>
                      <a:pt x="1151622" y="764540"/>
                    </a:lnTo>
                    <a:lnTo>
                      <a:pt x="1201518" y="764540"/>
                    </a:lnTo>
                    <a:lnTo>
                      <a:pt x="1201485" y="181610"/>
                    </a:lnTo>
                    <a:lnTo>
                      <a:pt x="1195650" y="146050"/>
                    </a:lnTo>
                    <a:close/>
                  </a:path>
                  <a:path w="1202055" h="1160780">
                    <a:moveTo>
                      <a:pt x="355698" y="203200"/>
                    </a:moveTo>
                    <a:lnTo>
                      <a:pt x="223106" y="203200"/>
                    </a:lnTo>
                    <a:lnTo>
                      <a:pt x="209160" y="204470"/>
                    </a:lnTo>
                    <a:lnTo>
                      <a:pt x="199785" y="210820"/>
                    </a:lnTo>
                    <a:lnTo>
                      <a:pt x="194505" y="219710"/>
                    </a:lnTo>
                    <a:lnTo>
                      <a:pt x="192845" y="233680"/>
                    </a:lnTo>
                    <a:lnTo>
                      <a:pt x="192817" y="544830"/>
                    </a:lnTo>
                    <a:lnTo>
                      <a:pt x="192939" y="589280"/>
                    </a:lnTo>
                    <a:lnTo>
                      <a:pt x="202471" y="637540"/>
                    </a:lnTo>
                    <a:lnTo>
                      <a:pt x="228366" y="676910"/>
                    </a:lnTo>
                    <a:lnTo>
                      <a:pt x="267115" y="702310"/>
                    </a:lnTo>
                    <a:lnTo>
                      <a:pt x="315208" y="712470"/>
                    </a:lnTo>
                    <a:lnTo>
                      <a:pt x="876510" y="712470"/>
                    </a:lnTo>
                    <a:lnTo>
                      <a:pt x="918706" y="704850"/>
                    </a:lnTo>
                    <a:lnTo>
                      <a:pt x="954957" y="687070"/>
                    </a:lnTo>
                    <a:lnTo>
                      <a:pt x="979612" y="661670"/>
                    </a:lnTo>
                    <a:lnTo>
                      <a:pt x="412640" y="661670"/>
                    </a:lnTo>
                    <a:lnTo>
                      <a:pt x="413340" y="660400"/>
                    </a:lnTo>
                    <a:lnTo>
                      <a:pt x="328403" y="660400"/>
                    </a:lnTo>
                    <a:lnTo>
                      <a:pt x="293900" y="659130"/>
                    </a:lnTo>
                    <a:lnTo>
                      <a:pt x="257968" y="635000"/>
                    </a:lnTo>
                    <a:lnTo>
                      <a:pt x="243325" y="594360"/>
                    </a:lnTo>
                    <a:lnTo>
                      <a:pt x="243138" y="538480"/>
                    </a:lnTo>
                    <a:lnTo>
                      <a:pt x="243011" y="436880"/>
                    </a:lnTo>
                    <a:lnTo>
                      <a:pt x="242865" y="255270"/>
                    </a:lnTo>
                    <a:lnTo>
                      <a:pt x="244603" y="252730"/>
                    </a:lnTo>
                    <a:lnTo>
                      <a:pt x="436668" y="252730"/>
                    </a:lnTo>
                    <a:lnTo>
                      <a:pt x="436627" y="204470"/>
                    </a:lnTo>
                    <a:lnTo>
                      <a:pt x="366285" y="204470"/>
                    </a:lnTo>
                    <a:lnTo>
                      <a:pt x="355698" y="203200"/>
                    </a:lnTo>
                    <a:close/>
                  </a:path>
                  <a:path w="1202055" h="1160780">
                    <a:moveTo>
                      <a:pt x="1008834" y="49530"/>
                    </a:moveTo>
                    <a:lnTo>
                      <a:pt x="954833" y="49530"/>
                    </a:lnTo>
                    <a:lnTo>
                      <a:pt x="958874" y="52070"/>
                    </a:lnTo>
                    <a:lnTo>
                      <a:pt x="958688" y="115570"/>
                    </a:lnTo>
                    <a:lnTo>
                      <a:pt x="958568" y="179070"/>
                    </a:lnTo>
                    <a:lnTo>
                      <a:pt x="958445" y="572770"/>
                    </a:lnTo>
                    <a:lnTo>
                      <a:pt x="952329" y="610870"/>
                    </a:lnTo>
                    <a:lnTo>
                      <a:pt x="934768" y="638810"/>
                    </a:lnTo>
                    <a:lnTo>
                      <a:pt x="906891" y="655320"/>
                    </a:lnTo>
                    <a:lnTo>
                      <a:pt x="869830" y="661670"/>
                    </a:lnTo>
                    <a:lnTo>
                      <a:pt x="979612" y="661670"/>
                    </a:lnTo>
                    <a:lnTo>
                      <a:pt x="1001814" y="622300"/>
                    </a:lnTo>
                    <a:lnTo>
                      <a:pt x="1008517" y="579120"/>
                    </a:lnTo>
                    <a:lnTo>
                      <a:pt x="1008636" y="538480"/>
                    </a:lnTo>
                    <a:lnTo>
                      <a:pt x="1008745" y="487680"/>
                    </a:lnTo>
                    <a:lnTo>
                      <a:pt x="1008626" y="252730"/>
                    </a:lnTo>
                    <a:lnTo>
                      <a:pt x="1008509" y="210820"/>
                    </a:lnTo>
                    <a:lnTo>
                      <a:pt x="1008286" y="148590"/>
                    </a:lnTo>
                    <a:lnTo>
                      <a:pt x="1011721" y="146050"/>
                    </a:lnTo>
                    <a:lnTo>
                      <a:pt x="1195650" y="146050"/>
                    </a:lnTo>
                    <a:lnTo>
                      <a:pt x="1178784" y="119380"/>
                    </a:lnTo>
                    <a:lnTo>
                      <a:pt x="1151771" y="101600"/>
                    </a:lnTo>
                    <a:lnTo>
                      <a:pt x="1115498" y="96520"/>
                    </a:lnTo>
                    <a:lnTo>
                      <a:pt x="1010988" y="96520"/>
                    </a:lnTo>
                    <a:lnTo>
                      <a:pt x="1008192" y="93980"/>
                    </a:lnTo>
                    <a:lnTo>
                      <a:pt x="1008496" y="85090"/>
                    </a:lnTo>
                    <a:lnTo>
                      <a:pt x="1008816" y="71120"/>
                    </a:lnTo>
                    <a:lnTo>
                      <a:pt x="1008834" y="49530"/>
                    </a:lnTo>
                    <a:close/>
                  </a:path>
                  <a:path w="1202055" h="1160780">
                    <a:moveTo>
                      <a:pt x="436668" y="252730"/>
                    </a:moveTo>
                    <a:lnTo>
                      <a:pt x="386598" y="252730"/>
                    </a:lnTo>
                    <a:lnTo>
                      <a:pt x="386560" y="547370"/>
                    </a:lnTo>
                    <a:lnTo>
                      <a:pt x="386347" y="585470"/>
                    </a:lnTo>
                    <a:lnTo>
                      <a:pt x="378408" y="621030"/>
                    </a:lnTo>
                    <a:lnTo>
                      <a:pt x="357832" y="647700"/>
                    </a:lnTo>
                    <a:lnTo>
                      <a:pt x="328403" y="660400"/>
                    </a:lnTo>
                    <a:lnTo>
                      <a:pt x="413340" y="660400"/>
                    </a:lnTo>
                    <a:lnTo>
                      <a:pt x="428058" y="633730"/>
                    </a:lnTo>
                    <a:lnTo>
                      <a:pt x="435036" y="604520"/>
                    </a:lnTo>
                    <a:lnTo>
                      <a:pt x="436828" y="574040"/>
                    </a:lnTo>
                    <a:lnTo>
                      <a:pt x="436703" y="547370"/>
                    </a:lnTo>
                    <a:lnTo>
                      <a:pt x="436668" y="252730"/>
                    </a:lnTo>
                    <a:close/>
                  </a:path>
                  <a:path w="1202055" h="1160780">
                    <a:moveTo>
                      <a:pt x="376243" y="252730"/>
                    </a:moveTo>
                    <a:lnTo>
                      <a:pt x="252362" y="252730"/>
                    </a:lnTo>
                    <a:lnTo>
                      <a:pt x="283329" y="254000"/>
                    </a:lnTo>
                    <a:lnTo>
                      <a:pt x="345270" y="254000"/>
                    </a:lnTo>
                    <a:lnTo>
                      <a:pt x="376243" y="252730"/>
                    </a:lnTo>
                    <a:close/>
                  </a:path>
                  <a:path w="1202055" h="1160780">
                    <a:moveTo>
                      <a:pt x="436527" y="146050"/>
                    </a:moveTo>
                    <a:lnTo>
                      <a:pt x="384085" y="146050"/>
                    </a:lnTo>
                    <a:lnTo>
                      <a:pt x="388043" y="149860"/>
                    </a:lnTo>
                    <a:lnTo>
                      <a:pt x="386578" y="162560"/>
                    </a:lnTo>
                    <a:lnTo>
                      <a:pt x="386658" y="172720"/>
                    </a:lnTo>
                    <a:lnTo>
                      <a:pt x="387732" y="184150"/>
                    </a:lnTo>
                    <a:lnTo>
                      <a:pt x="387396" y="193040"/>
                    </a:lnTo>
                    <a:lnTo>
                      <a:pt x="383248" y="200660"/>
                    </a:lnTo>
                    <a:lnTo>
                      <a:pt x="375890" y="204470"/>
                    </a:lnTo>
                    <a:lnTo>
                      <a:pt x="436627" y="204470"/>
                    </a:lnTo>
                    <a:lnTo>
                      <a:pt x="436527" y="146050"/>
                    </a:lnTo>
                    <a:close/>
                  </a:path>
                  <a:path w="1202055" h="1160780">
                    <a:moveTo>
                      <a:pt x="1094016" y="146050"/>
                    </a:moveTo>
                    <a:lnTo>
                      <a:pt x="1024652" y="146050"/>
                    </a:lnTo>
                    <a:lnTo>
                      <a:pt x="1047760" y="147320"/>
                    </a:lnTo>
                    <a:lnTo>
                      <a:pt x="1070885" y="147320"/>
                    </a:lnTo>
                    <a:lnTo>
                      <a:pt x="1094016" y="1460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988561" y="881034"/>
                <a:ext cx="4413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441325" h="149225">
                    <a:moveTo>
                      <a:pt x="78743" y="0"/>
                    </a:moveTo>
                    <a:lnTo>
                      <a:pt x="31311" y="40"/>
                    </a:lnTo>
                    <a:lnTo>
                      <a:pt x="129" y="31159"/>
                    </a:lnTo>
                    <a:lnTo>
                      <a:pt x="0" y="98728"/>
                    </a:lnTo>
                    <a:lnTo>
                      <a:pt x="160" y="118968"/>
                    </a:lnTo>
                    <a:lnTo>
                      <a:pt x="29699" y="148559"/>
                    </a:lnTo>
                    <a:lnTo>
                      <a:pt x="268805" y="148635"/>
                    </a:lnTo>
                    <a:lnTo>
                      <a:pt x="412263" y="148538"/>
                    </a:lnTo>
                    <a:lnTo>
                      <a:pt x="440932" y="119806"/>
                    </a:lnTo>
                    <a:lnTo>
                      <a:pt x="441034" y="98728"/>
                    </a:lnTo>
                    <a:lnTo>
                      <a:pt x="52745" y="98728"/>
                    </a:lnTo>
                    <a:lnTo>
                      <a:pt x="50002" y="95859"/>
                    </a:lnTo>
                    <a:lnTo>
                      <a:pt x="54406" y="54656"/>
                    </a:lnTo>
                    <a:lnTo>
                      <a:pt x="85550" y="50227"/>
                    </a:lnTo>
                    <a:lnTo>
                      <a:pt x="285185" y="50227"/>
                    </a:lnTo>
                    <a:lnTo>
                      <a:pt x="441016" y="49860"/>
                    </a:lnTo>
                    <a:lnTo>
                      <a:pt x="433978" y="7037"/>
                    </a:lnTo>
                    <a:lnTo>
                      <a:pt x="409174" y="29"/>
                    </a:lnTo>
                    <a:lnTo>
                      <a:pt x="78743" y="0"/>
                    </a:lnTo>
                    <a:close/>
                  </a:path>
                  <a:path w="441325" h="149225">
                    <a:moveTo>
                      <a:pt x="142037" y="98321"/>
                    </a:moveTo>
                    <a:lnTo>
                      <a:pt x="52745" y="98728"/>
                    </a:lnTo>
                    <a:lnTo>
                      <a:pt x="441034" y="98728"/>
                    </a:lnTo>
                    <a:lnTo>
                      <a:pt x="441036" y="98393"/>
                    </a:lnTo>
                    <a:lnTo>
                      <a:pt x="221075" y="98393"/>
                    </a:lnTo>
                    <a:lnTo>
                      <a:pt x="142037" y="98321"/>
                    </a:lnTo>
                    <a:close/>
                  </a:path>
                  <a:path w="441325" h="149225">
                    <a:moveTo>
                      <a:pt x="441016" y="49860"/>
                    </a:moveTo>
                    <a:lnTo>
                      <a:pt x="388431" y="49860"/>
                    </a:lnTo>
                    <a:lnTo>
                      <a:pt x="391331" y="52782"/>
                    </a:lnTo>
                    <a:lnTo>
                      <a:pt x="391091" y="64436"/>
                    </a:lnTo>
                    <a:lnTo>
                      <a:pt x="390241" y="84063"/>
                    </a:lnTo>
                    <a:lnTo>
                      <a:pt x="386537" y="94144"/>
                    </a:lnTo>
                    <a:lnTo>
                      <a:pt x="376647" y="97861"/>
                    </a:lnTo>
                    <a:lnTo>
                      <a:pt x="357238" y="98393"/>
                    </a:lnTo>
                    <a:lnTo>
                      <a:pt x="441036" y="98393"/>
                    </a:lnTo>
                    <a:lnTo>
                      <a:pt x="441016" y="49860"/>
                    </a:lnTo>
                    <a:close/>
                  </a:path>
                  <a:path w="441325" h="149225">
                    <a:moveTo>
                      <a:pt x="285185" y="50227"/>
                    </a:moveTo>
                    <a:lnTo>
                      <a:pt x="85550" y="50227"/>
                    </a:lnTo>
                    <a:lnTo>
                      <a:pt x="231101" y="50275"/>
                    </a:lnTo>
                    <a:lnTo>
                      <a:pt x="285185" y="50227"/>
                    </a:lnTo>
                    <a:close/>
                  </a:path>
                  <a:path w="441325" h="149225">
                    <a:moveTo>
                      <a:pt x="362140" y="0"/>
                    </a:moveTo>
                    <a:lnTo>
                      <a:pt x="221033" y="8"/>
                    </a:lnTo>
                    <a:lnTo>
                      <a:pt x="376095" y="8"/>
                    </a:lnTo>
                    <a:lnTo>
                      <a:pt x="362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988558" y="1079547"/>
                <a:ext cx="259079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164465">
                    <a:moveTo>
                      <a:pt x="213601" y="163995"/>
                    </a:moveTo>
                    <a:lnTo>
                      <a:pt x="128771" y="163995"/>
                    </a:lnTo>
                    <a:lnTo>
                      <a:pt x="178936" y="164076"/>
                    </a:lnTo>
                    <a:lnTo>
                      <a:pt x="213601" y="163995"/>
                    </a:lnTo>
                    <a:close/>
                  </a:path>
                  <a:path w="259080" h="164465">
                    <a:moveTo>
                      <a:pt x="129258" y="0"/>
                    </a:moveTo>
                    <a:lnTo>
                      <a:pt x="30513" y="146"/>
                    </a:lnTo>
                    <a:lnTo>
                      <a:pt x="126" y="30962"/>
                    </a:lnTo>
                    <a:lnTo>
                      <a:pt x="0" y="110740"/>
                    </a:lnTo>
                    <a:lnTo>
                      <a:pt x="116" y="132854"/>
                    </a:lnTo>
                    <a:lnTo>
                      <a:pt x="31591" y="163932"/>
                    </a:lnTo>
                    <a:lnTo>
                      <a:pt x="80185" y="164053"/>
                    </a:lnTo>
                    <a:lnTo>
                      <a:pt x="213601" y="163995"/>
                    </a:lnTo>
                    <a:lnTo>
                      <a:pt x="251643" y="156627"/>
                    </a:lnTo>
                    <a:lnTo>
                      <a:pt x="258753" y="115792"/>
                    </a:lnTo>
                    <a:lnTo>
                      <a:pt x="185141" y="115792"/>
                    </a:lnTo>
                    <a:lnTo>
                      <a:pt x="171390" y="114397"/>
                    </a:lnTo>
                    <a:lnTo>
                      <a:pt x="165430" y="114090"/>
                    </a:lnTo>
                    <a:lnTo>
                      <a:pt x="53088" y="114090"/>
                    </a:lnTo>
                    <a:lnTo>
                      <a:pt x="49748" y="112028"/>
                    </a:lnTo>
                    <a:lnTo>
                      <a:pt x="50114" y="103515"/>
                    </a:lnTo>
                    <a:lnTo>
                      <a:pt x="50431" y="92953"/>
                    </a:lnTo>
                    <a:lnTo>
                      <a:pt x="50410" y="71811"/>
                    </a:lnTo>
                    <a:lnTo>
                      <a:pt x="50108" y="59642"/>
                    </a:lnTo>
                    <a:lnTo>
                      <a:pt x="49926" y="53600"/>
                    </a:lnTo>
                    <a:lnTo>
                      <a:pt x="51601" y="50019"/>
                    </a:lnTo>
                    <a:lnTo>
                      <a:pt x="258758" y="50019"/>
                    </a:lnTo>
                    <a:lnTo>
                      <a:pt x="258694" y="30658"/>
                    </a:lnTo>
                    <a:lnTo>
                      <a:pt x="256889" y="16926"/>
                    </a:lnTo>
                    <a:lnTo>
                      <a:pt x="251395" y="7446"/>
                    </a:lnTo>
                    <a:lnTo>
                      <a:pt x="241877" y="1941"/>
                    </a:lnTo>
                    <a:lnTo>
                      <a:pt x="228004" y="136"/>
                    </a:lnTo>
                    <a:lnTo>
                      <a:pt x="129258" y="0"/>
                    </a:lnTo>
                    <a:close/>
                  </a:path>
                  <a:path w="259080" h="164465">
                    <a:moveTo>
                      <a:pt x="258758" y="50103"/>
                    </a:moveTo>
                    <a:lnTo>
                      <a:pt x="206748" y="50103"/>
                    </a:lnTo>
                    <a:lnTo>
                      <a:pt x="209376" y="52469"/>
                    </a:lnTo>
                    <a:lnTo>
                      <a:pt x="208486" y="59642"/>
                    </a:lnTo>
                    <a:lnTo>
                      <a:pt x="209138" y="74206"/>
                    </a:lnTo>
                    <a:lnTo>
                      <a:pt x="210151" y="88043"/>
                    </a:lnTo>
                    <a:lnTo>
                      <a:pt x="209649" y="100715"/>
                    </a:lnTo>
                    <a:lnTo>
                      <a:pt x="205701" y="110740"/>
                    </a:lnTo>
                    <a:lnTo>
                      <a:pt x="197276" y="115404"/>
                    </a:lnTo>
                    <a:lnTo>
                      <a:pt x="185141" y="115792"/>
                    </a:lnTo>
                    <a:lnTo>
                      <a:pt x="258753" y="115792"/>
                    </a:lnTo>
                    <a:lnTo>
                      <a:pt x="258758" y="50103"/>
                    </a:lnTo>
                    <a:close/>
                  </a:path>
                  <a:path w="259080" h="164465">
                    <a:moveTo>
                      <a:pt x="94680" y="113699"/>
                    </a:moveTo>
                    <a:lnTo>
                      <a:pt x="77846" y="113729"/>
                    </a:lnTo>
                    <a:lnTo>
                      <a:pt x="53088" y="114090"/>
                    </a:lnTo>
                    <a:lnTo>
                      <a:pt x="165430" y="114090"/>
                    </a:lnTo>
                    <a:lnTo>
                      <a:pt x="161796" y="113903"/>
                    </a:lnTo>
                    <a:lnTo>
                      <a:pt x="143236" y="113903"/>
                    </a:lnTo>
                    <a:lnTo>
                      <a:pt x="94680" y="113699"/>
                    </a:lnTo>
                    <a:close/>
                  </a:path>
                  <a:path w="259080" h="164465">
                    <a:moveTo>
                      <a:pt x="158111" y="113713"/>
                    </a:moveTo>
                    <a:lnTo>
                      <a:pt x="150677" y="113897"/>
                    </a:lnTo>
                    <a:lnTo>
                      <a:pt x="143236" y="113903"/>
                    </a:lnTo>
                    <a:lnTo>
                      <a:pt x="161796" y="113903"/>
                    </a:lnTo>
                    <a:lnTo>
                      <a:pt x="158111" y="113713"/>
                    </a:lnTo>
                    <a:close/>
                  </a:path>
                  <a:path w="259080" h="164465">
                    <a:moveTo>
                      <a:pt x="258758" y="50019"/>
                    </a:moveTo>
                    <a:lnTo>
                      <a:pt x="51601" y="50019"/>
                    </a:lnTo>
                    <a:lnTo>
                      <a:pt x="130107" y="50366"/>
                    </a:lnTo>
                    <a:lnTo>
                      <a:pt x="258758" y="501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989036" y="1287105"/>
                <a:ext cx="44069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50800">
                    <a:moveTo>
                      <a:pt x="407979" y="50225"/>
                    </a:moveTo>
                    <a:lnTo>
                      <a:pt x="377250" y="50225"/>
                    </a:lnTo>
                    <a:lnTo>
                      <a:pt x="397634" y="50341"/>
                    </a:lnTo>
                    <a:lnTo>
                      <a:pt x="407979" y="50225"/>
                    </a:lnTo>
                    <a:close/>
                  </a:path>
                  <a:path w="440689" h="50800">
                    <a:moveTo>
                      <a:pt x="193238" y="0"/>
                    </a:moveTo>
                    <a:lnTo>
                      <a:pt x="28852" y="59"/>
                    </a:lnTo>
                    <a:lnTo>
                      <a:pt x="0" y="21382"/>
                    </a:lnTo>
                    <a:lnTo>
                      <a:pt x="717" y="31503"/>
                    </a:lnTo>
                    <a:lnTo>
                      <a:pt x="4821" y="40635"/>
                    </a:lnTo>
                    <a:lnTo>
                      <a:pt x="11207" y="46412"/>
                    </a:lnTo>
                    <a:lnTo>
                      <a:pt x="19492" y="49430"/>
                    </a:lnTo>
                    <a:lnTo>
                      <a:pt x="29292" y="50287"/>
                    </a:lnTo>
                    <a:lnTo>
                      <a:pt x="408211" y="50214"/>
                    </a:lnTo>
                    <a:lnTo>
                      <a:pt x="440180" y="27702"/>
                    </a:lnTo>
                    <a:lnTo>
                      <a:pt x="439608" y="18205"/>
                    </a:lnTo>
                    <a:lnTo>
                      <a:pt x="193238" y="0"/>
                    </a:lnTo>
                    <a:close/>
                  </a:path>
                  <a:path w="440689" h="50800">
                    <a:moveTo>
                      <a:pt x="408211" y="50214"/>
                    </a:moveTo>
                    <a:lnTo>
                      <a:pt x="124116" y="50214"/>
                    </a:lnTo>
                    <a:lnTo>
                      <a:pt x="218940" y="50235"/>
                    </a:lnTo>
                    <a:lnTo>
                      <a:pt x="408211" y="502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277669" y="1096714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>
                    <a:moveTo>
                      <a:pt x="51167" y="0"/>
                    </a:moveTo>
                    <a:lnTo>
                      <a:pt x="7393" y="6773"/>
                    </a:lnTo>
                    <a:lnTo>
                      <a:pt x="0" y="23460"/>
                    </a:lnTo>
                    <a:lnTo>
                      <a:pt x="1252" y="33725"/>
                    </a:lnTo>
                    <a:lnTo>
                      <a:pt x="50057" y="50367"/>
                    </a:lnTo>
                    <a:lnTo>
                      <a:pt x="75484" y="50528"/>
                    </a:lnTo>
                    <a:lnTo>
                      <a:pt x="100911" y="50393"/>
                    </a:lnTo>
                    <a:lnTo>
                      <a:pt x="145276" y="42378"/>
                    </a:lnTo>
                    <a:lnTo>
                      <a:pt x="151775" y="24172"/>
                    </a:lnTo>
                    <a:lnTo>
                      <a:pt x="149715" y="14442"/>
                    </a:lnTo>
                    <a:lnTo>
                      <a:pt x="76207" y="120"/>
                    </a:lnTo>
                    <a:lnTo>
                      <a:pt x="51167" y="0"/>
                    </a:lnTo>
                    <a:close/>
                  </a:path>
                  <a:path w="152400" h="50800">
                    <a:moveTo>
                      <a:pt x="100462" y="20"/>
                    </a:moveTo>
                    <a:lnTo>
                      <a:pt x="76207" y="120"/>
                    </a:lnTo>
                    <a:lnTo>
                      <a:pt x="118816" y="120"/>
                    </a:lnTo>
                    <a:lnTo>
                      <a:pt x="112591" y="32"/>
                    </a:lnTo>
                    <a:lnTo>
                      <a:pt x="100462" y="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77665" y="1176364"/>
                <a:ext cx="15176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50800">
                    <a:moveTo>
                      <a:pt x="75505" y="0"/>
                    </a:moveTo>
                    <a:lnTo>
                      <a:pt x="26208" y="319"/>
                    </a:lnTo>
                    <a:lnTo>
                      <a:pt x="0" y="25365"/>
                    </a:lnTo>
                    <a:lnTo>
                      <a:pt x="1819" y="35318"/>
                    </a:lnTo>
                    <a:lnTo>
                      <a:pt x="38283" y="50427"/>
                    </a:lnTo>
                    <a:lnTo>
                      <a:pt x="50412" y="50438"/>
                    </a:lnTo>
                    <a:lnTo>
                      <a:pt x="119047" y="50338"/>
                    </a:lnTo>
                    <a:lnTo>
                      <a:pt x="151754" y="26203"/>
                    </a:lnTo>
                    <a:lnTo>
                      <a:pt x="150102" y="15812"/>
                    </a:lnTo>
                    <a:lnTo>
                      <a:pt x="144796" y="7668"/>
                    </a:lnTo>
                    <a:lnTo>
                      <a:pt x="136231" y="2318"/>
                    </a:lnTo>
                    <a:lnTo>
                      <a:pt x="124802" y="308"/>
                    </a:lnTo>
                    <a:lnTo>
                      <a:pt x="75505" y="0"/>
                    </a:lnTo>
                    <a:close/>
                  </a:path>
                  <a:path w="151764" h="50800">
                    <a:moveTo>
                      <a:pt x="119047" y="50338"/>
                    </a:moveTo>
                    <a:lnTo>
                      <a:pt x="74667" y="50338"/>
                    </a:lnTo>
                    <a:lnTo>
                      <a:pt x="99709" y="50421"/>
                    </a:lnTo>
                    <a:lnTo>
                      <a:pt x="112230" y="50413"/>
                    </a:lnTo>
                    <a:lnTo>
                      <a:pt x="119047" y="503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grpSp>
        <p:nvGrpSpPr>
          <p:cNvPr id="51" name="Grupo 50"/>
          <p:cNvGrpSpPr/>
          <p:nvPr/>
        </p:nvGrpSpPr>
        <p:grpSpPr>
          <a:xfrm>
            <a:off x="1113331" y="2529177"/>
            <a:ext cx="304971" cy="304971"/>
            <a:chOff x="1223271" y="2780533"/>
            <a:chExt cx="335280" cy="335280"/>
          </a:xfrm>
        </p:grpSpPr>
        <p:sp>
          <p:nvSpPr>
            <p:cNvPr id="20" name="object 20"/>
            <p:cNvSpPr/>
            <p:nvPr/>
          </p:nvSpPr>
          <p:spPr>
            <a:xfrm>
              <a:off x="1223271" y="2780533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4177" y="2859176"/>
              <a:ext cx="113232" cy="177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2" name="object 22"/>
          <p:cNvSpPr/>
          <p:nvPr/>
        </p:nvSpPr>
        <p:spPr>
          <a:xfrm>
            <a:off x="10109157" y="6431190"/>
            <a:ext cx="8178771" cy="3474114"/>
          </a:xfrm>
          <a:custGeom>
            <a:avLst/>
            <a:gdLst/>
            <a:ahLst/>
            <a:cxnLst/>
            <a:rect l="l" t="t" r="r" b="b"/>
            <a:pathLst>
              <a:path w="8991600" h="3985259">
                <a:moveTo>
                  <a:pt x="0" y="3984852"/>
                </a:moveTo>
                <a:lnTo>
                  <a:pt x="8990972" y="3984852"/>
                </a:lnTo>
                <a:lnTo>
                  <a:pt x="8990972" y="0"/>
                </a:lnTo>
                <a:lnTo>
                  <a:pt x="0" y="0"/>
                </a:lnTo>
                <a:lnTo>
                  <a:pt x="0" y="3984852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3" name="object 23"/>
          <p:cNvSpPr/>
          <p:nvPr/>
        </p:nvSpPr>
        <p:spPr>
          <a:xfrm>
            <a:off x="10713443" y="7748131"/>
            <a:ext cx="0" cy="2374501"/>
          </a:xfrm>
          <a:custGeom>
            <a:avLst/>
            <a:gdLst/>
            <a:ahLst/>
            <a:cxnLst/>
            <a:rect l="l" t="t" r="r" b="b"/>
            <a:pathLst>
              <a:path h="2610484">
                <a:moveTo>
                  <a:pt x="0" y="2610433"/>
                </a:moveTo>
                <a:lnTo>
                  <a:pt x="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4" name="object 24"/>
          <p:cNvSpPr/>
          <p:nvPr/>
        </p:nvSpPr>
        <p:spPr>
          <a:xfrm>
            <a:off x="10677629" y="7989547"/>
            <a:ext cx="71623" cy="7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5" name="object 25"/>
          <p:cNvSpPr/>
          <p:nvPr/>
        </p:nvSpPr>
        <p:spPr>
          <a:xfrm>
            <a:off x="11959144" y="2475869"/>
            <a:ext cx="4590740" cy="4465401"/>
          </a:xfrm>
          <a:custGeom>
            <a:avLst/>
            <a:gdLst/>
            <a:ahLst/>
            <a:cxnLst/>
            <a:rect l="l" t="t" r="r" b="b"/>
            <a:pathLst>
              <a:path w="5046980" h="4909184">
                <a:moveTo>
                  <a:pt x="0" y="4909002"/>
                </a:moveTo>
                <a:lnTo>
                  <a:pt x="5046966" y="4909002"/>
                </a:lnTo>
                <a:lnTo>
                  <a:pt x="5046966" y="0"/>
                </a:lnTo>
                <a:lnTo>
                  <a:pt x="0" y="0"/>
                </a:lnTo>
                <a:lnTo>
                  <a:pt x="0" y="490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6" name="object 26"/>
          <p:cNvSpPr txBox="1"/>
          <p:nvPr/>
        </p:nvSpPr>
        <p:spPr>
          <a:xfrm>
            <a:off x="12137298" y="5229765"/>
            <a:ext cx="4590740" cy="1397826"/>
          </a:xfrm>
          <a:prstGeom prst="rect">
            <a:avLst/>
          </a:prstGeom>
        </p:spPr>
        <p:txBody>
          <a:bodyPr vert="horz" wrap="square" lIns="0" tIns="12707" rIns="0" bIns="0" rtlCol="0">
            <a:spAutoFit/>
          </a:bodyPr>
          <a:lstStyle/>
          <a:p>
            <a:pPr marL="1106096">
              <a:lnSpc>
                <a:spcPts val="7213"/>
              </a:lnSpc>
              <a:spcBef>
                <a:spcPts val="100"/>
              </a:spcBef>
            </a:pPr>
            <a:r>
              <a:rPr sz="6504" b="1" spc="-104" dirty="0">
                <a:solidFill>
                  <a:srgbClr val="081C49"/>
                </a:solidFill>
                <a:latin typeface="Trebuchet MS"/>
                <a:cs typeface="Trebuchet MS"/>
              </a:rPr>
              <a:t>TOP</a:t>
            </a:r>
            <a:r>
              <a:rPr sz="6504" b="1" spc="-73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6504" b="1" spc="5" dirty="0">
                <a:solidFill>
                  <a:srgbClr val="081C49"/>
                </a:solidFill>
                <a:latin typeface="Trebuchet MS"/>
                <a:cs typeface="Trebuchet MS"/>
              </a:rPr>
              <a:t>3</a:t>
            </a:r>
            <a:endParaRPr sz="6504" dirty="0">
              <a:latin typeface="Trebuchet MS"/>
              <a:cs typeface="Trebuchet MS"/>
            </a:endParaRPr>
          </a:p>
          <a:p>
            <a:pPr marL="1106096">
              <a:lnSpc>
                <a:spcPts val="3557"/>
              </a:lnSpc>
            </a:pPr>
            <a:r>
              <a:rPr lang="es-ES" sz="3456" b="1" spc="-45" dirty="0">
                <a:solidFill>
                  <a:srgbClr val="081C49"/>
                </a:solidFill>
                <a:latin typeface="Trebuchet MS"/>
                <a:cs typeface="Trebuchet MS"/>
              </a:rPr>
              <a:t> FORMATS</a:t>
            </a:r>
            <a:endParaRPr sz="3456" dirty="0">
              <a:latin typeface="Trebuchet MS"/>
              <a:cs typeface="Trebuchet MS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13270786" y="2976070"/>
            <a:ext cx="1967963" cy="1981482"/>
            <a:chOff x="14588966" y="3271839"/>
            <a:chExt cx="2163545" cy="2178407"/>
          </a:xfrm>
        </p:grpSpPr>
        <p:sp>
          <p:nvSpPr>
            <p:cNvPr id="27" name="object 27"/>
            <p:cNvSpPr/>
            <p:nvPr/>
          </p:nvSpPr>
          <p:spPr>
            <a:xfrm>
              <a:off x="14868004" y="4053246"/>
              <a:ext cx="1607820" cy="1397000"/>
            </a:xfrm>
            <a:custGeom>
              <a:avLst/>
              <a:gdLst/>
              <a:ahLst/>
              <a:cxnLst/>
              <a:rect l="l" t="t" r="r" b="b"/>
              <a:pathLst>
                <a:path w="1607819" h="1397000">
                  <a:moveTo>
                    <a:pt x="171261" y="25400"/>
                  </a:moveTo>
                  <a:lnTo>
                    <a:pt x="125323" y="25400"/>
                  </a:lnTo>
                  <a:lnTo>
                    <a:pt x="79519" y="38100"/>
                  </a:lnTo>
                  <a:lnTo>
                    <a:pt x="40949" y="63500"/>
                  </a:lnTo>
                  <a:lnTo>
                    <a:pt x="14122" y="101600"/>
                  </a:lnTo>
                  <a:lnTo>
                    <a:pt x="115" y="152400"/>
                  </a:lnTo>
                  <a:lnTo>
                    <a:pt x="0" y="190500"/>
                  </a:lnTo>
                  <a:lnTo>
                    <a:pt x="14851" y="241300"/>
                  </a:lnTo>
                  <a:lnTo>
                    <a:pt x="36595" y="292100"/>
                  </a:lnTo>
                  <a:lnTo>
                    <a:pt x="58365" y="330200"/>
                  </a:lnTo>
                  <a:lnTo>
                    <a:pt x="189403" y="596900"/>
                  </a:lnTo>
                  <a:lnTo>
                    <a:pt x="276968" y="762000"/>
                  </a:lnTo>
                  <a:lnTo>
                    <a:pt x="299015" y="800100"/>
                  </a:lnTo>
                  <a:lnTo>
                    <a:pt x="325659" y="838200"/>
                  </a:lnTo>
                  <a:lnTo>
                    <a:pt x="357119" y="863600"/>
                  </a:lnTo>
                  <a:lnTo>
                    <a:pt x="393614" y="889000"/>
                  </a:lnTo>
                  <a:lnTo>
                    <a:pt x="404094" y="901700"/>
                  </a:lnTo>
                  <a:lnTo>
                    <a:pt x="410543" y="901700"/>
                  </a:lnTo>
                  <a:lnTo>
                    <a:pt x="413831" y="914400"/>
                  </a:lnTo>
                  <a:lnTo>
                    <a:pt x="414828" y="927100"/>
                  </a:lnTo>
                  <a:lnTo>
                    <a:pt x="415379" y="977900"/>
                  </a:lnTo>
                  <a:lnTo>
                    <a:pt x="415974" y="1028700"/>
                  </a:lnTo>
                  <a:lnTo>
                    <a:pt x="416606" y="1066800"/>
                  </a:lnTo>
                  <a:lnTo>
                    <a:pt x="417270" y="1117600"/>
                  </a:lnTo>
                  <a:lnTo>
                    <a:pt x="418670" y="1219200"/>
                  </a:lnTo>
                  <a:lnTo>
                    <a:pt x="420859" y="1358900"/>
                  </a:lnTo>
                  <a:lnTo>
                    <a:pt x="423524" y="1384300"/>
                  </a:lnTo>
                  <a:lnTo>
                    <a:pt x="430627" y="1397000"/>
                  </a:lnTo>
                  <a:lnTo>
                    <a:pt x="483241" y="1397000"/>
                  </a:lnTo>
                  <a:lnTo>
                    <a:pt x="490819" y="1384300"/>
                  </a:lnTo>
                  <a:lnTo>
                    <a:pt x="493370" y="1358900"/>
                  </a:lnTo>
                  <a:lnTo>
                    <a:pt x="492649" y="1308100"/>
                  </a:lnTo>
                  <a:lnTo>
                    <a:pt x="491129" y="1206500"/>
                  </a:lnTo>
                  <a:lnTo>
                    <a:pt x="487979" y="990600"/>
                  </a:lnTo>
                  <a:lnTo>
                    <a:pt x="486459" y="876300"/>
                  </a:lnTo>
                  <a:lnTo>
                    <a:pt x="484703" y="863600"/>
                  </a:lnTo>
                  <a:lnTo>
                    <a:pt x="479796" y="850900"/>
                  </a:lnTo>
                  <a:lnTo>
                    <a:pt x="471695" y="850900"/>
                  </a:lnTo>
                  <a:lnTo>
                    <a:pt x="460355" y="838200"/>
                  </a:lnTo>
                  <a:lnTo>
                    <a:pt x="419833" y="825500"/>
                  </a:lnTo>
                  <a:lnTo>
                    <a:pt x="385956" y="787400"/>
                  </a:lnTo>
                  <a:lnTo>
                    <a:pt x="357947" y="762000"/>
                  </a:lnTo>
                  <a:lnTo>
                    <a:pt x="335029" y="723900"/>
                  </a:lnTo>
                  <a:lnTo>
                    <a:pt x="312874" y="673100"/>
                  </a:lnTo>
                  <a:lnTo>
                    <a:pt x="290597" y="635000"/>
                  </a:lnTo>
                  <a:lnTo>
                    <a:pt x="268227" y="584200"/>
                  </a:lnTo>
                  <a:lnTo>
                    <a:pt x="245787" y="546100"/>
                  </a:lnTo>
                  <a:lnTo>
                    <a:pt x="178317" y="406400"/>
                  </a:lnTo>
                  <a:lnTo>
                    <a:pt x="155862" y="368300"/>
                  </a:lnTo>
                  <a:lnTo>
                    <a:pt x="117209" y="279400"/>
                  </a:lnTo>
                  <a:lnTo>
                    <a:pt x="97997" y="241300"/>
                  </a:lnTo>
                  <a:lnTo>
                    <a:pt x="79058" y="203200"/>
                  </a:lnTo>
                  <a:lnTo>
                    <a:pt x="71878" y="190500"/>
                  </a:lnTo>
                  <a:lnTo>
                    <a:pt x="70761" y="165100"/>
                  </a:lnTo>
                  <a:lnTo>
                    <a:pt x="75670" y="152400"/>
                  </a:lnTo>
                  <a:lnTo>
                    <a:pt x="86566" y="127000"/>
                  </a:lnTo>
                  <a:lnTo>
                    <a:pt x="100607" y="114300"/>
                  </a:lnTo>
                  <a:lnTo>
                    <a:pt x="117061" y="101600"/>
                  </a:lnTo>
                  <a:lnTo>
                    <a:pt x="281251" y="101600"/>
                  </a:lnTo>
                  <a:lnTo>
                    <a:pt x="252088" y="63500"/>
                  </a:lnTo>
                  <a:lnTo>
                    <a:pt x="214471" y="38100"/>
                  </a:lnTo>
                  <a:lnTo>
                    <a:pt x="171261" y="25400"/>
                  </a:lnTo>
                  <a:close/>
                </a:path>
                <a:path w="1607819" h="1397000">
                  <a:moveTo>
                    <a:pt x="1587171" y="101600"/>
                  </a:moveTo>
                  <a:lnTo>
                    <a:pt x="1493696" y="101600"/>
                  </a:lnTo>
                  <a:lnTo>
                    <a:pt x="1517765" y="127000"/>
                  </a:lnTo>
                  <a:lnTo>
                    <a:pt x="1531511" y="152400"/>
                  </a:lnTo>
                  <a:lnTo>
                    <a:pt x="1534083" y="177800"/>
                  </a:lnTo>
                  <a:lnTo>
                    <a:pt x="1524627" y="215900"/>
                  </a:lnTo>
                  <a:lnTo>
                    <a:pt x="1477403" y="304800"/>
                  </a:lnTo>
                  <a:lnTo>
                    <a:pt x="1382861" y="495300"/>
                  </a:lnTo>
                  <a:lnTo>
                    <a:pt x="1264561" y="736600"/>
                  </a:lnTo>
                  <a:lnTo>
                    <a:pt x="1243707" y="762000"/>
                  </a:lnTo>
                  <a:lnTo>
                    <a:pt x="1218009" y="800100"/>
                  </a:lnTo>
                  <a:lnTo>
                    <a:pt x="1187350" y="825500"/>
                  </a:lnTo>
                  <a:lnTo>
                    <a:pt x="1151612" y="838200"/>
                  </a:lnTo>
                  <a:lnTo>
                    <a:pt x="1136295" y="850900"/>
                  </a:lnTo>
                  <a:lnTo>
                    <a:pt x="1126283" y="863600"/>
                  </a:lnTo>
                  <a:lnTo>
                    <a:pt x="1120778" y="876300"/>
                  </a:lnTo>
                  <a:lnTo>
                    <a:pt x="1118985" y="889000"/>
                  </a:lnTo>
                  <a:lnTo>
                    <a:pt x="1118399" y="939800"/>
                  </a:lnTo>
                  <a:lnTo>
                    <a:pt x="1117751" y="990600"/>
                  </a:lnTo>
                  <a:lnTo>
                    <a:pt x="1117053" y="1041400"/>
                  </a:lnTo>
                  <a:lnTo>
                    <a:pt x="1116315" y="1092200"/>
                  </a:lnTo>
                  <a:lnTo>
                    <a:pt x="1112430" y="1346200"/>
                  </a:lnTo>
                  <a:lnTo>
                    <a:pt x="1112358" y="1371600"/>
                  </a:lnTo>
                  <a:lnTo>
                    <a:pt x="1113132" y="1371600"/>
                  </a:lnTo>
                  <a:lnTo>
                    <a:pt x="1115089" y="1384300"/>
                  </a:lnTo>
                  <a:lnTo>
                    <a:pt x="1121270" y="1384300"/>
                  </a:lnTo>
                  <a:lnTo>
                    <a:pt x="1129512" y="1397000"/>
                  </a:lnTo>
                  <a:lnTo>
                    <a:pt x="1174347" y="1397000"/>
                  </a:lnTo>
                  <a:lnTo>
                    <a:pt x="1181110" y="1384300"/>
                  </a:lnTo>
                  <a:lnTo>
                    <a:pt x="1184491" y="1371600"/>
                  </a:lnTo>
                  <a:lnTo>
                    <a:pt x="1185213" y="1358900"/>
                  </a:lnTo>
                  <a:lnTo>
                    <a:pt x="1184993" y="1358900"/>
                  </a:lnTo>
                  <a:lnTo>
                    <a:pt x="1188272" y="1130300"/>
                  </a:lnTo>
                  <a:lnTo>
                    <a:pt x="1189785" y="1028700"/>
                  </a:lnTo>
                  <a:lnTo>
                    <a:pt x="1190497" y="977900"/>
                  </a:lnTo>
                  <a:lnTo>
                    <a:pt x="1191171" y="914400"/>
                  </a:lnTo>
                  <a:lnTo>
                    <a:pt x="1191953" y="914400"/>
                  </a:lnTo>
                  <a:lnTo>
                    <a:pt x="1194418" y="901700"/>
                  </a:lnTo>
                  <a:lnTo>
                    <a:pt x="1199100" y="901700"/>
                  </a:lnTo>
                  <a:lnTo>
                    <a:pt x="1206532" y="889000"/>
                  </a:lnTo>
                  <a:lnTo>
                    <a:pt x="1244753" y="863600"/>
                  </a:lnTo>
                  <a:lnTo>
                    <a:pt x="1277827" y="838200"/>
                  </a:lnTo>
                  <a:lnTo>
                    <a:pt x="1305857" y="800100"/>
                  </a:lnTo>
                  <a:lnTo>
                    <a:pt x="1328947" y="762000"/>
                  </a:lnTo>
                  <a:lnTo>
                    <a:pt x="1350920" y="723900"/>
                  </a:lnTo>
                  <a:lnTo>
                    <a:pt x="1416791" y="596900"/>
                  </a:lnTo>
                  <a:lnTo>
                    <a:pt x="1592258" y="241300"/>
                  </a:lnTo>
                  <a:lnTo>
                    <a:pt x="1606929" y="190500"/>
                  </a:lnTo>
                  <a:lnTo>
                    <a:pt x="1607606" y="165100"/>
                  </a:lnTo>
                  <a:lnTo>
                    <a:pt x="1603986" y="139700"/>
                  </a:lnTo>
                  <a:lnTo>
                    <a:pt x="1587171" y="101600"/>
                  </a:lnTo>
                  <a:close/>
                </a:path>
                <a:path w="1607819" h="1397000">
                  <a:moveTo>
                    <a:pt x="281251" y="101600"/>
                  </a:moveTo>
                  <a:lnTo>
                    <a:pt x="177500" y="101600"/>
                  </a:lnTo>
                  <a:lnTo>
                    <a:pt x="195218" y="114300"/>
                  </a:lnTo>
                  <a:lnTo>
                    <a:pt x="209703" y="127000"/>
                  </a:lnTo>
                  <a:lnTo>
                    <a:pt x="221473" y="152400"/>
                  </a:lnTo>
                  <a:lnTo>
                    <a:pt x="244701" y="190500"/>
                  </a:lnTo>
                  <a:lnTo>
                    <a:pt x="267978" y="241300"/>
                  </a:lnTo>
                  <a:lnTo>
                    <a:pt x="337923" y="368300"/>
                  </a:lnTo>
                  <a:lnTo>
                    <a:pt x="361212" y="419100"/>
                  </a:lnTo>
                  <a:lnTo>
                    <a:pt x="384456" y="457200"/>
                  </a:lnTo>
                  <a:lnTo>
                    <a:pt x="407636" y="508000"/>
                  </a:lnTo>
                  <a:lnTo>
                    <a:pt x="430733" y="546100"/>
                  </a:lnTo>
                  <a:lnTo>
                    <a:pt x="459944" y="596900"/>
                  </a:lnTo>
                  <a:lnTo>
                    <a:pt x="495237" y="635000"/>
                  </a:lnTo>
                  <a:lnTo>
                    <a:pt x="536699" y="660400"/>
                  </a:lnTo>
                  <a:lnTo>
                    <a:pt x="584416" y="673100"/>
                  </a:lnTo>
                  <a:lnTo>
                    <a:pt x="1021570" y="673100"/>
                  </a:lnTo>
                  <a:lnTo>
                    <a:pt x="1069262" y="660400"/>
                  </a:lnTo>
                  <a:lnTo>
                    <a:pt x="1110686" y="635000"/>
                  </a:lnTo>
                  <a:lnTo>
                    <a:pt x="1145947" y="596900"/>
                  </a:lnTo>
                  <a:lnTo>
                    <a:pt x="596289" y="596900"/>
                  </a:lnTo>
                  <a:lnTo>
                    <a:pt x="564677" y="584200"/>
                  </a:lnTo>
                  <a:lnTo>
                    <a:pt x="538135" y="571500"/>
                  </a:lnTo>
                  <a:lnTo>
                    <a:pt x="516235" y="546100"/>
                  </a:lnTo>
                  <a:lnTo>
                    <a:pt x="498553" y="520700"/>
                  </a:lnTo>
                  <a:lnTo>
                    <a:pt x="426447" y="381000"/>
                  </a:lnTo>
                  <a:lnTo>
                    <a:pt x="402380" y="342900"/>
                  </a:lnTo>
                  <a:lnTo>
                    <a:pt x="354126" y="241300"/>
                  </a:lnTo>
                  <a:lnTo>
                    <a:pt x="329912" y="203200"/>
                  </a:lnTo>
                  <a:lnTo>
                    <a:pt x="281251" y="101600"/>
                  </a:lnTo>
                  <a:close/>
                </a:path>
                <a:path w="1607819" h="1397000">
                  <a:moveTo>
                    <a:pt x="817748" y="0"/>
                  </a:moveTo>
                  <a:lnTo>
                    <a:pt x="771941" y="12700"/>
                  </a:lnTo>
                  <a:lnTo>
                    <a:pt x="727938" y="12700"/>
                  </a:lnTo>
                  <a:lnTo>
                    <a:pt x="686173" y="25400"/>
                  </a:lnTo>
                  <a:lnTo>
                    <a:pt x="647081" y="50800"/>
                  </a:lnTo>
                  <a:lnTo>
                    <a:pt x="611098" y="76200"/>
                  </a:lnTo>
                  <a:lnTo>
                    <a:pt x="578659" y="101600"/>
                  </a:lnTo>
                  <a:lnTo>
                    <a:pt x="550199" y="139700"/>
                  </a:lnTo>
                  <a:lnTo>
                    <a:pt x="526154" y="177800"/>
                  </a:lnTo>
                  <a:lnTo>
                    <a:pt x="506958" y="215900"/>
                  </a:lnTo>
                  <a:lnTo>
                    <a:pt x="493046" y="254000"/>
                  </a:lnTo>
                  <a:lnTo>
                    <a:pt x="484854" y="304800"/>
                  </a:lnTo>
                  <a:lnTo>
                    <a:pt x="482817" y="342900"/>
                  </a:lnTo>
                  <a:lnTo>
                    <a:pt x="487370" y="393700"/>
                  </a:lnTo>
                  <a:lnTo>
                    <a:pt x="497997" y="444500"/>
                  </a:lnTo>
                  <a:lnTo>
                    <a:pt x="514372" y="482600"/>
                  </a:lnTo>
                  <a:lnTo>
                    <a:pt x="536326" y="533400"/>
                  </a:lnTo>
                  <a:lnTo>
                    <a:pt x="563688" y="558800"/>
                  </a:lnTo>
                  <a:lnTo>
                    <a:pt x="596289" y="596900"/>
                  </a:lnTo>
                  <a:lnTo>
                    <a:pt x="758160" y="596900"/>
                  </a:lnTo>
                  <a:lnTo>
                    <a:pt x="713172" y="584200"/>
                  </a:lnTo>
                  <a:lnTo>
                    <a:pt x="671570" y="558800"/>
                  </a:lnTo>
                  <a:lnTo>
                    <a:pt x="634538" y="533400"/>
                  </a:lnTo>
                  <a:lnTo>
                    <a:pt x="603256" y="495300"/>
                  </a:lnTo>
                  <a:lnTo>
                    <a:pt x="578909" y="457200"/>
                  </a:lnTo>
                  <a:lnTo>
                    <a:pt x="562677" y="406400"/>
                  </a:lnTo>
                  <a:lnTo>
                    <a:pt x="557690" y="368300"/>
                  </a:lnTo>
                  <a:lnTo>
                    <a:pt x="556351" y="355600"/>
                  </a:lnTo>
                  <a:lnTo>
                    <a:pt x="559218" y="292100"/>
                  </a:lnTo>
                  <a:lnTo>
                    <a:pt x="570789" y="254000"/>
                  </a:lnTo>
                  <a:lnTo>
                    <a:pt x="589458" y="203200"/>
                  </a:lnTo>
                  <a:lnTo>
                    <a:pt x="614645" y="165100"/>
                  </a:lnTo>
                  <a:lnTo>
                    <a:pt x="645770" y="139700"/>
                  </a:lnTo>
                  <a:lnTo>
                    <a:pt x="682252" y="114300"/>
                  </a:lnTo>
                  <a:lnTo>
                    <a:pt x="723510" y="88900"/>
                  </a:lnTo>
                  <a:lnTo>
                    <a:pt x="768964" y="76200"/>
                  </a:lnTo>
                  <a:lnTo>
                    <a:pt x="991658" y="76200"/>
                  </a:lnTo>
                  <a:lnTo>
                    <a:pt x="952084" y="38100"/>
                  </a:lnTo>
                  <a:lnTo>
                    <a:pt x="909397" y="25400"/>
                  </a:lnTo>
                  <a:lnTo>
                    <a:pt x="817748" y="0"/>
                  </a:lnTo>
                  <a:close/>
                </a:path>
                <a:path w="1607819" h="1397000">
                  <a:moveTo>
                    <a:pt x="991658" y="76200"/>
                  </a:moveTo>
                  <a:lnTo>
                    <a:pt x="813400" y="76200"/>
                  </a:lnTo>
                  <a:lnTo>
                    <a:pt x="857252" y="88900"/>
                  </a:lnTo>
                  <a:lnTo>
                    <a:pt x="899371" y="101600"/>
                  </a:lnTo>
                  <a:lnTo>
                    <a:pt x="938608" y="127000"/>
                  </a:lnTo>
                  <a:lnTo>
                    <a:pt x="973815" y="152400"/>
                  </a:lnTo>
                  <a:lnTo>
                    <a:pt x="1003842" y="190500"/>
                  </a:lnTo>
                  <a:lnTo>
                    <a:pt x="1027542" y="228600"/>
                  </a:lnTo>
                  <a:lnTo>
                    <a:pt x="1043240" y="279400"/>
                  </a:lnTo>
                  <a:lnTo>
                    <a:pt x="1050281" y="317500"/>
                  </a:lnTo>
                  <a:lnTo>
                    <a:pt x="1049153" y="368300"/>
                  </a:lnTo>
                  <a:lnTo>
                    <a:pt x="1040345" y="419100"/>
                  </a:lnTo>
                  <a:lnTo>
                    <a:pt x="1024345" y="457200"/>
                  </a:lnTo>
                  <a:lnTo>
                    <a:pt x="1001642" y="495300"/>
                  </a:lnTo>
                  <a:lnTo>
                    <a:pt x="972725" y="533400"/>
                  </a:lnTo>
                  <a:lnTo>
                    <a:pt x="938081" y="558800"/>
                  </a:lnTo>
                  <a:lnTo>
                    <a:pt x="898199" y="584200"/>
                  </a:lnTo>
                  <a:lnTo>
                    <a:pt x="853569" y="596900"/>
                  </a:lnTo>
                  <a:lnTo>
                    <a:pt x="1005156" y="596900"/>
                  </a:lnTo>
                  <a:lnTo>
                    <a:pt x="1049989" y="558800"/>
                  </a:lnTo>
                  <a:lnTo>
                    <a:pt x="1099775" y="469900"/>
                  </a:lnTo>
                  <a:lnTo>
                    <a:pt x="1114169" y="419100"/>
                  </a:lnTo>
                  <a:lnTo>
                    <a:pt x="1121637" y="368300"/>
                  </a:lnTo>
                  <a:lnTo>
                    <a:pt x="1122236" y="317500"/>
                  </a:lnTo>
                  <a:lnTo>
                    <a:pt x="1116021" y="266700"/>
                  </a:lnTo>
                  <a:lnTo>
                    <a:pt x="1103503" y="228600"/>
                  </a:lnTo>
                  <a:lnTo>
                    <a:pt x="1084041" y="177800"/>
                  </a:lnTo>
                  <a:lnTo>
                    <a:pt x="1058402" y="139700"/>
                  </a:lnTo>
                  <a:lnTo>
                    <a:pt x="1027352" y="101600"/>
                  </a:lnTo>
                  <a:lnTo>
                    <a:pt x="991658" y="76200"/>
                  </a:lnTo>
                  <a:close/>
                </a:path>
                <a:path w="1607819" h="1397000">
                  <a:moveTo>
                    <a:pt x="1019421" y="591603"/>
                  </a:moveTo>
                  <a:lnTo>
                    <a:pt x="1005156" y="596900"/>
                  </a:lnTo>
                  <a:lnTo>
                    <a:pt x="1014485" y="596900"/>
                  </a:lnTo>
                  <a:lnTo>
                    <a:pt x="1019421" y="591603"/>
                  </a:lnTo>
                  <a:close/>
                </a:path>
                <a:path w="1607819" h="1397000">
                  <a:moveTo>
                    <a:pt x="1476921" y="25400"/>
                  </a:moveTo>
                  <a:lnTo>
                    <a:pt x="1432314" y="25400"/>
                  </a:lnTo>
                  <a:lnTo>
                    <a:pt x="1390110" y="38100"/>
                  </a:lnTo>
                  <a:lnTo>
                    <a:pt x="1353446" y="63500"/>
                  </a:lnTo>
                  <a:lnTo>
                    <a:pt x="1325460" y="101600"/>
                  </a:lnTo>
                  <a:lnTo>
                    <a:pt x="1301080" y="152400"/>
                  </a:lnTo>
                  <a:lnTo>
                    <a:pt x="1277081" y="190500"/>
                  </a:lnTo>
                  <a:lnTo>
                    <a:pt x="1229337" y="292100"/>
                  </a:lnTo>
                  <a:lnTo>
                    <a:pt x="1155991" y="431800"/>
                  </a:lnTo>
                  <a:lnTo>
                    <a:pt x="1131580" y="469900"/>
                  </a:lnTo>
                  <a:lnTo>
                    <a:pt x="1107236" y="520700"/>
                  </a:lnTo>
                  <a:lnTo>
                    <a:pt x="1089475" y="546100"/>
                  </a:lnTo>
                  <a:lnTo>
                    <a:pt x="1067159" y="571500"/>
                  </a:lnTo>
                  <a:lnTo>
                    <a:pt x="1039361" y="584200"/>
                  </a:lnTo>
                  <a:lnTo>
                    <a:pt x="1019421" y="591603"/>
                  </a:lnTo>
                  <a:lnTo>
                    <a:pt x="1014485" y="596900"/>
                  </a:lnTo>
                  <a:lnTo>
                    <a:pt x="1145947" y="596900"/>
                  </a:lnTo>
                  <a:lnTo>
                    <a:pt x="1175150" y="546100"/>
                  </a:lnTo>
                  <a:lnTo>
                    <a:pt x="1198473" y="508000"/>
                  </a:lnTo>
                  <a:lnTo>
                    <a:pt x="1221868" y="457200"/>
                  </a:lnTo>
                  <a:lnTo>
                    <a:pt x="1245327" y="419100"/>
                  </a:lnTo>
                  <a:lnTo>
                    <a:pt x="1292402" y="317500"/>
                  </a:lnTo>
                  <a:lnTo>
                    <a:pt x="1316001" y="279400"/>
                  </a:lnTo>
                  <a:lnTo>
                    <a:pt x="1339630" y="228600"/>
                  </a:lnTo>
                  <a:lnTo>
                    <a:pt x="1386945" y="139700"/>
                  </a:lnTo>
                  <a:lnTo>
                    <a:pt x="1407614" y="114300"/>
                  </a:lnTo>
                  <a:lnTo>
                    <a:pt x="1433940" y="101600"/>
                  </a:lnTo>
                  <a:lnTo>
                    <a:pt x="1587171" y="101600"/>
                  </a:lnTo>
                  <a:lnTo>
                    <a:pt x="1559034" y="63500"/>
                  </a:lnTo>
                  <a:lnTo>
                    <a:pt x="1521607" y="38100"/>
                  </a:lnTo>
                  <a:lnTo>
                    <a:pt x="1476921" y="2540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93847" y="3271839"/>
              <a:ext cx="753745" cy="721360"/>
            </a:xfrm>
            <a:custGeom>
              <a:avLst/>
              <a:gdLst/>
              <a:ahLst/>
              <a:cxnLst/>
              <a:rect l="l" t="t" r="r" b="b"/>
              <a:pathLst>
                <a:path w="753744" h="721360">
                  <a:moveTo>
                    <a:pt x="612715" y="618699"/>
                  </a:moveTo>
                  <a:lnTo>
                    <a:pt x="377409" y="618699"/>
                  </a:lnTo>
                  <a:lnTo>
                    <a:pt x="385414" y="619980"/>
                  </a:lnTo>
                  <a:lnTo>
                    <a:pt x="393884" y="623614"/>
                  </a:lnTo>
                  <a:lnTo>
                    <a:pt x="561858" y="712428"/>
                  </a:lnTo>
                  <a:lnTo>
                    <a:pt x="573326" y="717815"/>
                  </a:lnTo>
                  <a:lnTo>
                    <a:pt x="584788" y="720806"/>
                  </a:lnTo>
                  <a:lnTo>
                    <a:pt x="596365" y="719927"/>
                  </a:lnTo>
                  <a:lnTo>
                    <a:pt x="608181" y="713706"/>
                  </a:lnTo>
                  <a:lnTo>
                    <a:pt x="617109" y="703982"/>
                  </a:lnTo>
                  <a:lnTo>
                    <a:pt x="621551" y="693045"/>
                  </a:lnTo>
                  <a:lnTo>
                    <a:pt x="622560" y="681148"/>
                  </a:lnTo>
                  <a:lnTo>
                    <a:pt x="621186" y="668545"/>
                  </a:lnTo>
                  <a:lnTo>
                    <a:pt x="612715" y="618699"/>
                  </a:lnTo>
                  <a:close/>
                </a:path>
                <a:path w="753744" h="721360">
                  <a:moveTo>
                    <a:pt x="376335" y="0"/>
                  </a:moveTo>
                  <a:lnTo>
                    <a:pt x="340116" y="28972"/>
                  </a:lnTo>
                  <a:lnTo>
                    <a:pt x="318806" y="77023"/>
                  </a:lnTo>
                  <a:lnTo>
                    <a:pt x="275856" y="172981"/>
                  </a:lnTo>
                  <a:lnTo>
                    <a:pt x="254611" y="221061"/>
                  </a:lnTo>
                  <a:lnTo>
                    <a:pt x="43539" y="246432"/>
                  </a:lnTo>
                  <a:lnTo>
                    <a:pt x="30136" y="248107"/>
                  </a:lnTo>
                  <a:lnTo>
                    <a:pt x="18375" y="252344"/>
                  </a:lnTo>
                  <a:lnTo>
                    <a:pt x="8847" y="260006"/>
                  </a:lnTo>
                  <a:lnTo>
                    <a:pt x="2147" y="271960"/>
                  </a:lnTo>
                  <a:lnTo>
                    <a:pt x="0" y="284820"/>
                  </a:lnTo>
                  <a:lnTo>
                    <a:pt x="2532" y="296225"/>
                  </a:lnTo>
                  <a:lnTo>
                    <a:pt x="8673" y="306520"/>
                  </a:lnTo>
                  <a:lnTo>
                    <a:pt x="17351" y="316053"/>
                  </a:lnTo>
                  <a:lnTo>
                    <a:pt x="48086" y="346300"/>
                  </a:lnTo>
                  <a:lnTo>
                    <a:pt x="78648" y="376735"/>
                  </a:lnTo>
                  <a:lnTo>
                    <a:pt x="109586" y="406729"/>
                  </a:lnTo>
                  <a:lnTo>
                    <a:pt x="141452" y="435651"/>
                  </a:lnTo>
                  <a:lnTo>
                    <a:pt x="155077" y="450635"/>
                  </a:lnTo>
                  <a:lnTo>
                    <a:pt x="162178" y="466172"/>
                  </a:lnTo>
                  <a:lnTo>
                    <a:pt x="163920" y="483090"/>
                  </a:lnTo>
                  <a:lnTo>
                    <a:pt x="161472" y="502215"/>
                  </a:lnTo>
                  <a:lnTo>
                    <a:pt x="152924" y="547229"/>
                  </a:lnTo>
                  <a:lnTo>
                    <a:pt x="145388" y="590954"/>
                  </a:lnTo>
                  <a:lnTo>
                    <a:pt x="138241" y="634479"/>
                  </a:lnTo>
                  <a:lnTo>
                    <a:pt x="131191" y="677026"/>
                  </a:lnTo>
                  <a:lnTo>
                    <a:pt x="135231" y="700269"/>
                  </a:lnTo>
                  <a:lnTo>
                    <a:pt x="147403" y="715245"/>
                  </a:lnTo>
                  <a:lnTo>
                    <a:pt x="165306" y="720655"/>
                  </a:lnTo>
                  <a:lnTo>
                    <a:pt x="186540" y="715203"/>
                  </a:lnTo>
                  <a:lnTo>
                    <a:pt x="273863" y="669869"/>
                  </a:lnTo>
                  <a:lnTo>
                    <a:pt x="360660" y="623530"/>
                  </a:lnTo>
                  <a:lnTo>
                    <a:pt x="369337" y="619855"/>
                  </a:lnTo>
                  <a:lnTo>
                    <a:pt x="377409" y="618699"/>
                  </a:lnTo>
                  <a:lnTo>
                    <a:pt x="612715" y="618699"/>
                  </a:lnTo>
                  <a:lnTo>
                    <a:pt x="612433" y="617038"/>
                  </a:lnTo>
                  <a:lnTo>
                    <a:pt x="537409" y="617038"/>
                  </a:lnTo>
                  <a:lnTo>
                    <a:pt x="535765" y="616431"/>
                  </a:lnTo>
                  <a:lnTo>
                    <a:pt x="535221" y="615593"/>
                  </a:lnTo>
                  <a:lnTo>
                    <a:pt x="216528" y="615593"/>
                  </a:lnTo>
                  <a:lnTo>
                    <a:pt x="216130" y="615017"/>
                  </a:lnTo>
                  <a:lnTo>
                    <a:pt x="215356" y="614421"/>
                  </a:lnTo>
                  <a:lnTo>
                    <a:pt x="215586" y="611761"/>
                  </a:lnTo>
                  <a:lnTo>
                    <a:pt x="216643" y="611426"/>
                  </a:lnTo>
                  <a:lnTo>
                    <a:pt x="218375" y="611426"/>
                  </a:lnTo>
                  <a:lnTo>
                    <a:pt x="221089" y="578592"/>
                  </a:lnTo>
                  <a:lnTo>
                    <a:pt x="226343" y="544687"/>
                  </a:lnTo>
                  <a:lnTo>
                    <a:pt x="239261" y="477283"/>
                  </a:lnTo>
                  <a:lnTo>
                    <a:pt x="241111" y="458273"/>
                  </a:lnTo>
                  <a:lnTo>
                    <a:pt x="238890" y="441176"/>
                  </a:lnTo>
                  <a:lnTo>
                    <a:pt x="231779" y="425439"/>
                  </a:lnTo>
                  <a:lnTo>
                    <a:pt x="218957" y="410511"/>
                  </a:lnTo>
                  <a:lnTo>
                    <a:pt x="195536" y="387827"/>
                  </a:lnTo>
                  <a:lnTo>
                    <a:pt x="172836" y="364207"/>
                  </a:lnTo>
                  <a:lnTo>
                    <a:pt x="127547" y="315760"/>
                  </a:lnTo>
                  <a:lnTo>
                    <a:pt x="226704" y="310353"/>
                  </a:lnTo>
                  <a:lnTo>
                    <a:pt x="259961" y="309299"/>
                  </a:lnTo>
                  <a:lnTo>
                    <a:pt x="277025" y="307124"/>
                  </a:lnTo>
                  <a:lnTo>
                    <a:pt x="290754" y="301065"/>
                  </a:lnTo>
                  <a:lnTo>
                    <a:pt x="301612" y="290712"/>
                  </a:lnTo>
                  <a:lnTo>
                    <a:pt x="310065" y="275656"/>
                  </a:lnTo>
                  <a:lnTo>
                    <a:pt x="325897" y="239090"/>
                  </a:lnTo>
                  <a:lnTo>
                    <a:pt x="342407" y="202338"/>
                  </a:lnTo>
                  <a:lnTo>
                    <a:pt x="359501" y="164893"/>
                  </a:lnTo>
                  <a:lnTo>
                    <a:pt x="377089" y="126247"/>
                  </a:lnTo>
                  <a:lnTo>
                    <a:pt x="456953" y="126247"/>
                  </a:lnTo>
                  <a:lnTo>
                    <a:pt x="434564" y="76268"/>
                  </a:lnTo>
                  <a:lnTo>
                    <a:pt x="413151" y="28260"/>
                  </a:lnTo>
                  <a:lnTo>
                    <a:pt x="407084" y="16906"/>
                  </a:lnTo>
                  <a:lnTo>
                    <a:pt x="399349" y="7895"/>
                  </a:lnTo>
                  <a:lnTo>
                    <a:pt x="389310" y="2000"/>
                  </a:lnTo>
                  <a:lnTo>
                    <a:pt x="376335" y="0"/>
                  </a:lnTo>
                  <a:close/>
                </a:path>
                <a:path w="753744" h="721360">
                  <a:moveTo>
                    <a:pt x="456953" y="126247"/>
                  </a:moveTo>
                  <a:lnTo>
                    <a:pt x="377089" y="126247"/>
                  </a:lnTo>
                  <a:lnTo>
                    <a:pt x="394710" y="165011"/>
                  </a:lnTo>
                  <a:lnTo>
                    <a:pt x="411826" y="202539"/>
                  </a:lnTo>
                  <a:lnTo>
                    <a:pt x="428345" y="239355"/>
                  </a:lnTo>
                  <a:lnTo>
                    <a:pt x="444176" y="275981"/>
                  </a:lnTo>
                  <a:lnTo>
                    <a:pt x="476890" y="307596"/>
                  </a:lnTo>
                  <a:lnTo>
                    <a:pt x="527400" y="310876"/>
                  </a:lnTo>
                  <a:lnTo>
                    <a:pt x="629688" y="316775"/>
                  </a:lnTo>
                  <a:lnTo>
                    <a:pt x="624826" y="324736"/>
                  </a:lnTo>
                  <a:lnTo>
                    <a:pt x="619110" y="331191"/>
                  </a:lnTo>
                  <a:lnTo>
                    <a:pt x="607166" y="342261"/>
                  </a:lnTo>
                  <a:lnTo>
                    <a:pt x="571976" y="377639"/>
                  </a:lnTo>
                  <a:lnTo>
                    <a:pt x="554060" y="394965"/>
                  </a:lnTo>
                  <a:lnTo>
                    <a:pt x="535513" y="411547"/>
                  </a:lnTo>
                  <a:lnTo>
                    <a:pt x="522607" y="425523"/>
                  </a:lnTo>
                  <a:lnTo>
                    <a:pt x="515354" y="440621"/>
                  </a:lnTo>
                  <a:lnTo>
                    <a:pt x="513106" y="456608"/>
                  </a:lnTo>
                  <a:lnTo>
                    <a:pt x="513114" y="458273"/>
                  </a:lnTo>
                  <a:lnTo>
                    <a:pt x="514844" y="475859"/>
                  </a:lnTo>
                  <a:lnTo>
                    <a:pt x="521263" y="509706"/>
                  </a:lnTo>
                  <a:lnTo>
                    <a:pt x="527510" y="543601"/>
                  </a:lnTo>
                  <a:lnTo>
                    <a:pt x="532918" y="577636"/>
                  </a:lnTo>
                  <a:lnTo>
                    <a:pt x="536822" y="611908"/>
                  </a:lnTo>
                  <a:lnTo>
                    <a:pt x="537598" y="612860"/>
                  </a:lnTo>
                  <a:lnTo>
                    <a:pt x="539122" y="614284"/>
                  </a:lnTo>
                  <a:lnTo>
                    <a:pt x="539123" y="614421"/>
                  </a:lnTo>
                  <a:lnTo>
                    <a:pt x="537409" y="617038"/>
                  </a:lnTo>
                  <a:lnTo>
                    <a:pt x="612433" y="617038"/>
                  </a:lnTo>
                  <a:lnTo>
                    <a:pt x="605247" y="574757"/>
                  </a:lnTo>
                  <a:lnTo>
                    <a:pt x="597079" y="527900"/>
                  </a:lnTo>
                  <a:lnTo>
                    <a:pt x="588475" y="481126"/>
                  </a:lnTo>
                  <a:lnTo>
                    <a:pt x="587535" y="471684"/>
                  </a:lnTo>
                  <a:lnTo>
                    <a:pt x="588775" y="463725"/>
                  </a:lnTo>
                  <a:lnTo>
                    <a:pt x="592349" y="456608"/>
                  </a:lnTo>
                  <a:lnTo>
                    <a:pt x="598412" y="449693"/>
                  </a:lnTo>
                  <a:lnTo>
                    <a:pt x="623604" y="425439"/>
                  </a:lnTo>
                  <a:lnTo>
                    <a:pt x="738303" y="313718"/>
                  </a:lnTo>
                  <a:lnTo>
                    <a:pt x="746713" y="303990"/>
                  </a:lnTo>
                  <a:lnTo>
                    <a:pt x="752008" y="293498"/>
                  </a:lnTo>
                  <a:lnTo>
                    <a:pt x="753382" y="281962"/>
                  </a:lnTo>
                  <a:lnTo>
                    <a:pt x="750030" y="269101"/>
                  </a:lnTo>
                  <a:lnTo>
                    <a:pt x="709110" y="246432"/>
                  </a:lnTo>
                  <a:lnTo>
                    <a:pt x="616245" y="241562"/>
                  </a:lnTo>
                  <a:lnTo>
                    <a:pt x="523357" y="237217"/>
                  </a:lnTo>
                  <a:lnTo>
                    <a:pt x="514728" y="236086"/>
                  </a:lnTo>
                  <a:lnTo>
                    <a:pt x="508059" y="233181"/>
                  </a:lnTo>
                  <a:lnTo>
                    <a:pt x="502842" y="228085"/>
                  </a:lnTo>
                  <a:lnTo>
                    <a:pt x="498572" y="220380"/>
                  </a:lnTo>
                  <a:lnTo>
                    <a:pt x="477453" y="172249"/>
                  </a:lnTo>
                  <a:lnTo>
                    <a:pt x="456953" y="126247"/>
                  </a:lnTo>
                  <a:close/>
                </a:path>
                <a:path w="753744" h="721360">
                  <a:moveTo>
                    <a:pt x="218261" y="612795"/>
                  </a:moveTo>
                  <a:lnTo>
                    <a:pt x="218133" y="612860"/>
                  </a:lnTo>
                  <a:lnTo>
                    <a:pt x="216528" y="615593"/>
                  </a:lnTo>
                  <a:lnTo>
                    <a:pt x="535221" y="615593"/>
                  </a:lnTo>
                  <a:lnTo>
                    <a:pt x="534705" y="614798"/>
                  </a:lnTo>
                  <a:lnTo>
                    <a:pt x="226643" y="614798"/>
                  </a:lnTo>
                  <a:lnTo>
                    <a:pt x="218261" y="612795"/>
                  </a:lnTo>
                  <a:close/>
                </a:path>
                <a:path w="753744" h="721360">
                  <a:moveTo>
                    <a:pt x="376197" y="539280"/>
                  </a:moveTo>
                  <a:lnTo>
                    <a:pt x="362549" y="541283"/>
                  </a:lnTo>
                  <a:lnTo>
                    <a:pt x="348556" y="547229"/>
                  </a:lnTo>
                  <a:lnTo>
                    <a:pt x="321269" y="562085"/>
                  </a:lnTo>
                  <a:lnTo>
                    <a:pt x="293801" y="576617"/>
                  </a:lnTo>
                  <a:lnTo>
                    <a:pt x="232224" y="608536"/>
                  </a:lnTo>
                  <a:lnTo>
                    <a:pt x="226643" y="614798"/>
                  </a:lnTo>
                  <a:lnTo>
                    <a:pt x="534705" y="614798"/>
                  </a:lnTo>
                  <a:lnTo>
                    <a:pt x="534372" y="614284"/>
                  </a:lnTo>
                  <a:lnTo>
                    <a:pt x="436406" y="564175"/>
                  </a:lnTo>
                  <a:lnTo>
                    <a:pt x="403989" y="547030"/>
                  </a:lnTo>
                  <a:lnTo>
                    <a:pt x="389883" y="541202"/>
                  </a:lnTo>
                  <a:lnTo>
                    <a:pt x="376197" y="539280"/>
                  </a:lnTo>
                  <a:close/>
                </a:path>
                <a:path w="753744" h="721360">
                  <a:moveTo>
                    <a:pt x="218175" y="612789"/>
                  </a:moveTo>
                  <a:close/>
                </a:path>
                <a:path w="753744" h="721360">
                  <a:moveTo>
                    <a:pt x="218263" y="612777"/>
                  </a:moveTo>
                  <a:close/>
                </a:path>
                <a:path w="753744" h="721360">
                  <a:moveTo>
                    <a:pt x="218375" y="611426"/>
                  </a:moveTo>
                  <a:lnTo>
                    <a:pt x="216643" y="611426"/>
                  </a:lnTo>
                  <a:lnTo>
                    <a:pt x="218162" y="612777"/>
                  </a:lnTo>
                  <a:lnTo>
                    <a:pt x="218375" y="611426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88966" y="3444518"/>
              <a:ext cx="546735" cy="523240"/>
            </a:xfrm>
            <a:custGeom>
              <a:avLst/>
              <a:gdLst/>
              <a:ahLst/>
              <a:cxnLst/>
              <a:rect l="l" t="t" r="r" b="b"/>
              <a:pathLst>
                <a:path w="546734" h="523239">
                  <a:moveTo>
                    <a:pt x="272470" y="0"/>
                  </a:moveTo>
                  <a:lnTo>
                    <a:pt x="240322" y="20770"/>
                  </a:lnTo>
                  <a:lnTo>
                    <a:pt x="221391" y="62198"/>
                  </a:lnTo>
                  <a:lnTo>
                    <a:pt x="208338" y="91342"/>
                  </a:lnTo>
                  <a:lnTo>
                    <a:pt x="195588" y="120025"/>
                  </a:lnTo>
                  <a:lnTo>
                    <a:pt x="183007" y="149073"/>
                  </a:lnTo>
                  <a:lnTo>
                    <a:pt x="179127" y="156328"/>
                  </a:lnTo>
                  <a:lnTo>
                    <a:pt x="174293" y="161429"/>
                  </a:lnTo>
                  <a:lnTo>
                    <a:pt x="168017" y="164520"/>
                  </a:lnTo>
                  <a:lnTo>
                    <a:pt x="159814" y="165743"/>
                  </a:lnTo>
                  <a:lnTo>
                    <a:pt x="130357" y="167068"/>
                  </a:lnTo>
                  <a:lnTo>
                    <a:pt x="71459" y="170320"/>
                  </a:lnTo>
                  <a:lnTo>
                    <a:pt x="28930" y="173109"/>
                  </a:lnTo>
                  <a:lnTo>
                    <a:pt x="0" y="208285"/>
                  </a:lnTo>
                  <a:lnTo>
                    <a:pt x="2023" y="219803"/>
                  </a:lnTo>
                  <a:lnTo>
                    <a:pt x="7745" y="230376"/>
                  </a:lnTo>
                  <a:lnTo>
                    <a:pt x="16556" y="240244"/>
                  </a:lnTo>
                  <a:lnTo>
                    <a:pt x="38577" y="261361"/>
                  </a:lnTo>
                  <a:lnTo>
                    <a:pt x="82453" y="304121"/>
                  </a:lnTo>
                  <a:lnTo>
                    <a:pt x="104580" y="325298"/>
                  </a:lnTo>
                  <a:lnTo>
                    <a:pt x="109922" y="331422"/>
                  </a:lnTo>
                  <a:lnTo>
                    <a:pt x="113008" y="337788"/>
                  </a:lnTo>
                  <a:lnTo>
                    <a:pt x="114026" y="344856"/>
                  </a:lnTo>
                  <a:lnTo>
                    <a:pt x="113166" y="353088"/>
                  </a:lnTo>
                  <a:lnTo>
                    <a:pt x="107207" y="385332"/>
                  </a:lnTo>
                  <a:lnTo>
                    <a:pt x="101673" y="417348"/>
                  </a:lnTo>
                  <a:lnTo>
                    <a:pt x="91303" y="479346"/>
                  </a:lnTo>
                  <a:lnTo>
                    <a:pt x="95074" y="502422"/>
                  </a:lnTo>
                  <a:lnTo>
                    <a:pt x="107088" y="517335"/>
                  </a:lnTo>
                  <a:lnTo>
                    <a:pt x="124984" y="522760"/>
                  </a:lnTo>
                  <a:lnTo>
                    <a:pt x="146401" y="517376"/>
                  </a:lnTo>
                  <a:lnTo>
                    <a:pt x="174124" y="503278"/>
                  </a:lnTo>
                  <a:lnTo>
                    <a:pt x="201700" y="488881"/>
                  </a:lnTo>
                  <a:lnTo>
                    <a:pt x="229139" y="474220"/>
                  </a:lnTo>
                  <a:lnTo>
                    <a:pt x="256450" y="459326"/>
                  </a:lnTo>
                  <a:lnTo>
                    <a:pt x="264944" y="455594"/>
                  </a:lnTo>
                  <a:lnTo>
                    <a:pt x="273029" y="454217"/>
                  </a:lnTo>
                  <a:lnTo>
                    <a:pt x="451209" y="454217"/>
                  </a:lnTo>
                  <a:lnTo>
                    <a:pt x="448264" y="438438"/>
                  </a:lnTo>
                  <a:lnTo>
                    <a:pt x="445085" y="420772"/>
                  </a:lnTo>
                  <a:lnTo>
                    <a:pt x="176546" y="420772"/>
                  </a:lnTo>
                  <a:lnTo>
                    <a:pt x="183820" y="377235"/>
                  </a:lnTo>
                  <a:lnTo>
                    <a:pt x="186976" y="359070"/>
                  </a:lnTo>
                  <a:lnTo>
                    <a:pt x="190630" y="340188"/>
                  </a:lnTo>
                  <a:lnTo>
                    <a:pt x="191996" y="326793"/>
                  </a:lnTo>
                  <a:lnTo>
                    <a:pt x="190172" y="314629"/>
                  </a:lnTo>
                  <a:lnTo>
                    <a:pt x="185014" y="303462"/>
                  </a:lnTo>
                  <a:lnTo>
                    <a:pt x="176379" y="293059"/>
                  </a:lnTo>
                  <a:lnTo>
                    <a:pt x="164021" y="280681"/>
                  </a:lnTo>
                  <a:lnTo>
                    <a:pt x="151880" y="267901"/>
                  </a:lnTo>
                  <a:lnTo>
                    <a:pt x="127239" y="241479"/>
                  </a:lnTo>
                  <a:lnTo>
                    <a:pt x="161141" y="238945"/>
                  </a:lnTo>
                  <a:lnTo>
                    <a:pt x="178260" y="237842"/>
                  </a:lnTo>
                  <a:lnTo>
                    <a:pt x="195436" y="237196"/>
                  </a:lnTo>
                  <a:lnTo>
                    <a:pt x="210155" y="235112"/>
                  </a:lnTo>
                  <a:lnTo>
                    <a:pt x="221980" y="229445"/>
                  </a:lnTo>
                  <a:lnTo>
                    <a:pt x="231252" y="220131"/>
                  </a:lnTo>
                  <a:lnTo>
                    <a:pt x="238314" y="207103"/>
                  </a:lnTo>
                  <a:lnTo>
                    <a:pt x="246452" y="187891"/>
                  </a:lnTo>
                  <a:lnTo>
                    <a:pt x="256999" y="164468"/>
                  </a:lnTo>
                  <a:lnTo>
                    <a:pt x="264476" y="148182"/>
                  </a:lnTo>
                  <a:lnTo>
                    <a:pt x="274292" y="126655"/>
                  </a:lnTo>
                  <a:lnTo>
                    <a:pt x="353311" y="126655"/>
                  </a:lnTo>
                  <a:lnTo>
                    <a:pt x="350707" y="120714"/>
                  </a:lnTo>
                  <a:lnTo>
                    <a:pt x="337337" y="91094"/>
                  </a:lnTo>
                  <a:lnTo>
                    <a:pt x="324157" y="61986"/>
                  </a:lnTo>
                  <a:lnTo>
                    <a:pt x="311118" y="32522"/>
                  </a:lnTo>
                  <a:lnTo>
                    <a:pt x="304879" y="19944"/>
                  </a:lnTo>
                  <a:lnTo>
                    <a:pt x="297032" y="9574"/>
                  </a:lnTo>
                  <a:lnTo>
                    <a:pt x="286566" y="2547"/>
                  </a:lnTo>
                  <a:lnTo>
                    <a:pt x="272470" y="0"/>
                  </a:lnTo>
                  <a:close/>
                </a:path>
                <a:path w="546734" h="523239">
                  <a:moveTo>
                    <a:pt x="451209" y="454217"/>
                  </a:moveTo>
                  <a:lnTo>
                    <a:pt x="273029" y="454217"/>
                  </a:lnTo>
                  <a:lnTo>
                    <a:pt x="281159" y="455316"/>
                  </a:lnTo>
                  <a:lnTo>
                    <a:pt x="289789" y="459012"/>
                  </a:lnTo>
                  <a:lnTo>
                    <a:pt x="315110" y="472808"/>
                  </a:lnTo>
                  <a:lnTo>
                    <a:pt x="391618" y="513240"/>
                  </a:lnTo>
                  <a:lnTo>
                    <a:pt x="404198" y="519291"/>
                  </a:lnTo>
                  <a:lnTo>
                    <a:pt x="416794" y="522749"/>
                  </a:lnTo>
                  <a:lnTo>
                    <a:pt x="429459" y="522024"/>
                  </a:lnTo>
                  <a:lnTo>
                    <a:pt x="442245" y="515523"/>
                  </a:lnTo>
                  <a:lnTo>
                    <a:pt x="451732" y="504753"/>
                  </a:lnTo>
                  <a:lnTo>
                    <a:pt x="455582" y="492585"/>
                  </a:lnTo>
                  <a:lnTo>
                    <a:pt x="455528" y="479346"/>
                  </a:lnTo>
                  <a:lnTo>
                    <a:pt x="453355" y="465713"/>
                  </a:lnTo>
                  <a:lnTo>
                    <a:pt x="451209" y="454217"/>
                  </a:lnTo>
                  <a:close/>
                </a:path>
                <a:path w="546734" h="523239">
                  <a:moveTo>
                    <a:pt x="274634" y="375262"/>
                  </a:moveTo>
                  <a:lnTo>
                    <a:pt x="261024" y="377235"/>
                  </a:lnTo>
                  <a:lnTo>
                    <a:pt x="246974" y="383705"/>
                  </a:lnTo>
                  <a:lnTo>
                    <a:pt x="230844" y="392976"/>
                  </a:lnTo>
                  <a:lnTo>
                    <a:pt x="213884" y="401858"/>
                  </a:lnTo>
                  <a:lnTo>
                    <a:pt x="176546" y="420772"/>
                  </a:lnTo>
                  <a:lnTo>
                    <a:pt x="445085" y="420772"/>
                  </a:lnTo>
                  <a:lnTo>
                    <a:pt x="445019" y="420406"/>
                  </a:lnTo>
                  <a:lnTo>
                    <a:pt x="371431" y="420406"/>
                  </a:lnTo>
                  <a:lnTo>
                    <a:pt x="335095" y="401689"/>
                  </a:lnTo>
                  <a:lnTo>
                    <a:pt x="318267" y="392838"/>
                  </a:lnTo>
                  <a:lnTo>
                    <a:pt x="302019" y="383789"/>
                  </a:lnTo>
                  <a:lnTo>
                    <a:pt x="288175" y="377531"/>
                  </a:lnTo>
                  <a:lnTo>
                    <a:pt x="274634" y="375262"/>
                  </a:lnTo>
                  <a:close/>
                </a:path>
                <a:path w="546734" h="523239">
                  <a:moveTo>
                    <a:pt x="353311" y="126655"/>
                  </a:moveTo>
                  <a:lnTo>
                    <a:pt x="274292" y="126655"/>
                  </a:lnTo>
                  <a:lnTo>
                    <a:pt x="283820" y="147343"/>
                  </a:lnTo>
                  <a:lnTo>
                    <a:pt x="292988" y="167068"/>
                  </a:lnTo>
                  <a:lnTo>
                    <a:pt x="301478" y="185915"/>
                  </a:lnTo>
                  <a:lnTo>
                    <a:pt x="326547" y="229152"/>
                  </a:lnTo>
                  <a:lnTo>
                    <a:pt x="371680" y="237785"/>
                  </a:lnTo>
                  <a:lnTo>
                    <a:pt x="388803" y="238814"/>
                  </a:lnTo>
                  <a:lnTo>
                    <a:pt x="427565" y="241584"/>
                  </a:lnTo>
                  <a:lnTo>
                    <a:pt x="399938" y="267707"/>
                  </a:lnTo>
                  <a:lnTo>
                    <a:pt x="387113" y="279678"/>
                  </a:lnTo>
                  <a:lnTo>
                    <a:pt x="374383" y="291122"/>
                  </a:lnTo>
                  <a:lnTo>
                    <a:pt x="364488" y="301873"/>
                  </a:lnTo>
                  <a:lnTo>
                    <a:pt x="358494" y="313620"/>
                  </a:lnTo>
                  <a:lnTo>
                    <a:pt x="356387" y="326718"/>
                  </a:lnTo>
                  <a:lnTo>
                    <a:pt x="358154" y="341528"/>
                  </a:lnTo>
                  <a:lnTo>
                    <a:pt x="362004" y="360177"/>
                  </a:lnTo>
                  <a:lnTo>
                    <a:pt x="365193" y="379361"/>
                  </a:lnTo>
                  <a:lnTo>
                    <a:pt x="368568" y="401858"/>
                  </a:lnTo>
                  <a:lnTo>
                    <a:pt x="371431" y="420406"/>
                  </a:lnTo>
                  <a:lnTo>
                    <a:pt x="445019" y="420406"/>
                  </a:lnTo>
                  <a:lnTo>
                    <a:pt x="438412" y="383705"/>
                  </a:lnTo>
                  <a:lnTo>
                    <a:pt x="433272" y="356554"/>
                  </a:lnTo>
                  <a:lnTo>
                    <a:pt x="432225" y="346884"/>
                  </a:lnTo>
                  <a:lnTo>
                    <a:pt x="433388" y="338256"/>
                  </a:lnTo>
                  <a:lnTo>
                    <a:pt x="437137" y="330312"/>
                  </a:lnTo>
                  <a:lnTo>
                    <a:pt x="443847" y="322691"/>
                  </a:lnTo>
                  <a:lnTo>
                    <a:pt x="464976" y="302947"/>
                  </a:lnTo>
                  <a:lnTo>
                    <a:pt x="485756" y="282826"/>
                  </a:lnTo>
                  <a:lnTo>
                    <a:pt x="527154" y="242411"/>
                  </a:lnTo>
                  <a:lnTo>
                    <a:pt x="536663" y="232280"/>
                  </a:lnTo>
                  <a:lnTo>
                    <a:pt x="543501" y="221345"/>
                  </a:lnTo>
                  <a:lnTo>
                    <a:pt x="546181" y="209014"/>
                  </a:lnTo>
                  <a:lnTo>
                    <a:pt x="543216" y="194695"/>
                  </a:lnTo>
                  <a:lnTo>
                    <a:pt x="500777" y="171513"/>
                  </a:lnTo>
                  <a:lnTo>
                    <a:pt x="471888" y="170187"/>
                  </a:lnTo>
                  <a:lnTo>
                    <a:pt x="414018" y="166938"/>
                  </a:lnTo>
                  <a:lnTo>
                    <a:pt x="371881" y="161708"/>
                  </a:lnTo>
                  <a:lnTo>
                    <a:pt x="363640" y="150225"/>
                  </a:lnTo>
                  <a:lnTo>
                    <a:pt x="353311" y="126655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05776" y="3444834"/>
              <a:ext cx="546735" cy="522605"/>
            </a:xfrm>
            <a:custGeom>
              <a:avLst/>
              <a:gdLst/>
              <a:ahLst/>
              <a:cxnLst/>
              <a:rect l="l" t="t" r="r" b="b"/>
              <a:pathLst>
                <a:path w="546734" h="522604">
                  <a:moveTo>
                    <a:pt x="273799" y="0"/>
                  </a:moveTo>
                  <a:lnTo>
                    <a:pt x="236795" y="28072"/>
                  </a:lnTo>
                  <a:lnTo>
                    <a:pt x="223422" y="57996"/>
                  </a:lnTo>
                  <a:lnTo>
                    <a:pt x="209877" y="87845"/>
                  </a:lnTo>
                  <a:lnTo>
                    <a:pt x="196484" y="117757"/>
                  </a:lnTo>
                  <a:lnTo>
                    <a:pt x="183571" y="147869"/>
                  </a:lnTo>
                  <a:lnTo>
                    <a:pt x="178943" y="156343"/>
                  </a:lnTo>
                  <a:lnTo>
                    <a:pt x="70164" y="170409"/>
                  </a:lnTo>
                  <a:lnTo>
                    <a:pt x="41282" y="171617"/>
                  </a:lnTo>
                  <a:lnTo>
                    <a:pt x="28891" y="173078"/>
                  </a:lnTo>
                  <a:lnTo>
                    <a:pt x="18174" y="176963"/>
                  </a:lnTo>
                  <a:lnTo>
                    <a:pt x="9446" y="183848"/>
                  </a:lnTo>
                  <a:lnTo>
                    <a:pt x="3022" y="194308"/>
                  </a:lnTo>
                  <a:lnTo>
                    <a:pt x="0" y="206927"/>
                  </a:lnTo>
                  <a:lnTo>
                    <a:pt x="1469" y="218495"/>
                  </a:lnTo>
                  <a:lnTo>
                    <a:pt x="6791" y="229137"/>
                  </a:lnTo>
                  <a:lnTo>
                    <a:pt x="15325" y="238977"/>
                  </a:lnTo>
                  <a:lnTo>
                    <a:pt x="36089" y="259100"/>
                  </a:lnTo>
                  <a:lnTo>
                    <a:pt x="56732" y="279352"/>
                  </a:lnTo>
                  <a:lnTo>
                    <a:pt x="77493" y="299471"/>
                  </a:lnTo>
                  <a:lnTo>
                    <a:pt x="98610" y="319194"/>
                  </a:lnTo>
                  <a:lnTo>
                    <a:pt x="106820" y="328161"/>
                  </a:lnTo>
                  <a:lnTo>
                    <a:pt x="111750" y="337564"/>
                  </a:lnTo>
                  <a:lnTo>
                    <a:pt x="113490" y="348103"/>
                  </a:lnTo>
                  <a:lnTo>
                    <a:pt x="112128" y="360481"/>
                  </a:lnTo>
                  <a:lnTo>
                    <a:pt x="105939" y="391977"/>
                  </a:lnTo>
                  <a:lnTo>
                    <a:pt x="100693" y="422262"/>
                  </a:lnTo>
                  <a:lnTo>
                    <a:pt x="94831" y="458342"/>
                  </a:lnTo>
                  <a:lnTo>
                    <a:pt x="91071" y="481262"/>
                  </a:lnTo>
                  <a:lnTo>
                    <a:pt x="95789" y="503554"/>
                  </a:lnTo>
                  <a:lnTo>
                    <a:pt x="108204" y="517647"/>
                  </a:lnTo>
                  <a:lnTo>
                    <a:pt x="126066" y="522496"/>
                  </a:lnTo>
                  <a:lnTo>
                    <a:pt x="147122" y="517052"/>
                  </a:lnTo>
                  <a:lnTo>
                    <a:pt x="175344" y="502724"/>
                  </a:lnTo>
                  <a:lnTo>
                    <a:pt x="203408" y="488079"/>
                  </a:lnTo>
                  <a:lnTo>
                    <a:pt x="259192" y="458132"/>
                  </a:lnTo>
                  <a:lnTo>
                    <a:pt x="266717" y="454950"/>
                  </a:lnTo>
                  <a:lnTo>
                    <a:pt x="273847" y="453937"/>
                  </a:lnTo>
                  <a:lnTo>
                    <a:pt x="451284" y="453937"/>
                  </a:lnTo>
                  <a:lnTo>
                    <a:pt x="448483" y="438171"/>
                  </a:lnTo>
                  <a:lnTo>
                    <a:pt x="445114" y="419505"/>
                  </a:lnTo>
                  <a:lnTo>
                    <a:pt x="370832" y="419505"/>
                  </a:lnTo>
                  <a:lnTo>
                    <a:pt x="369720" y="418929"/>
                  </a:lnTo>
                  <a:lnTo>
                    <a:pt x="177760" y="418929"/>
                  </a:lnTo>
                  <a:lnTo>
                    <a:pt x="178728" y="398069"/>
                  </a:lnTo>
                  <a:lnTo>
                    <a:pt x="181552" y="378169"/>
                  </a:lnTo>
                  <a:lnTo>
                    <a:pt x="185336" y="358908"/>
                  </a:lnTo>
                  <a:lnTo>
                    <a:pt x="189184" y="339968"/>
                  </a:lnTo>
                  <a:lnTo>
                    <a:pt x="190381" y="326102"/>
                  </a:lnTo>
                  <a:lnTo>
                    <a:pt x="173791" y="291205"/>
                  </a:lnTo>
                  <a:lnTo>
                    <a:pt x="161768" y="279197"/>
                  </a:lnTo>
                  <a:lnTo>
                    <a:pt x="149958" y="266768"/>
                  </a:lnTo>
                  <a:lnTo>
                    <a:pt x="125897" y="240956"/>
                  </a:lnTo>
                  <a:lnTo>
                    <a:pt x="158109" y="238296"/>
                  </a:lnTo>
                  <a:lnTo>
                    <a:pt x="174510" y="237204"/>
                  </a:lnTo>
                  <a:lnTo>
                    <a:pt x="190995" y="236799"/>
                  </a:lnTo>
                  <a:lnTo>
                    <a:pt x="207592" y="234806"/>
                  </a:lnTo>
                  <a:lnTo>
                    <a:pt x="220783" y="228638"/>
                  </a:lnTo>
                  <a:lnTo>
                    <a:pt x="231012" y="218223"/>
                  </a:lnTo>
                  <a:lnTo>
                    <a:pt x="238721" y="203491"/>
                  </a:lnTo>
                  <a:lnTo>
                    <a:pt x="246438" y="184847"/>
                  </a:lnTo>
                  <a:lnTo>
                    <a:pt x="254900" y="166001"/>
                  </a:lnTo>
                  <a:lnTo>
                    <a:pt x="263984" y="146410"/>
                  </a:lnTo>
                  <a:lnTo>
                    <a:pt x="273568" y="125535"/>
                  </a:lnTo>
                  <a:lnTo>
                    <a:pt x="352660" y="125535"/>
                  </a:lnTo>
                  <a:lnTo>
                    <a:pt x="347264" y="112444"/>
                  </a:lnTo>
                  <a:lnTo>
                    <a:pt x="334669" y="84043"/>
                  </a:lnTo>
                  <a:lnTo>
                    <a:pt x="321770" y="55757"/>
                  </a:lnTo>
                  <a:lnTo>
                    <a:pt x="309033" y="27402"/>
                  </a:lnTo>
                  <a:lnTo>
                    <a:pt x="303154" y="16540"/>
                  </a:lnTo>
                  <a:lnTo>
                    <a:pt x="295594" y="7933"/>
                  </a:lnTo>
                  <a:lnTo>
                    <a:pt x="285945" y="2209"/>
                  </a:lnTo>
                  <a:lnTo>
                    <a:pt x="273799" y="0"/>
                  </a:lnTo>
                  <a:close/>
                </a:path>
                <a:path w="546734" h="522604">
                  <a:moveTo>
                    <a:pt x="451284" y="453937"/>
                  </a:moveTo>
                  <a:lnTo>
                    <a:pt x="273847" y="453937"/>
                  </a:lnTo>
                  <a:lnTo>
                    <a:pt x="280971" y="455074"/>
                  </a:lnTo>
                  <a:lnTo>
                    <a:pt x="288479" y="458342"/>
                  </a:lnTo>
                  <a:lnTo>
                    <a:pt x="313820" y="472088"/>
                  </a:lnTo>
                  <a:lnTo>
                    <a:pt x="390245" y="512591"/>
                  </a:lnTo>
                  <a:lnTo>
                    <a:pt x="402723" y="518682"/>
                  </a:lnTo>
                  <a:lnTo>
                    <a:pt x="415268" y="522358"/>
                  </a:lnTo>
                  <a:lnTo>
                    <a:pt x="427991" y="522009"/>
                  </a:lnTo>
                  <a:lnTo>
                    <a:pt x="440998" y="516026"/>
                  </a:lnTo>
                  <a:lnTo>
                    <a:pt x="450980" y="505506"/>
                  </a:lnTo>
                  <a:lnTo>
                    <a:pt x="455200" y="493378"/>
                  </a:lnTo>
                  <a:lnTo>
                    <a:pt x="455453" y="480217"/>
                  </a:lnTo>
                  <a:lnTo>
                    <a:pt x="453532" y="466593"/>
                  </a:lnTo>
                  <a:lnTo>
                    <a:pt x="451284" y="453937"/>
                  </a:lnTo>
                  <a:close/>
                </a:path>
                <a:path w="546734" h="522604">
                  <a:moveTo>
                    <a:pt x="352660" y="125535"/>
                  </a:moveTo>
                  <a:lnTo>
                    <a:pt x="273568" y="125535"/>
                  </a:lnTo>
                  <a:lnTo>
                    <a:pt x="283368" y="147410"/>
                  </a:lnTo>
                  <a:lnTo>
                    <a:pt x="292589" y="167899"/>
                  </a:lnTo>
                  <a:lnTo>
                    <a:pt x="301283" y="187521"/>
                  </a:lnTo>
                  <a:lnTo>
                    <a:pt x="325908" y="228965"/>
                  </a:lnTo>
                  <a:lnTo>
                    <a:pt x="369471" y="237096"/>
                  </a:lnTo>
                  <a:lnTo>
                    <a:pt x="386602" y="238147"/>
                  </a:lnTo>
                  <a:lnTo>
                    <a:pt x="422433" y="240736"/>
                  </a:lnTo>
                  <a:lnTo>
                    <a:pt x="398400" y="265853"/>
                  </a:lnTo>
                  <a:lnTo>
                    <a:pt x="386678" y="277827"/>
                  </a:lnTo>
                  <a:lnTo>
                    <a:pt x="374728" y="289289"/>
                  </a:lnTo>
                  <a:lnTo>
                    <a:pt x="364577" y="300516"/>
                  </a:lnTo>
                  <a:lnTo>
                    <a:pt x="358186" y="312609"/>
                  </a:lnTo>
                  <a:lnTo>
                    <a:pt x="355812" y="326102"/>
                  </a:lnTo>
                  <a:lnTo>
                    <a:pt x="357712" y="341528"/>
                  </a:lnTo>
                  <a:lnTo>
                    <a:pt x="361615" y="359715"/>
                  </a:lnTo>
                  <a:lnTo>
                    <a:pt x="364736" y="378557"/>
                  </a:lnTo>
                  <a:lnTo>
                    <a:pt x="367991" y="400788"/>
                  </a:lnTo>
                  <a:lnTo>
                    <a:pt x="370832" y="419505"/>
                  </a:lnTo>
                  <a:lnTo>
                    <a:pt x="445114" y="419505"/>
                  </a:lnTo>
                  <a:lnTo>
                    <a:pt x="443335" y="409647"/>
                  </a:lnTo>
                  <a:lnTo>
                    <a:pt x="437218" y="376591"/>
                  </a:lnTo>
                  <a:lnTo>
                    <a:pt x="432757" y="353015"/>
                  </a:lnTo>
                  <a:lnTo>
                    <a:pt x="431955" y="345041"/>
                  </a:lnTo>
                  <a:lnTo>
                    <a:pt x="432994" y="337933"/>
                  </a:lnTo>
                  <a:lnTo>
                    <a:pt x="436140" y="331377"/>
                  </a:lnTo>
                  <a:lnTo>
                    <a:pt x="441658" y="325058"/>
                  </a:lnTo>
                  <a:lnTo>
                    <a:pt x="463450" y="304387"/>
                  </a:lnTo>
                  <a:lnTo>
                    <a:pt x="506465" y="262420"/>
                  </a:lnTo>
                  <a:lnTo>
                    <a:pt x="528158" y="241626"/>
                  </a:lnTo>
                  <a:lnTo>
                    <a:pt x="537366" y="231615"/>
                  </a:lnTo>
                  <a:lnTo>
                    <a:pt x="543700" y="220811"/>
                  </a:lnTo>
                  <a:lnTo>
                    <a:pt x="546161" y="208909"/>
                  </a:lnTo>
                  <a:lnTo>
                    <a:pt x="543749" y="195606"/>
                  </a:lnTo>
                  <a:lnTo>
                    <a:pt x="501844" y="171303"/>
                  </a:lnTo>
                  <a:lnTo>
                    <a:pt x="475794" y="170262"/>
                  </a:lnTo>
                  <a:lnTo>
                    <a:pt x="423709" y="167579"/>
                  </a:lnTo>
                  <a:lnTo>
                    <a:pt x="384415" y="165513"/>
                  </a:lnTo>
                  <a:lnTo>
                    <a:pt x="359095" y="141147"/>
                  </a:lnTo>
                  <a:lnTo>
                    <a:pt x="352660" y="125535"/>
                  </a:lnTo>
                  <a:close/>
                </a:path>
                <a:path w="546734" h="522604">
                  <a:moveTo>
                    <a:pt x="273504" y="374607"/>
                  </a:moveTo>
                  <a:lnTo>
                    <a:pt x="259802" y="376591"/>
                  </a:lnTo>
                  <a:lnTo>
                    <a:pt x="245789" y="382836"/>
                  </a:lnTo>
                  <a:lnTo>
                    <a:pt x="229617" y="391977"/>
                  </a:lnTo>
                  <a:lnTo>
                    <a:pt x="212945" y="400788"/>
                  </a:lnTo>
                  <a:lnTo>
                    <a:pt x="177760" y="418929"/>
                  </a:lnTo>
                  <a:lnTo>
                    <a:pt x="369720" y="418929"/>
                  </a:lnTo>
                  <a:lnTo>
                    <a:pt x="334491" y="400752"/>
                  </a:lnTo>
                  <a:lnTo>
                    <a:pt x="317535" y="391855"/>
                  </a:lnTo>
                  <a:lnTo>
                    <a:pt x="301086" y="382815"/>
                  </a:lnTo>
                  <a:lnTo>
                    <a:pt x="287173" y="376733"/>
                  </a:lnTo>
                  <a:lnTo>
                    <a:pt x="273504" y="37460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509200" y="388326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98" y="0"/>
                  </a:moveTo>
                  <a:lnTo>
                    <a:pt x="230" y="335"/>
                  </a:lnTo>
                  <a:lnTo>
                    <a:pt x="0" y="2994"/>
                  </a:lnTo>
                  <a:lnTo>
                    <a:pt x="774" y="3601"/>
                  </a:lnTo>
                  <a:lnTo>
                    <a:pt x="1172" y="4167"/>
                  </a:lnTo>
                  <a:lnTo>
                    <a:pt x="2777" y="1434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828209" y="38837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460" y="0"/>
                  </a:moveTo>
                  <a:lnTo>
                    <a:pt x="0" y="2387"/>
                  </a:lnTo>
                  <a:lnTo>
                    <a:pt x="1403" y="4523"/>
                  </a:lnTo>
                  <a:lnTo>
                    <a:pt x="3047" y="5130"/>
                  </a:lnTo>
                  <a:lnTo>
                    <a:pt x="4816" y="2429"/>
                  </a:lnTo>
                  <a:lnTo>
                    <a:pt x="3225" y="942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67599" y="2515575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5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64408" y="4797986"/>
            <a:ext cx="8554071" cy="398134"/>
          </a:xfrm>
          <a:prstGeom prst="rect">
            <a:avLst/>
          </a:prstGeom>
        </p:spPr>
        <p:txBody>
          <a:bodyPr vert="horz" wrap="square" lIns="0" tIns="13284" rIns="0" bIns="0" rtlCol="0" anchor="t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Images: </a:t>
            </a:r>
            <a:r>
              <a:rPr lang="es-CO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75%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of the participants chose it.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1108732" y="3513485"/>
            <a:ext cx="291686" cy="291686"/>
            <a:chOff x="1218214" y="3559849"/>
            <a:chExt cx="320675" cy="320675"/>
          </a:xfrm>
        </p:grpSpPr>
        <p:sp>
          <p:nvSpPr>
            <p:cNvPr id="44" name="object 44"/>
            <p:cNvSpPr/>
            <p:nvPr/>
          </p:nvSpPr>
          <p:spPr>
            <a:xfrm>
              <a:off x="1218214" y="3559849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24311" y="3635072"/>
              <a:ext cx="108310" cy="170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108732" y="4819886"/>
            <a:ext cx="291686" cy="291686"/>
            <a:chOff x="1218214" y="5595536"/>
            <a:chExt cx="320675" cy="320675"/>
          </a:xfrm>
        </p:grpSpPr>
        <p:sp>
          <p:nvSpPr>
            <p:cNvPr id="46" name="object 46"/>
            <p:cNvSpPr/>
            <p:nvPr/>
          </p:nvSpPr>
          <p:spPr>
            <a:xfrm>
              <a:off x="1218214" y="5595536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24311" y="5670762"/>
              <a:ext cx="108310" cy="170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9" name="object 38"/>
          <p:cNvSpPr txBox="1"/>
          <p:nvPr/>
        </p:nvSpPr>
        <p:spPr>
          <a:xfrm>
            <a:off x="3082358" y="769830"/>
            <a:ext cx="7420609" cy="99013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3200" b="1" dirty="0">
                <a:latin typeface="Trebuchet MS" panose="020B0703020202090204" pitchFamily="34" charset="0"/>
              </a:rPr>
              <a:t>PREFERRED FORMATS </a:t>
            </a:r>
          </a:p>
          <a:p>
            <a:pPr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FOR STAYING INFORMED</a:t>
            </a:r>
            <a:endParaRPr lang="es-CO" sz="3200" b="1" dirty="0">
              <a:solidFill>
                <a:schemeClr val="bg1"/>
              </a:solidFill>
              <a:latin typeface="Trebuchet MS" panose="020B0703020202090204" pitchFamily="34" charset="0"/>
              <a:cs typeface="Trebuchet MS"/>
            </a:endParaRPr>
          </a:p>
        </p:txBody>
      </p:sp>
      <p:sp>
        <p:nvSpPr>
          <p:cNvPr id="60" name="object 42"/>
          <p:cNvSpPr txBox="1"/>
          <p:nvPr/>
        </p:nvSpPr>
        <p:spPr>
          <a:xfrm>
            <a:off x="1667599" y="3466939"/>
            <a:ext cx="13319474" cy="40491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pPr marL="11552" marR="3699502">
              <a:lnSpc>
                <a:spcPct val="112500"/>
              </a:lnSpc>
              <a:spcBef>
                <a:spcPts val="1937"/>
              </a:spcBef>
            </a:pPr>
            <a:r>
              <a:rPr lang="es-CO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Videos: </a:t>
            </a:r>
            <a:r>
              <a:rPr lang="es-CO" sz="2500" b="1" spc="5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80%</a:t>
            </a:r>
            <a:r>
              <a:rPr lang="es-CO" sz="2500" spc="5" dirty="0">
                <a:solidFill>
                  <a:srgbClr val="081C49"/>
                </a:solidFill>
                <a:latin typeface="Trebuchet MS"/>
                <a:cs typeface="Trebuchet MS"/>
              </a:rPr>
              <a:t> of the participants chose this option.</a:t>
            </a:r>
          </a:p>
        </p:txBody>
      </p:sp>
      <p:sp>
        <p:nvSpPr>
          <p:cNvPr id="64" name="object 43">
            <a:extLst>
              <a:ext uri="{FF2B5EF4-FFF2-40B4-BE49-F238E27FC236}">
                <a16:creationId xmlns:a16="http://schemas.microsoft.com/office/drawing/2014/main" id="{4B6D68F5-98BD-F840-819B-7793C13C4A48}"/>
              </a:ext>
            </a:extLst>
          </p:cNvPr>
          <p:cNvSpPr txBox="1"/>
          <p:nvPr/>
        </p:nvSpPr>
        <p:spPr>
          <a:xfrm>
            <a:off x="1664408" y="6062431"/>
            <a:ext cx="8012992" cy="782855"/>
          </a:xfrm>
          <a:prstGeom prst="rect">
            <a:avLst/>
          </a:prstGeom>
        </p:spPr>
        <p:txBody>
          <a:bodyPr vert="horz" wrap="square" lIns="0" tIns="13284" rIns="0" bIns="0" rtlCol="0" anchor="t">
            <a:spAutoFit/>
          </a:bodyPr>
          <a:lstStyle/>
          <a:p>
            <a:r>
              <a:rPr lang="es-CO" sz="2500" b="1" spc="14" dirty="0">
                <a:solidFill>
                  <a:srgbClr val="081C49"/>
                </a:solidFill>
                <a:latin typeface="Trebuchet MS"/>
              </a:rPr>
              <a:t>Conversations spaces: </a:t>
            </a:r>
            <a:r>
              <a:rPr lang="es-CO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</a:rPr>
              <a:t>More than 20%</a:t>
            </a:r>
            <a:r>
              <a:rPr lang="es-CO" sz="2500" spc="14" dirty="0">
                <a:solidFill>
                  <a:srgbClr val="081C49"/>
                </a:solidFill>
                <a:latin typeface="Trebuchet MS"/>
              </a:rPr>
              <a:t> of participants chose it.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04B5BAFB-38F7-C642-A4D8-91AE6610435F}"/>
              </a:ext>
            </a:extLst>
          </p:cNvPr>
          <p:cNvGrpSpPr/>
          <p:nvPr/>
        </p:nvGrpSpPr>
        <p:grpSpPr>
          <a:xfrm>
            <a:off x="1108732" y="6105302"/>
            <a:ext cx="291686" cy="291686"/>
            <a:chOff x="1218214" y="5595536"/>
            <a:chExt cx="320675" cy="320675"/>
          </a:xfrm>
        </p:grpSpPr>
        <p:sp>
          <p:nvSpPr>
            <p:cNvPr id="66" name="object 46">
              <a:extLst>
                <a:ext uri="{FF2B5EF4-FFF2-40B4-BE49-F238E27FC236}">
                  <a16:creationId xmlns:a16="http://schemas.microsoft.com/office/drawing/2014/main" id="{6B3762B4-363B-F241-B5C1-31BAA9BD2DDA}"/>
                </a:ext>
              </a:extLst>
            </p:cNvPr>
            <p:cNvSpPr/>
            <p:nvPr/>
          </p:nvSpPr>
          <p:spPr>
            <a:xfrm>
              <a:off x="1218214" y="5595536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7" name="object 47">
              <a:extLst>
                <a:ext uri="{FF2B5EF4-FFF2-40B4-BE49-F238E27FC236}">
                  <a16:creationId xmlns:a16="http://schemas.microsoft.com/office/drawing/2014/main" id="{1B8281FC-E8CD-0C45-B81E-042E8BE0E49C}"/>
                </a:ext>
              </a:extLst>
            </p:cNvPr>
            <p:cNvSpPr/>
            <p:nvPr/>
          </p:nvSpPr>
          <p:spPr>
            <a:xfrm>
              <a:off x="1324311" y="5670762"/>
              <a:ext cx="108310" cy="170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302843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-5134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bk object 26"/>
          <p:cNvSpPr/>
          <p:nvPr/>
        </p:nvSpPr>
        <p:spPr>
          <a:xfrm>
            <a:off x="4892207" y="5841196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2521749" y="2277848"/>
            <a:ext cx="8389594" cy="3565406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CARIBBEAN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MEDIA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 dirty="0">
                <a:solidFill>
                  <a:srgbClr val="FFFFFF"/>
                </a:solidFill>
                <a:latin typeface="Trebuchet MS"/>
                <a:cs typeface="Trebuchet MS"/>
              </a:rPr>
              <a:t>RESULTS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2758F87-A9C0-BC43-BB7E-3672C704F993}"/>
              </a:ext>
            </a:extLst>
          </p:cNvPr>
          <p:cNvGrpSpPr/>
          <p:nvPr/>
        </p:nvGrpSpPr>
        <p:grpSpPr>
          <a:xfrm>
            <a:off x="618671" y="2277848"/>
            <a:ext cx="1711419" cy="1711419"/>
            <a:chOff x="9650376" y="8731786"/>
            <a:chExt cx="1881505" cy="1881505"/>
          </a:xfrm>
        </p:grpSpPr>
        <p:sp>
          <p:nvSpPr>
            <p:cNvPr id="4" name="object 4"/>
            <p:cNvSpPr/>
            <p:nvPr/>
          </p:nvSpPr>
          <p:spPr>
            <a:xfrm>
              <a:off x="9650376" y="8731786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4">
                  <a:moveTo>
                    <a:pt x="1881481" y="0"/>
                  </a:moveTo>
                  <a:lnTo>
                    <a:pt x="0" y="0"/>
                  </a:lnTo>
                  <a:lnTo>
                    <a:pt x="0" y="1881481"/>
                  </a:lnTo>
                  <a:lnTo>
                    <a:pt x="1881481" y="1881481"/>
                  </a:lnTo>
                  <a:lnTo>
                    <a:pt x="1881481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0100822" y="918223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914328" y="0"/>
                  </a:moveTo>
                  <a:lnTo>
                    <a:pt x="65704" y="0"/>
                  </a:lnTo>
                  <a:lnTo>
                    <a:pt x="61767" y="1905"/>
                  </a:lnTo>
                  <a:lnTo>
                    <a:pt x="46696" y="8676"/>
                  </a:lnTo>
                  <a:lnTo>
                    <a:pt x="9308" y="40222"/>
                  </a:lnTo>
                  <a:lnTo>
                    <a:pt x="0" y="65233"/>
                  </a:lnTo>
                  <a:lnTo>
                    <a:pt x="0" y="915228"/>
                  </a:lnTo>
                  <a:lnTo>
                    <a:pt x="2607" y="922799"/>
                  </a:lnTo>
                  <a:lnTo>
                    <a:pt x="3382" y="925333"/>
                  </a:lnTo>
                  <a:lnTo>
                    <a:pt x="30500" y="964585"/>
                  </a:lnTo>
                  <a:lnTo>
                    <a:pt x="75390" y="980514"/>
                  </a:lnTo>
                  <a:lnTo>
                    <a:pt x="506581" y="980587"/>
                  </a:lnTo>
                  <a:lnTo>
                    <a:pt x="899354" y="980556"/>
                  </a:lnTo>
                  <a:lnTo>
                    <a:pt x="928985" y="975772"/>
                  </a:lnTo>
                  <a:lnTo>
                    <a:pt x="953171" y="962170"/>
                  </a:lnTo>
                  <a:lnTo>
                    <a:pt x="956620" y="957949"/>
                  </a:lnTo>
                  <a:lnTo>
                    <a:pt x="83871" y="957949"/>
                  </a:lnTo>
                  <a:lnTo>
                    <a:pt x="57888" y="953840"/>
                  </a:lnTo>
                  <a:lnTo>
                    <a:pt x="38663" y="941870"/>
                  </a:lnTo>
                  <a:lnTo>
                    <a:pt x="26734" y="922579"/>
                  </a:lnTo>
                  <a:lnTo>
                    <a:pt x="22657" y="896632"/>
                  </a:lnTo>
                  <a:lnTo>
                    <a:pt x="22638" y="221459"/>
                  </a:lnTo>
                  <a:lnTo>
                    <a:pt x="980573" y="221459"/>
                  </a:lnTo>
                  <a:lnTo>
                    <a:pt x="980574" y="197575"/>
                  </a:lnTo>
                  <a:lnTo>
                    <a:pt x="22638" y="197575"/>
                  </a:lnTo>
                  <a:lnTo>
                    <a:pt x="22648" y="82165"/>
                  </a:lnTo>
                  <a:lnTo>
                    <a:pt x="38598" y="38648"/>
                  </a:lnTo>
                  <a:lnTo>
                    <a:pt x="81892" y="22648"/>
                  </a:lnTo>
                  <a:lnTo>
                    <a:pt x="956237" y="22627"/>
                  </a:lnTo>
                  <a:lnTo>
                    <a:pt x="944790" y="12593"/>
                  </a:lnTo>
                  <a:lnTo>
                    <a:pt x="917113" y="1361"/>
                  </a:lnTo>
                  <a:lnTo>
                    <a:pt x="915940" y="1057"/>
                  </a:lnTo>
                  <a:lnTo>
                    <a:pt x="915029" y="513"/>
                  </a:lnTo>
                  <a:lnTo>
                    <a:pt x="914328" y="0"/>
                  </a:lnTo>
                  <a:close/>
                </a:path>
                <a:path w="981075" h="981075">
                  <a:moveTo>
                    <a:pt x="980573" y="221459"/>
                  </a:moveTo>
                  <a:lnTo>
                    <a:pt x="957949" y="221459"/>
                  </a:lnTo>
                  <a:lnTo>
                    <a:pt x="957827" y="897407"/>
                  </a:lnTo>
                  <a:lnTo>
                    <a:pt x="953856" y="922579"/>
                  </a:lnTo>
                  <a:lnTo>
                    <a:pt x="953754" y="922799"/>
                  </a:lnTo>
                  <a:lnTo>
                    <a:pt x="941887" y="941905"/>
                  </a:lnTo>
                  <a:lnTo>
                    <a:pt x="922619" y="953849"/>
                  </a:lnTo>
                  <a:lnTo>
                    <a:pt x="896580" y="957949"/>
                  </a:lnTo>
                  <a:lnTo>
                    <a:pt x="956620" y="957949"/>
                  </a:lnTo>
                  <a:lnTo>
                    <a:pt x="970573" y="940874"/>
                  </a:lnTo>
                  <a:lnTo>
                    <a:pt x="979854" y="913008"/>
                  </a:lnTo>
                  <a:lnTo>
                    <a:pt x="980556" y="908443"/>
                  </a:lnTo>
                  <a:lnTo>
                    <a:pt x="980573" y="221459"/>
                  </a:lnTo>
                  <a:close/>
                </a:path>
                <a:path w="981075" h="981075">
                  <a:moveTo>
                    <a:pt x="956237" y="22627"/>
                  </a:moveTo>
                  <a:lnTo>
                    <a:pt x="232411" y="22627"/>
                  </a:lnTo>
                  <a:lnTo>
                    <a:pt x="896562" y="22648"/>
                  </a:lnTo>
                  <a:lnTo>
                    <a:pt x="922563" y="26732"/>
                  </a:lnTo>
                  <a:lnTo>
                    <a:pt x="941853" y="38657"/>
                  </a:lnTo>
                  <a:lnTo>
                    <a:pt x="953828" y="57875"/>
                  </a:lnTo>
                  <a:lnTo>
                    <a:pt x="957949" y="83850"/>
                  </a:lnTo>
                  <a:lnTo>
                    <a:pt x="957949" y="197575"/>
                  </a:lnTo>
                  <a:lnTo>
                    <a:pt x="980574" y="197575"/>
                  </a:lnTo>
                  <a:lnTo>
                    <a:pt x="980469" y="82165"/>
                  </a:lnTo>
                  <a:lnTo>
                    <a:pt x="976577" y="53464"/>
                  </a:lnTo>
                  <a:lnTo>
                    <a:pt x="964630" y="29984"/>
                  </a:lnTo>
                  <a:lnTo>
                    <a:pt x="956237" y="22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0728290" y="9528871"/>
              <a:ext cx="188184" cy="18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159" y="9826431"/>
              <a:ext cx="188341" cy="187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0232918" y="9920265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418845" y="0"/>
                  </a:lnTo>
                </a:path>
              </a:pathLst>
            </a:custGeom>
            <a:ln w="228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0232892" y="9611741"/>
              <a:ext cx="419100" cy="23495"/>
            </a:xfrm>
            <a:custGeom>
              <a:avLst/>
              <a:gdLst/>
              <a:ahLst/>
              <a:cxnLst/>
              <a:rect l="l" t="t" r="r" b="b"/>
              <a:pathLst>
                <a:path w="419100" h="23495">
                  <a:moveTo>
                    <a:pt x="407897" y="22631"/>
                  </a:moveTo>
                  <a:lnTo>
                    <a:pt x="401746" y="22631"/>
                  </a:lnTo>
                  <a:lnTo>
                    <a:pt x="405610" y="22935"/>
                  </a:lnTo>
                  <a:lnTo>
                    <a:pt x="407087" y="22935"/>
                  </a:lnTo>
                  <a:lnTo>
                    <a:pt x="407411" y="22872"/>
                  </a:lnTo>
                  <a:lnTo>
                    <a:pt x="407897" y="22631"/>
                  </a:lnTo>
                  <a:close/>
                </a:path>
                <a:path w="419100" h="23495">
                  <a:moveTo>
                    <a:pt x="407512" y="22872"/>
                  </a:moveTo>
                  <a:close/>
                </a:path>
                <a:path w="419100" h="23495">
                  <a:moveTo>
                    <a:pt x="316317" y="0"/>
                  </a:moveTo>
                  <a:lnTo>
                    <a:pt x="9507" y="45"/>
                  </a:lnTo>
                  <a:lnTo>
                    <a:pt x="5319" y="1438"/>
                  </a:lnTo>
                  <a:lnTo>
                    <a:pt x="931" y="5867"/>
                  </a:lnTo>
                  <a:lnTo>
                    <a:pt x="0" y="8317"/>
                  </a:lnTo>
                  <a:lnTo>
                    <a:pt x="62" y="18223"/>
                  </a:lnTo>
                  <a:lnTo>
                    <a:pt x="5580" y="22474"/>
                  </a:lnTo>
                  <a:lnTo>
                    <a:pt x="14795" y="22641"/>
                  </a:lnTo>
                  <a:lnTo>
                    <a:pt x="407897" y="22631"/>
                  </a:lnTo>
                  <a:lnTo>
                    <a:pt x="417023" y="16924"/>
                  </a:lnTo>
                  <a:lnTo>
                    <a:pt x="418866" y="11794"/>
                  </a:lnTo>
                  <a:lnTo>
                    <a:pt x="417589" y="6139"/>
                  </a:lnTo>
                  <a:lnTo>
                    <a:pt x="413421" y="1794"/>
                  </a:lnTo>
                  <a:lnTo>
                    <a:pt x="408312" y="244"/>
                  </a:lnTo>
                  <a:lnTo>
                    <a:pt x="316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4773" y="9793471"/>
              <a:ext cx="156958" cy="154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32802" y="9975102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45756" y="27"/>
                  </a:moveTo>
                  <a:lnTo>
                    <a:pt x="5141" y="209"/>
                  </a:lnTo>
                  <a:lnTo>
                    <a:pt x="293" y="4565"/>
                  </a:lnTo>
                  <a:lnTo>
                    <a:pt x="0" y="17182"/>
                  </a:lnTo>
                  <a:lnTo>
                    <a:pt x="4753" y="21842"/>
                  </a:lnTo>
                  <a:lnTo>
                    <a:pt x="13078" y="22721"/>
                  </a:lnTo>
                  <a:lnTo>
                    <a:pt x="207114" y="22742"/>
                  </a:lnTo>
                  <a:lnTo>
                    <a:pt x="216014" y="22114"/>
                  </a:lnTo>
                  <a:lnTo>
                    <a:pt x="221061" y="17591"/>
                  </a:lnTo>
                  <a:lnTo>
                    <a:pt x="220967" y="4492"/>
                  </a:lnTo>
                  <a:lnTo>
                    <a:pt x="215951" y="167"/>
                  </a:lnTo>
                  <a:lnTo>
                    <a:pt x="110698" y="52"/>
                  </a:lnTo>
                  <a:lnTo>
                    <a:pt x="45756" y="27"/>
                  </a:lnTo>
                  <a:close/>
                </a:path>
                <a:path w="221615" h="22859">
                  <a:moveTo>
                    <a:pt x="166246" y="0"/>
                  </a:moveTo>
                  <a:lnTo>
                    <a:pt x="110698" y="52"/>
                  </a:lnTo>
                  <a:lnTo>
                    <a:pt x="193411" y="52"/>
                  </a:lnTo>
                  <a:lnTo>
                    <a:pt x="16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405" y="9545731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59">
                  <a:moveTo>
                    <a:pt x="207265" y="22679"/>
                  </a:moveTo>
                  <a:lnTo>
                    <a:pt x="201281" y="22679"/>
                  </a:lnTo>
                  <a:lnTo>
                    <a:pt x="204266" y="22721"/>
                  </a:lnTo>
                  <a:lnTo>
                    <a:pt x="205962" y="22721"/>
                  </a:lnTo>
                  <a:lnTo>
                    <a:pt x="207265" y="22679"/>
                  </a:lnTo>
                  <a:close/>
                </a:path>
                <a:path w="220979" h="22859">
                  <a:moveTo>
                    <a:pt x="54019" y="0"/>
                  </a:moveTo>
                  <a:lnTo>
                    <a:pt x="1968" y="52"/>
                  </a:lnTo>
                  <a:lnTo>
                    <a:pt x="83" y="5601"/>
                  </a:lnTo>
                  <a:lnTo>
                    <a:pt x="0" y="14407"/>
                  </a:lnTo>
                  <a:lnTo>
                    <a:pt x="837" y="16920"/>
                  </a:lnTo>
                  <a:lnTo>
                    <a:pt x="5120" y="21266"/>
                  </a:lnTo>
                  <a:lnTo>
                    <a:pt x="9758" y="22627"/>
                  </a:lnTo>
                  <a:lnTo>
                    <a:pt x="29224" y="22700"/>
                  </a:lnTo>
                  <a:lnTo>
                    <a:pt x="207265" y="22679"/>
                  </a:lnTo>
                  <a:lnTo>
                    <a:pt x="215825" y="22135"/>
                  </a:lnTo>
                  <a:lnTo>
                    <a:pt x="220495" y="17779"/>
                  </a:lnTo>
                  <a:lnTo>
                    <a:pt x="220265" y="1560"/>
                  </a:lnTo>
                  <a:lnTo>
                    <a:pt x="212380" y="104"/>
                  </a:lnTo>
                  <a:lnTo>
                    <a:pt x="113745" y="20"/>
                  </a:lnTo>
                  <a:lnTo>
                    <a:pt x="54019" y="0"/>
                  </a:lnTo>
                  <a:close/>
                </a:path>
                <a:path w="220979" h="22859">
                  <a:moveTo>
                    <a:pt x="185999" y="14"/>
                  </a:moveTo>
                  <a:lnTo>
                    <a:pt x="113745" y="20"/>
                  </a:lnTo>
                  <a:lnTo>
                    <a:pt x="187911" y="20"/>
                  </a:lnTo>
                  <a:lnTo>
                    <a:pt x="185999" y="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2883" y="9677708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182095" y="0"/>
                  </a:moveTo>
                  <a:lnTo>
                    <a:pt x="9853" y="13"/>
                  </a:lnTo>
                  <a:lnTo>
                    <a:pt x="5371" y="1479"/>
                  </a:lnTo>
                  <a:lnTo>
                    <a:pt x="910" y="5992"/>
                  </a:lnTo>
                  <a:lnTo>
                    <a:pt x="0" y="8453"/>
                  </a:lnTo>
                  <a:lnTo>
                    <a:pt x="178" y="21133"/>
                  </a:lnTo>
                  <a:lnTo>
                    <a:pt x="9957" y="22599"/>
                  </a:lnTo>
                  <a:lnTo>
                    <a:pt x="55642" y="22630"/>
                  </a:lnTo>
                  <a:lnTo>
                    <a:pt x="164864" y="22630"/>
                  </a:lnTo>
                  <a:lnTo>
                    <a:pt x="210485" y="22588"/>
                  </a:lnTo>
                  <a:lnTo>
                    <a:pt x="220747" y="21489"/>
                  </a:lnTo>
                  <a:lnTo>
                    <a:pt x="221019" y="8516"/>
                  </a:lnTo>
                  <a:lnTo>
                    <a:pt x="220108" y="6034"/>
                  </a:lnTo>
                  <a:lnTo>
                    <a:pt x="215647" y="1479"/>
                  </a:lnTo>
                  <a:lnTo>
                    <a:pt x="211197" y="13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0798" y="9842592"/>
              <a:ext cx="221615" cy="23495"/>
            </a:xfrm>
            <a:custGeom>
              <a:avLst/>
              <a:gdLst/>
              <a:ahLst/>
              <a:cxnLst/>
              <a:rect l="l" t="t" r="r" b="b"/>
              <a:pathLst>
                <a:path w="221615" h="23495">
                  <a:moveTo>
                    <a:pt x="204644" y="22806"/>
                  </a:moveTo>
                  <a:lnTo>
                    <a:pt x="36386" y="22806"/>
                  </a:lnTo>
                  <a:lnTo>
                    <a:pt x="192758" y="22868"/>
                  </a:lnTo>
                  <a:lnTo>
                    <a:pt x="197585" y="22868"/>
                  </a:lnTo>
                  <a:lnTo>
                    <a:pt x="203941" y="22837"/>
                  </a:lnTo>
                  <a:lnTo>
                    <a:pt x="204644" y="22806"/>
                  </a:lnTo>
                  <a:close/>
                </a:path>
                <a:path w="221615" h="23495">
                  <a:moveTo>
                    <a:pt x="31747" y="0"/>
                  </a:moveTo>
                  <a:lnTo>
                    <a:pt x="22302" y="0"/>
                  </a:lnTo>
                  <a:lnTo>
                    <a:pt x="17496" y="73"/>
                  </a:lnTo>
                  <a:lnTo>
                    <a:pt x="8397" y="408"/>
                  </a:lnTo>
                  <a:lnTo>
                    <a:pt x="4617" y="2136"/>
                  </a:lnTo>
                  <a:lnTo>
                    <a:pt x="523" y="7622"/>
                  </a:lnTo>
                  <a:lnTo>
                    <a:pt x="0" y="10816"/>
                  </a:lnTo>
                  <a:lnTo>
                    <a:pt x="2230" y="19433"/>
                  </a:lnTo>
                  <a:lnTo>
                    <a:pt x="5130" y="22857"/>
                  </a:lnTo>
                  <a:lnTo>
                    <a:pt x="204644" y="22806"/>
                  </a:lnTo>
                  <a:lnTo>
                    <a:pt x="216663" y="22292"/>
                  </a:lnTo>
                  <a:lnTo>
                    <a:pt x="220726" y="18292"/>
                  </a:lnTo>
                  <a:lnTo>
                    <a:pt x="221281" y="6073"/>
                  </a:lnTo>
                  <a:lnTo>
                    <a:pt x="217553" y="1633"/>
                  </a:lnTo>
                  <a:lnTo>
                    <a:pt x="209030" y="146"/>
                  </a:lnTo>
                  <a:lnTo>
                    <a:pt x="206538" y="115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427" y="9677675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61517" y="0"/>
                  </a:moveTo>
                  <a:lnTo>
                    <a:pt x="7843" y="69"/>
                  </a:lnTo>
                  <a:lnTo>
                    <a:pt x="21" y="2027"/>
                  </a:lnTo>
                  <a:lnTo>
                    <a:pt x="0" y="20623"/>
                  </a:lnTo>
                  <a:lnTo>
                    <a:pt x="7759" y="22602"/>
                  </a:lnTo>
                  <a:lnTo>
                    <a:pt x="39905" y="22676"/>
                  </a:lnTo>
                  <a:lnTo>
                    <a:pt x="123406" y="22655"/>
                  </a:lnTo>
                  <a:lnTo>
                    <a:pt x="146509" y="22602"/>
                  </a:lnTo>
                  <a:lnTo>
                    <a:pt x="154373" y="20623"/>
                  </a:lnTo>
                  <a:lnTo>
                    <a:pt x="154404" y="8205"/>
                  </a:lnTo>
                  <a:lnTo>
                    <a:pt x="153472" y="5640"/>
                  </a:lnTo>
                  <a:lnTo>
                    <a:pt x="149210" y="1357"/>
                  </a:lnTo>
                  <a:lnTo>
                    <a:pt x="145200" y="69"/>
                  </a:lnTo>
                  <a:lnTo>
                    <a:pt x="61517" y="0"/>
                  </a:lnTo>
                  <a:close/>
                </a:path>
                <a:path w="154940" h="22859">
                  <a:moveTo>
                    <a:pt x="123406" y="22655"/>
                  </a:moveTo>
                  <a:lnTo>
                    <a:pt x="77118" y="22655"/>
                  </a:lnTo>
                  <a:lnTo>
                    <a:pt x="114164" y="22676"/>
                  </a:lnTo>
                  <a:lnTo>
                    <a:pt x="123406" y="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2874" y="9545724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40595" y="0"/>
                  </a:moveTo>
                  <a:lnTo>
                    <a:pt x="9392" y="83"/>
                  </a:lnTo>
                  <a:lnTo>
                    <a:pt x="5224" y="1486"/>
                  </a:lnTo>
                  <a:lnTo>
                    <a:pt x="910" y="5895"/>
                  </a:lnTo>
                  <a:lnTo>
                    <a:pt x="0" y="8345"/>
                  </a:lnTo>
                  <a:lnTo>
                    <a:pt x="157" y="18386"/>
                  </a:lnTo>
                  <a:lnTo>
                    <a:pt x="5675" y="22627"/>
                  </a:lnTo>
                  <a:lnTo>
                    <a:pt x="77997" y="22721"/>
                  </a:lnTo>
                  <a:lnTo>
                    <a:pt x="145377" y="22627"/>
                  </a:lnTo>
                  <a:lnTo>
                    <a:pt x="149450" y="21245"/>
                  </a:lnTo>
                  <a:lnTo>
                    <a:pt x="153838" y="16805"/>
                  </a:lnTo>
                  <a:lnTo>
                    <a:pt x="154801" y="14229"/>
                  </a:lnTo>
                  <a:lnTo>
                    <a:pt x="154707" y="1539"/>
                  </a:lnTo>
                  <a:lnTo>
                    <a:pt x="145545" y="73"/>
                  </a:lnTo>
                  <a:lnTo>
                    <a:pt x="40595" y="0"/>
                  </a:lnTo>
                  <a:close/>
                </a:path>
                <a:path w="154940" h="22859">
                  <a:moveTo>
                    <a:pt x="115054" y="0"/>
                  </a:moveTo>
                  <a:lnTo>
                    <a:pt x="78248" y="20"/>
                  </a:lnTo>
                  <a:lnTo>
                    <a:pt x="134036" y="20"/>
                  </a:lnTo>
                  <a:lnTo>
                    <a:pt x="11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859" y="9842678"/>
              <a:ext cx="155575" cy="22860"/>
            </a:xfrm>
            <a:custGeom>
              <a:avLst/>
              <a:gdLst/>
              <a:ahLst/>
              <a:cxnLst/>
              <a:rect l="l" t="t" r="r" b="b"/>
              <a:pathLst>
                <a:path w="155575" h="22859">
                  <a:moveTo>
                    <a:pt x="126961" y="22728"/>
                  </a:moveTo>
                  <a:lnTo>
                    <a:pt x="82604" y="22728"/>
                  </a:lnTo>
                  <a:lnTo>
                    <a:pt x="110080" y="22780"/>
                  </a:lnTo>
                  <a:lnTo>
                    <a:pt x="126961" y="22728"/>
                  </a:lnTo>
                  <a:close/>
                </a:path>
                <a:path w="155575" h="22859">
                  <a:moveTo>
                    <a:pt x="58046" y="0"/>
                  </a:moveTo>
                  <a:lnTo>
                    <a:pt x="10586" y="79"/>
                  </a:lnTo>
                  <a:lnTo>
                    <a:pt x="314" y="1200"/>
                  </a:lnTo>
                  <a:lnTo>
                    <a:pt x="0" y="14299"/>
                  </a:lnTo>
                  <a:lnTo>
                    <a:pt x="869" y="16759"/>
                  </a:lnTo>
                  <a:lnTo>
                    <a:pt x="5193" y="21209"/>
                  </a:lnTo>
                  <a:lnTo>
                    <a:pt x="9696" y="22665"/>
                  </a:lnTo>
                  <a:lnTo>
                    <a:pt x="40428" y="22759"/>
                  </a:lnTo>
                  <a:lnTo>
                    <a:pt x="126961" y="22728"/>
                  </a:lnTo>
                  <a:lnTo>
                    <a:pt x="143786" y="22529"/>
                  </a:lnTo>
                  <a:lnTo>
                    <a:pt x="147670" y="21712"/>
                  </a:lnTo>
                  <a:lnTo>
                    <a:pt x="155398" y="17189"/>
                  </a:lnTo>
                  <a:lnTo>
                    <a:pt x="155251" y="12152"/>
                  </a:lnTo>
                  <a:lnTo>
                    <a:pt x="153011" y="4309"/>
                  </a:lnTo>
                  <a:lnTo>
                    <a:pt x="150466" y="48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97384" y="9975076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39831" y="0"/>
                  </a:moveTo>
                  <a:lnTo>
                    <a:pt x="0" y="178"/>
                  </a:lnTo>
                  <a:lnTo>
                    <a:pt x="94" y="20669"/>
                  </a:lnTo>
                  <a:lnTo>
                    <a:pt x="7915" y="22669"/>
                  </a:lnTo>
                  <a:lnTo>
                    <a:pt x="76981" y="22795"/>
                  </a:lnTo>
                  <a:lnTo>
                    <a:pt x="145440" y="22669"/>
                  </a:lnTo>
                  <a:lnTo>
                    <a:pt x="154456" y="21151"/>
                  </a:lnTo>
                  <a:lnTo>
                    <a:pt x="154403" y="3884"/>
                  </a:lnTo>
                  <a:lnTo>
                    <a:pt x="149534" y="136"/>
                  </a:lnTo>
                  <a:lnTo>
                    <a:pt x="39831" y="0"/>
                  </a:lnTo>
                  <a:close/>
                </a:path>
                <a:path w="154940" h="22859">
                  <a:moveTo>
                    <a:pt x="120727" y="4"/>
                  </a:moveTo>
                  <a:lnTo>
                    <a:pt x="77557" y="41"/>
                  </a:lnTo>
                  <a:lnTo>
                    <a:pt x="131221" y="41"/>
                  </a:lnTo>
                  <a:lnTo>
                    <a:pt x="120727" y="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8971" y="9248235"/>
              <a:ext cx="88766" cy="885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66859" y="9248228"/>
              <a:ext cx="88535" cy="88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1462" y="9248226"/>
              <a:ext cx="88433" cy="88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50AFD9C-6D6E-5D41-B8B7-EACF20415C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5" y="2230327"/>
            <a:ext cx="5131906" cy="77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/>
          <p:cNvSpPr/>
          <p:nvPr/>
        </p:nvSpPr>
        <p:spPr>
          <a:xfrm>
            <a:off x="642" y="0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" name="object 2"/>
          <p:cNvSpPr/>
          <p:nvPr/>
        </p:nvSpPr>
        <p:spPr>
          <a:xfrm>
            <a:off x="642" y="9316863"/>
            <a:ext cx="1368905" cy="969785"/>
          </a:xfrm>
          <a:custGeom>
            <a:avLst/>
            <a:gdLst/>
            <a:ahLst/>
            <a:cxnLst/>
            <a:rect l="l" t="t" r="r" b="b"/>
            <a:pathLst>
              <a:path w="1504950" h="1066165">
                <a:moveTo>
                  <a:pt x="0" y="1065758"/>
                </a:moveTo>
                <a:lnTo>
                  <a:pt x="1504927" y="1065758"/>
                </a:lnTo>
                <a:lnTo>
                  <a:pt x="1504927" y="0"/>
                </a:lnTo>
                <a:lnTo>
                  <a:pt x="0" y="0"/>
                </a:lnTo>
                <a:lnTo>
                  <a:pt x="0" y="1065758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79" name="Grupo 78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3" name="object 3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" name="object 4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23704" y="950831"/>
            <a:ext cx="7805498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CO" sz="3200" spc="27" dirty="0">
                <a:solidFill>
                  <a:srgbClr val="081C49"/>
                </a:solidFill>
              </a:rPr>
              <a:t>ABOUT THE LAST </a:t>
            </a:r>
            <a:r>
              <a:rPr lang="es-CO" sz="3200" spc="27" dirty="0"/>
              <a:t>CARIBBEAN WEBINAR</a:t>
            </a:r>
            <a:endParaRPr sz="3200" spc="32" dirty="0"/>
          </a:p>
        </p:txBody>
      </p:sp>
      <p:grpSp>
        <p:nvGrpSpPr>
          <p:cNvPr id="65" name="Grupo 64"/>
          <p:cNvGrpSpPr/>
          <p:nvPr/>
        </p:nvGrpSpPr>
        <p:grpSpPr>
          <a:xfrm>
            <a:off x="1113331" y="432376"/>
            <a:ext cx="9716171" cy="1617849"/>
            <a:chOff x="1223271" y="475346"/>
            <a:chExt cx="10681790" cy="1778635"/>
          </a:xfrm>
        </p:grpSpPr>
        <p:sp>
          <p:nvSpPr>
            <p:cNvPr id="11" name="object 11"/>
            <p:cNvSpPr/>
            <p:nvPr/>
          </p:nvSpPr>
          <p:spPr>
            <a:xfrm>
              <a:off x="2978231" y="689626"/>
              <a:ext cx="8926830" cy="1350010"/>
            </a:xfrm>
            <a:custGeom>
              <a:avLst/>
              <a:gdLst/>
              <a:ahLst/>
              <a:cxnLst/>
              <a:rect l="l" t="t" r="r" b="b"/>
              <a:pathLst>
                <a:path w="8926830" h="1350010">
                  <a:moveTo>
                    <a:pt x="0" y="0"/>
                  </a:moveTo>
                  <a:lnTo>
                    <a:pt x="8926220" y="0"/>
                  </a:lnTo>
                  <a:lnTo>
                    <a:pt x="8926220" y="1349686"/>
                  </a:lnTo>
                  <a:lnTo>
                    <a:pt x="0" y="1349686"/>
                  </a:lnTo>
                </a:path>
              </a:pathLst>
            </a:custGeom>
            <a:ln w="20334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B0C5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504942" y="1272592"/>
                <a:ext cx="5295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662939">
                    <a:moveTo>
                      <a:pt x="273143" y="0"/>
                    </a:moveTo>
                    <a:lnTo>
                      <a:pt x="228663" y="3623"/>
                    </a:lnTo>
                    <a:lnTo>
                      <a:pt x="191046" y="19116"/>
                    </a:lnTo>
                    <a:lnTo>
                      <a:pt x="161857" y="45253"/>
                    </a:lnTo>
                    <a:lnTo>
                      <a:pt x="142660" y="80810"/>
                    </a:lnTo>
                    <a:lnTo>
                      <a:pt x="135022" y="124561"/>
                    </a:lnTo>
                    <a:lnTo>
                      <a:pt x="138197" y="171986"/>
                    </a:lnTo>
                    <a:lnTo>
                      <a:pt x="151365" y="215043"/>
                    </a:lnTo>
                    <a:lnTo>
                      <a:pt x="175816" y="253281"/>
                    </a:lnTo>
                    <a:lnTo>
                      <a:pt x="212841" y="286253"/>
                    </a:lnTo>
                    <a:lnTo>
                      <a:pt x="205920" y="286986"/>
                    </a:lnTo>
                    <a:lnTo>
                      <a:pt x="167793" y="292154"/>
                    </a:lnTo>
                    <a:lnTo>
                      <a:pt x="110108" y="304838"/>
                    </a:lnTo>
                    <a:lnTo>
                      <a:pt x="44567" y="335099"/>
                    </a:lnTo>
                    <a:lnTo>
                      <a:pt x="4594" y="394551"/>
                    </a:lnTo>
                    <a:lnTo>
                      <a:pt x="0" y="436740"/>
                    </a:lnTo>
                    <a:lnTo>
                      <a:pt x="20" y="603259"/>
                    </a:lnTo>
                    <a:lnTo>
                      <a:pt x="15926" y="646781"/>
                    </a:lnTo>
                    <a:lnTo>
                      <a:pt x="59506" y="662660"/>
                    </a:lnTo>
                    <a:lnTo>
                      <a:pt x="162036" y="662683"/>
                    </a:lnTo>
                    <a:lnTo>
                      <a:pt x="469629" y="662649"/>
                    </a:lnTo>
                    <a:lnTo>
                      <a:pt x="494446" y="658537"/>
                    </a:lnTo>
                    <a:lnTo>
                      <a:pt x="513121" y="646731"/>
                    </a:lnTo>
                    <a:lnTo>
                      <a:pt x="524895" y="628002"/>
                    </a:lnTo>
                    <a:lnTo>
                      <a:pt x="525548" y="624054"/>
                    </a:lnTo>
                    <a:lnTo>
                      <a:pt x="419684" y="624043"/>
                    </a:lnTo>
                    <a:lnTo>
                      <a:pt x="109535" y="624043"/>
                    </a:lnTo>
                    <a:lnTo>
                      <a:pt x="101389" y="623656"/>
                    </a:lnTo>
                    <a:lnTo>
                      <a:pt x="93695" y="623448"/>
                    </a:lnTo>
                    <a:lnTo>
                      <a:pt x="68344" y="623448"/>
                    </a:lnTo>
                    <a:lnTo>
                      <a:pt x="57304" y="623401"/>
                    </a:lnTo>
                    <a:lnTo>
                      <a:pt x="49311" y="622242"/>
                    </a:lnTo>
                    <a:lnTo>
                      <a:pt x="43688" y="618948"/>
                    </a:lnTo>
                    <a:lnTo>
                      <a:pt x="40372" y="613390"/>
                    </a:lnTo>
                    <a:lnTo>
                      <a:pt x="39276" y="605437"/>
                    </a:lnTo>
                    <a:lnTo>
                      <a:pt x="39393" y="426604"/>
                    </a:lnTo>
                    <a:lnTo>
                      <a:pt x="56005" y="377792"/>
                    </a:lnTo>
                    <a:lnTo>
                      <a:pt x="105648" y="347349"/>
                    </a:lnTo>
                    <a:lnTo>
                      <a:pt x="147367" y="336010"/>
                    </a:lnTo>
                    <a:lnTo>
                      <a:pt x="193460" y="328014"/>
                    </a:lnTo>
                    <a:lnTo>
                      <a:pt x="239404" y="323885"/>
                    </a:lnTo>
                    <a:lnTo>
                      <a:pt x="465553" y="323661"/>
                    </a:lnTo>
                    <a:lnTo>
                      <a:pt x="442989" y="312759"/>
                    </a:lnTo>
                    <a:lnTo>
                      <a:pt x="391029" y="297883"/>
                    </a:lnTo>
                    <a:lnTo>
                      <a:pt x="352751" y="290979"/>
                    </a:lnTo>
                    <a:lnTo>
                      <a:pt x="315875" y="285855"/>
                    </a:lnTo>
                    <a:lnTo>
                      <a:pt x="348013" y="259425"/>
                    </a:lnTo>
                    <a:lnTo>
                      <a:pt x="348157" y="259230"/>
                    </a:lnTo>
                    <a:lnTo>
                      <a:pt x="264548" y="259230"/>
                    </a:lnTo>
                    <a:lnTo>
                      <a:pt x="233375" y="251692"/>
                    </a:lnTo>
                    <a:lnTo>
                      <a:pt x="191121" y="207401"/>
                    </a:lnTo>
                    <a:lnTo>
                      <a:pt x="175890" y="159454"/>
                    </a:lnTo>
                    <a:lnTo>
                      <a:pt x="173858" y="133629"/>
                    </a:lnTo>
                    <a:lnTo>
                      <a:pt x="174126" y="123492"/>
                    </a:lnTo>
                    <a:lnTo>
                      <a:pt x="192345" y="69672"/>
                    </a:lnTo>
                    <a:lnTo>
                      <a:pt x="237685" y="41575"/>
                    </a:lnTo>
                    <a:lnTo>
                      <a:pt x="268127" y="38972"/>
                    </a:lnTo>
                    <a:lnTo>
                      <a:pt x="360345" y="38972"/>
                    </a:lnTo>
                    <a:lnTo>
                      <a:pt x="355336" y="32200"/>
                    </a:lnTo>
                    <a:lnTo>
                      <a:pt x="319772" y="9873"/>
                    </a:lnTo>
                    <a:lnTo>
                      <a:pt x="273143" y="0"/>
                    </a:lnTo>
                    <a:close/>
                  </a:path>
                  <a:path w="529589" h="662939">
                    <a:moveTo>
                      <a:pt x="447890" y="623316"/>
                    </a:moveTo>
                    <a:lnTo>
                      <a:pt x="437790" y="623339"/>
                    </a:lnTo>
                    <a:lnTo>
                      <a:pt x="427704" y="623645"/>
                    </a:lnTo>
                    <a:lnTo>
                      <a:pt x="419694" y="624054"/>
                    </a:lnTo>
                    <a:lnTo>
                      <a:pt x="525548" y="624054"/>
                    </a:lnTo>
                    <a:lnTo>
                      <a:pt x="525647" y="623457"/>
                    </a:lnTo>
                    <a:lnTo>
                      <a:pt x="468100" y="623457"/>
                    </a:lnTo>
                    <a:lnTo>
                      <a:pt x="447890" y="623316"/>
                    </a:lnTo>
                    <a:close/>
                  </a:path>
                  <a:path w="529589" h="662939">
                    <a:moveTo>
                      <a:pt x="139608" y="452164"/>
                    </a:moveTo>
                    <a:lnTo>
                      <a:pt x="111163" y="578334"/>
                    </a:lnTo>
                    <a:lnTo>
                      <a:pt x="111311" y="605437"/>
                    </a:lnTo>
                    <a:lnTo>
                      <a:pt x="111431" y="621447"/>
                    </a:lnTo>
                    <a:lnTo>
                      <a:pt x="109535" y="624043"/>
                    </a:lnTo>
                    <a:lnTo>
                      <a:pt x="419684" y="624043"/>
                    </a:lnTo>
                    <a:lnTo>
                      <a:pt x="419557" y="623897"/>
                    </a:lnTo>
                    <a:lnTo>
                      <a:pt x="153136" y="623897"/>
                    </a:lnTo>
                    <a:lnTo>
                      <a:pt x="149943" y="622002"/>
                    </a:lnTo>
                    <a:lnTo>
                      <a:pt x="150110" y="611384"/>
                    </a:lnTo>
                    <a:lnTo>
                      <a:pt x="150434" y="580559"/>
                    </a:lnTo>
                    <a:lnTo>
                      <a:pt x="150498" y="469095"/>
                    </a:lnTo>
                    <a:lnTo>
                      <a:pt x="146026" y="456729"/>
                    </a:lnTo>
                    <a:lnTo>
                      <a:pt x="139608" y="452164"/>
                    </a:lnTo>
                    <a:close/>
                  </a:path>
                  <a:path w="529589" h="662939">
                    <a:moveTo>
                      <a:pt x="213738" y="623348"/>
                    </a:moveTo>
                    <a:lnTo>
                      <a:pt x="188336" y="623401"/>
                    </a:lnTo>
                    <a:lnTo>
                      <a:pt x="153136" y="623897"/>
                    </a:lnTo>
                    <a:lnTo>
                      <a:pt x="419557" y="623897"/>
                    </a:lnTo>
                    <a:lnTo>
                      <a:pt x="376177" y="623813"/>
                    </a:lnTo>
                    <a:lnTo>
                      <a:pt x="346153" y="623467"/>
                    </a:lnTo>
                    <a:lnTo>
                      <a:pt x="264546" y="623467"/>
                    </a:lnTo>
                    <a:lnTo>
                      <a:pt x="213738" y="623348"/>
                    </a:lnTo>
                    <a:close/>
                  </a:path>
                  <a:path w="529589" h="662939">
                    <a:moveTo>
                      <a:pt x="406961" y="451682"/>
                    </a:moveTo>
                    <a:lnTo>
                      <a:pt x="387349" y="452949"/>
                    </a:lnTo>
                    <a:lnTo>
                      <a:pt x="380836" y="458404"/>
                    </a:lnTo>
                    <a:lnTo>
                      <a:pt x="378438" y="473315"/>
                    </a:lnTo>
                    <a:lnTo>
                      <a:pt x="378478" y="474299"/>
                    </a:lnTo>
                    <a:lnTo>
                      <a:pt x="378590" y="580559"/>
                    </a:lnTo>
                    <a:lnTo>
                      <a:pt x="378911" y="613390"/>
                    </a:lnTo>
                    <a:lnTo>
                      <a:pt x="379035" y="622106"/>
                    </a:lnTo>
                    <a:lnTo>
                      <a:pt x="376177" y="623813"/>
                    </a:lnTo>
                    <a:lnTo>
                      <a:pt x="419485" y="623813"/>
                    </a:lnTo>
                    <a:lnTo>
                      <a:pt x="417589" y="621625"/>
                    </a:lnTo>
                    <a:lnTo>
                      <a:pt x="417863" y="580559"/>
                    </a:lnTo>
                    <a:lnTo>
                      <a:pt x="417840" y="471483"/>
                    </a:lnTo>
                    <a:lnTo>
                      <a:pt x="414144" y="456802"/>
                    </a:lnTo>
                    <a:lnTo>
                      <a:pt x="406961" y="451682"/>
                    </a:lnTo>
                    <a:close/>
                  </a:path>
                  <a:path w="529589" h="662939">
                    <a:moveTo>
                      <a:pt x="315968" y="623376"/>
                    </a:moveTo>
                    <a:lnTo>
                      <a:pt x="264546" y="623467"/>
                    </a:lnTo>
                    <a:lnTo>
                      <a:pt x="346153" y="623467"/>
                    </a:lnTo>
                    <a:lnTo>
                      <a:pt x="315968" y="623376"/>
                    </a:lnTo>
                    <a:close/>
                  </a:path>
                  <a:path w="529589" h="662939">
                    <a:moveTo>
                      <a:pt x="465553" y="323661"/>
                    </a:moveTo>
                    <a:lnTo>
                      <a:pt x="285195" y="323661"/>
                    </a:lnTo>
                    <a:lnTo>
                      <a:pt x="330829" y="327382"/>
                    </a:lnTo>
                    <a:lnTo>
                      <a:pt x="376345" y="335099"/>
                    </a:lnTo>
                    <a:lnTo>
                      <a:pt x="421610" y="346816"/>
                    </a:lnTo>
                    <a:lnTo>
                      <a:pt x="457619" y="364564"/>
                    </a:lnTo>
                    <a:lnTo>
                      <a:pt x="488101" y="407643"/>
                    </a:lnTo>
                    <a:lnTo>
                      <a:pt x="490006" y="426604"/>
                    </a:lnTo>
                    <a:lnTo>
                      <a:pt x="489846" y="451682"/>
                    </a:lnTo>
                    <a:lnTo>
                      <a:pt x="489807" y="601678"/>
                    </a:lnTo>
                    <a:lnTo>
                      <a:pt x="488786" y="612219"/>
                    </a:lnTo>
                    <a:lnTo>
                      <a:pt x="485283" y="618897"/>
                    </a:lnTo>
                    <a:lnTo>
                      <a:pt x="478616" y="622410"/>
                    </a:lnTo>
                    <a:lnTo>
                      <a:pt x="468100" y="623457"/>
                    </a:lnTo>
                    <a:lnTo>
                      <a:pt x="525647" y="623457"/>
                    </a:lnTo>
                    <a:lnTo>
                      <a:pt x="528987" y="603259"/>
                    </a:lnTo>
                    <a:lnTo>
                      <a:pt x="528861" y="546830"/>
                    </a:lnTo>
                    <a:lnTo>
                      <a:pt x="528977" y="456729"/>
                    </a:lnTo>
                    <a:lnTo>
                      <a:pt x="525806" y="396784"/>
                    </a:lnTo>
                    <a:lnTo>
                      <a:pt x="494542" y="344294"/>
                    </a:lnTo>
                    <a:lnTo>
                      <a:pt x="467598" y="324649"/>
                    </a:lnTo>
                    <a:lnTo>
                      <a:pt x="465553" y="323661"/>
                    </a:lnTo>
                    <a:close/>
                  </a:path>
                  <a:path w="529589" h="662939">
                    <a:moveTo>
                      <a:pt x="90385" y="623359"/>
                    </a:moveTo>
                    <a:lnTo>
                      <a:pt x="68344" y="623448"/>
                    </a:lnTo>
                    <a:lnTo>
                      <a:pt x="93695" y="623448"/>
                    </a:lnTo>
                    <a:lnTo>
                      <a:pt x="90385" y="623359"/>
                    </a:lnTo>
                    <a:close/>
                  </a:path>
                  <a:path w="529589" h="662939">
                    <a:moveTo>
                      <a:pt x="360345" y="38972"/>
                    </a:moveTo>
                    <a:lnTo>
                      <a:pt x="268127" y="38972"/>
                    </a:lnTo>
                    <a:lnTo>
                      <a:pt x="304596" y="46136"/>
                    </a:lnTo>
                    <a:lnTo>
                      <a:pt x="331482" y="63501"/>
                    </a:lnTo>
                    <a:lnTo>
                      <a:pt x="348386" y="90701"/>
                    </a:lnTo>
                    <a:lnTo>
                      <a:pt x="354910" y="127367"/>
                    </a:lnTo>
                    <a:lnTo>
                      <a:pt x="353851" y="154865"/>
                    </a:lnTo>
                    <a:lnTo>
                      <a:pt x="338701" y="205879"/>
                    </a:lnTo>
                    <a:lnTo>
                      <a:pt x="295706" y="251647"/>
                    </a:lnTo>
                    <a:lnTo>
                      <a:pt x="264548" y="259230"/>
                    </a:lnTo>
                    <a:lnTo>
                      <a:pt x="348157" y="259230"/>
                    </a:lnTo>
                    <a:lnTo>
                      <a:pt x="371010" y="228364"/>
                    </a:lnTo>
                    <a:lnTo>
                      <a:pt x="385780" y="193086"/>
                    </a:lnTo>
                    <a:lnTo>
                      <a:pt x="393234" y="154005"/>
                    </a:lnTo>
                    <a:lnTo>
                      <a:pt x="392306" y="106255"/>
                    </a:lnTo>
                    <a:lnTo>
                      <a:pt x="379593" y="64991"/>
                    </a:lnTo>
                    <a:lnTo>
                      <a:pt x="360345" y="38972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0689" y="1272676"/>
                <a:ext cx="5295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662939">
                    <a:moveTo>
                      <a:pt x="268703" y="0"/>
                    </a:moveTo>
                    <a:lnTo>
                      <a:pt x="202115" y="12193"/>
                    </a:lnTo>
                    <a:lnTo>
                      <a:pt x="152874" y="58657"/>
                    </a:lnTo>
                    <a:lnTo>
                      <a:pt x="137295" y="102008"/>
                    </a:lnTo>
                    <a:lnTo>
                      <a:pt x="135044" y="150081"/>
                    </a:lnTo>
                    <a:lnTo>
                      <a:pt x="145081" y="198118"/>
                    </a:lnTo>
                    <a:lnTo>
                      <a:pt x="166363" y="241363"/>
                    </a:lnTo>
                    <a:lnTo>
                      <a:pt x="197847" y="275059"/>
                    </a:lnTo>
                    <a:lnTo>
                      <a:pt x="202213" y="278347"/>
                    </a:lnTo>
                    <a:lnTo>
                      <a:pt x="206789" y="281373"/>
                    </a:lnTo>
                    <a:lnTo>
                      <a:pt x="213480" y="286075"/>
                    </a:lnTo>
                    <a:lnTo>
                      <a:pt x="206360" y="286849"/>
                    </a:lnTo>
                    <a:lnTo>
                      <a:pt x="201962" y="287268"/>
                    </a:lnTo>
                    <a:lnTo>
                      <a:pt x="197596" y="287823"/>
                    </a:lnTo>
                    <a:lnTo>
                      <a:pt x="138567" y="297470"/>
                    </a:lnTo>
                    <a:lnTo>
                      <a:pt x="81369" y="314859"/>
                    </a:lnTo>
                    <a:lnTo>
                      <a:pt x="44288" y="335159"/>
                    </a:lnTo>
                    <a:lnTo>
                      <a:pt x="4591" y="394415"/>
                    </a:lnTo>
                    <a:lnTo>
                      <a:pt x="0" y="436196"/>
                    </a:lnTo>
                    <a:lnTo>
                      <a:pt x="10" y="602704"/>
                    </a:lnTo>
                    <a:lnTo>
                      <a:pt x="4113" y="627947"/>
                    </a:lnTo>
                    <a:lnTo>
                      <a:pt x="15941" y="646760"/>
                    </a:lnTo>
                    <a:lnTo>
                      <a:pt x="34869" y="658513"/>
                    </a:lnTo>
                    <a:lnTo>
                      <a:pt x="60270" y="662576"/>
                    </a:lnTo>
                    <a:lnTo>
                      <a:pt x="469168" y="662576"/>
                    </a:lnTo>
                    <a:lnTo>
                      <a:pt x="494392" y="658479"/>
                    </a:lnTo>
                    <a:lnTo>
                      <a:pt x="513195" y="646633"/>
                    </a:lnTo>
                    <a:lnTo>
                      <a:pt x="524947" y="627686"/>
                    </a:lnTo>
                    <a:lnTo>
                      <a:pt x="525533" y="624033"/>
                    </a:lnTo>
                    <a:lnTo>
                      <a:pt x="377370" y="624033"/>
                    </a:lnTo>
                    <a:lnTo>
                      <a:pt x="371674" y="623876"/>
                    </a:lnTo>
                    <a:lnTo>
                      <a:pt x="109012" y="623876"/>
                    </a:lnTo>
                    <a:lnTo>
                      <a:pt x="101211" y="623551"/>
                    </a:lnTo>
                    <a:lnTo>
                      <a:pt x="93698" y="623379"/>
                    </a:lnTo>
                    <a:lnTo>
                      <a:pt x="68164" y="623379"/>
                    </a:lnTo>
                    <a:lnTo>
                      <a:pt x="57150" y="623321"/>
                    </a:lnTo>
                    <a:lnTo>
                      <a:pt x="49199" y="622136"/>
                    </a:lnTo>
                    <a:lnTo>
                      <a:pt x="43629" y="618808"/>
                    </a:lnTo>
                    <a:lnTo>
                      <a:pt x="40349" y="613202"/>
                    </a:lnTo>
                    <a:lnTo>
                      <a:pt x="39265" y="605185"/>
                    </a:lnTo>
                    <a:lnTo>
                      <a:pt x="39360" y="419086"/>
                    </a:lnTo>
                    <a:lnTo>
                      <a:pt x="55934" y="377813"/>
                    </a:lnTo>
                    <a:lnTo>
                      <a:pt x="105809" y="347197"/>
                    </a:lnTo>
                    <a:lnTo>
                      <a:pt x="147545" y="335874"/>
                    </a:lnTo>
                    <a:lnTo>
                      <a:pt x="193637" y="327903"/>
                    </a:lnTo>
                    <a:lnTo>
                      <a:pt x="239580" y="323794"/>
                    </a:lnTo>
                    <a:lnTo>
                      <a:pt x="465183" y="323588"/>
                    </a:lnTo>
                    <a:lnTo>
                      <a:pt x="458477" y="319617"/>
                    </a:lnTo>
                    <a:lnTo>
                      <a:pt x="413521" y="303148"/>
                    </a:lnTo>
                    <a:lnTo>
                      <a:pt x="372075" y="294073"/>
                    </a:lnTo>
                    <a:lnTo>
                      <a:pt x="315466" y="286096"/>
                    </a:lnTo>
                    <a:lnTo>
                      <a:pt x="347676" y="259674"/>
                    </a:lnTo>
                    <a:lnTo>
                      <a:pt x="347974" y="259274"/>
                    </a:lnTo>
                    <a:lnTo>
                      <a:pt x="264553" y="259274"/>
                    </a:lnTo>
                    <a:lnTo>
                      <a:pt x="233588" y="251999"/>
                    </a:lnTo>
                    <a:lnTo>
                      <a:pt x="206339" y="229574"/>
                    </a:lnTo>
                    <a:lnTo>
                      <a:pt x="186605" y="198257"/>
                    </a:lnTo>
                    <a:lnTo>
                      <a:pt x="175824" y="164925"/>
                    </a:lnTo>
                    <a:lnTo>
                      <a:pt x="173732" y="129918"/>
                    </a:lnTo>
                    <a:lnTo>
                      <a:pt x="180067" y="93578"/>
                    </a:lnTo>
                    <a:lnTo>
                      <a:pt x="192381" y="69011"/>
                    </a:lnTo>
                    <a:lnTo>
                      <a:pt x="212484" y="51317"/>
                    </a:lnTo>
                    <a:lnTo>
                      <a:pt x="238773" y="41108"/>
                    </a:lnTo>
                    <a:lnTo>
                      <a:pt x="269646" y="38993"/>
                    </a:lnTo>
                    <a:lnTo>
                      <a:pt x="360780" y="38993"/>
                    </a:lnTo>
                    <a:lnTo>
                      <a:pt x="355590" y="31864"/>
                    </a:lnTo>
                    <a:lnTo>
                      <a:pt x="318595" y="9100"/>
                    </a:lnTo>
                    <a:lnTo>
                      <a:pt x="268703" y="0"/>
                    </a:lnTo>
                    <a:close/>
                  </a:path>
                  <a:path w="529589" h="662939">
                    <a:moveTo>
                      <a:pt x="407432" y="452007"/>
                    </a:moveTo>
                    <a:lnTo>
                      <a:pt x="387799" y="452426"/>
                    </a:lnTo>
                    <a:lnTo>
                      <a:pt x="381014" y="457954"/>
                    </a:lnTo>
                    <a:lnTo>
                      <a:pt x="378704" y="471242"/>
                    </a:lnTo>
                    <a:lnTo>
                      <a:pt x="378592" y="475734"/>
                    </a:lnTo>
                    <a:lnTo>
                      <a:pt x="378615" y="581222"/>
                    </a:lnTo>
                    <a:lnTo>
                      <a:pt x="378885" y="612225"/>
                    </a:lnTo>
                    <a:lnTo>
                      <a:pt x="378993" y="620284"/>
                    </a:lnTo>
                    <a:lnTo>
                      <a:pt x="377370" y="624033"/>
                    </a:lnTo>
                    <a:lnTo>
                      <a:pt x="525533" y="624033"/>
                    </a:lnTo>
                    <a:lnTo>
                      <a:pt x="525561" y="623855"/>
                    </a:lnTo>
                    <a:lnTo>
                      <a:pt x="419097" y="623855"/>
                    </a:lnTo>
                    <a:lnTo>
                      <a:pt x="417652" y="621321"/>
                    </a:lnTo>
                    <a:lnTo>
                      <a:pt x="417762" y="601772"/>
                    </a:lnTo>
                    <a:lnTo>
                      <a:pt x="417882" y="558205"/>
                    </a:lnTo>
                    <a:lnTo>
                      <a:pt x="417757" y="471116"/>
                    </a:lnTo>
                    <a:lnTo>
                      <a:pt x="414280" y="457085"/>
                    </a:lnTo>
                    <a:lnTo>
                      <a:pt x="407432" y="452007"/>
                    </a:lnTo>
                    <a:close/>
                  </a:path>
                  <a:path w="529589" h="662939">
                    <a:moveTo>
                      <a:pt x="121943" y="451661"/>
                    </a:moveTo>
                    <a:lnTo>
                      <a:pt x="114813" y="456802"/>
                    </a:lnTo>
                    <a:lnTo>
                      <a:pt x="111232" y="471116"/>
                    </a:lnTo>
                    <a:lnTo>
                      <a:pt x="111168" y="581222"/>
                    </a:lnTo>
                    <a:lnTo>
                      <a:pt x="111356" y="610190"/>
                    </a:lnTo>
                    <a:lnTo>
                      <a:pt x="111462" y="621855"/>
                    </a:lnTo>
                    <a:lnTo>
                      <a:pt x="109012" y="623876"/>
                    </a:lnTo>
                    <a:lnTo>
                      <a:pt x="371674" y="623876"/>
                    </a:lnTo>
                    <a:lnTo>
                      <a:pt x="363023" y="623666"/>
                    </a:lnTo>
                    <a:lnTo>
                      <a:pt x="152435" y="623666"/>
                    </a:lnTo>
                    <a:lnTo>
                      <a:pt x="150131" y="621698"/>
                    </a:lnTo>
                    <a:lnTo>
                      <a:pt x="150410" y="581222"/>
                    </a:lnTo>
                    <a:lnTo>
                      <a:pt x="150508" y="472310"/>
                    </a:lnTo>
                    <a:lnTo>
                      <a:pt x="148016" y="458237"/>
                    </a:lnTo>
                    <a:lnTo>
                      <a:pt x="141545" y="452802"/>
                    </a:lnTo>
                    <a:lnTo>
                      <a:pt x="121943" y="451661"/>
                    </a:lnTo>
                    <a:close/>
                  </a:path>
                  <a:path w="529589" h="662939">
                    <a:moveTo>
                      <a:pt x="447109" y="623262"/>
                    </a:moveTo>
                    <a:lnTo>
                      <a:pt x="436706" y="623286"/>
                    </a:lnTo>
                    <a:lnTo>
                      <a:pt x="426311" y="623551"/>
                    </a:lnTo>
                    <a:lnTo>
                      <a:pt x="419097" y="623855"/>
                    </a:lnTo>
                    <a:lnTo>
                      <a:pt x="525561" y="623855"/>
                    </a:lnTo>
                    <a:lnTo>
                      <a:pt x="525639" y="623373"/>
                    </a:lnTo>
                    <a:lnTo>
                      <a:pt x="467922" y="623373"/>
                    </a:lnTo>
                    <a:lnTo>
                      <a:pt x="447109" y="623262"/>
                    </a:lnTo>
                    <a:close/>
                  </a:path>
                  <a:path w="529589" h="662939">
                    <a:moveTo>
                      <a:pt x="212343" y="623316"/>
                    </a:moveTo>
                    <a:lnTo>
                      <a:pt x="152435" y="623666"/>
                    </a:lnTo>
                    <a:lnTo>
                      <a:pt x="363023" y="623666"/>
                    </a:lnTo>
                    <a:lnTo>
                      <a:pt x="347066" y="623384"/>
                    </a:lnTo>
                    <a:lnTo>
                      <a:pt x="264368" y="623384"/>
                    </a:lnTo>
                    <a:lnTo>
                      <a:pt x="212343" y="623316"/>
                    </a:lnTo>
                    <a:close/>
                  </a:path>
                  <a:path w="529589" h="662939">
                    <a:moveTo>
                      <a:pt x="315181" y="623198"/>
                    </a:moveTo>
                    <a:lnTo>
                      <a:pt x="264368" y="623384"/>
                    </a:lnTo>
                    <a:lnTo>
                      <a:pt x="347066" y="623384"/>
                    </a:lnTo>
                    <a:lnTo>
                      <a:pt x="340583" y="623269"/>
                    </a:lnTo>
                    <a:lnTo>
                      <a:pt x="315181" y="623198"/>
                    </a:lnTo>
                    <a:close/>
                  </a:path>
                  <a:path w="529589" h="662939">
                    <a:moveTo>
                      <a:pt x="90202" y="623299"/>
                    </a:moveTo>
                    <a:lnTo>
                      <a:pt x="68164" y="623379"/>
                    </a:lnTo>
                    <a:lnTo>
                      <a:pt x="93698" y="623379"/>
                    </a:lnTo>
                    <a:lnTo>
                      <a:pt x="90202" y="623299"/>
                    </a:lnTo>
                    <a:close/>
                  </a:path>
                  <a:path w="529589" h="662939">
                    <a:moveTo>
                      <a:pt x="465183" y="323588"/>
                    </a:moveTo>
                    <a:lnTo>
                      <a:pt x="285369" y="323588"/>
                    </a:lnTo>
                    <a:lnTo>
                      <a:pt x="331002" y="327323"/>
                    </a:lnTo>
                    <a:lnTo>
                      <a:pt x="376476" y="335039"/>
                    </a:lnTo>
                    <a:lnTo>
                      <a:pt x="421788" y="346774"/>
                    </a:lnTo>
                    <a:lnTo>
                      <a:pt x="469630" y="374491"/>
                    </a:lnTo>
                    <a:lnTo>
                      <a:pt x="489869" y="425976"/>
                    </a:lnTo>
                    <a:lnTo>
                      <a:pt x="489995" y="436196"/>
                    </a:lnTo>
                    <a:lnTo>
                      <a:pt x="489813" y="456802"/>
                    </a:lnTo>
                    <a:lnTo>
                      <a:pt x="489715" y="602704"/>
                    </a:lnTo>
                    <a:lnTo>
                      <a:pt x="488774" y="612225"/>
                    </a:lnTo>
                    <a:lnTo>
                      <a:pt x="485237" y="618851"/>
                    </a:lnTo>
                    <a:lnTo>
                      <a:pt x="478514" y="622338"/>
                    </a:lnTo>
                    <a:lnTo>
                      <a:pt x="467922" y="623373"/>
                    </a:lnTo>
                    <a:lnTo>
                      <a:pt x="525639" y="623373"/>
                    </a:lnTo>
                    <a:lnTo>
                      <a:pt x="528953" y="602704"/>
                    </a:lnTo>
                    <a:lnTo>
                      <a:pt x="529023" y="451661"/>
                    </a:lnTo>
                    <a:lnTo>
                      <a:pt x="529167" y="425976"/>
                    </a:lnTo>
                    <a:lnTo>
                      <a:pt x="526140" y="397334"/>
                    </a:lnTo>
                    <a:lnTo>
                      <a:pt x="516654" y="372275"/>
                    </a:lnTo>
                    <a:lnTo>
                      <a:pt x="500972" y="350567"/>
                    </a:lnTo>
                    <a:lnTo>
                      <a:pt x="479357" y="331979"/>
                    </a:lnTo>
                    <a:lnTo>
                      <a:pt x="465183" y="323588"/>
                    </a:lnTo>
                    <a:close/>
                  </a:path>
                  <a:path w="529589" h="662939">
                    <a:moveTo>
                      <a:pt x="360780" y="38993"/>
                    </a:moveTo>
                    <a:lnTo>
                      <a:pt x="269646" y="38993"/>
                    </a:lnTo>
                    <a:lnTo>
                      <a:pt x="307021" y="47205"/>
                    </a:lnTo>
                    <a:lnTo>
                      <a:pt x="333768" y="66530"/>
                    </a:lnTo>
                    <a:lnTo>
                      <a:pt x="349817" y="97390"/>
                    </a:lnTo>
                    <a:lnTo>
                      <a:pt x="355099" y="140205"/>
                    </a:lnTo>
                    <a:lnTo>
                      <a:pt x="352911" y="162656"/>
                    </a:lnTo>
                    <a:lnTo>
                      <a:pt x="337651" y="207841"/>
                    </a:lnTo>
                    <a:lnTo>
                      <a:pt x="295645" y="251581"/>
                    </a:lnTo>
                    <a:lnTo>
                      <a:pt x="264553" y="259274"/>
                    </a:lnTo>
                    <a:lnTo>
                      <a:pt x="347974" y="259274"/>
                    </a:lnTo>
                    <a:lnTo>
                      <a:pt x="370760" y="228654"/>
                    </a:lnTo>
                    <a:lnTo>
                      <a:pt x="385627" y="193426"/>
                    </a:lnTo>
                    <a:lnTo>
                      <a:pt x="393181" y="154382"/>
                    </a:lnTo>
                    <a:lnTo>
                      <a:pt x="392484" y="107280"/>
                    </a:lnTo>
                    <a:lnTo>
                      <a:pt x="380087" y="65515"/>
                    </a:lnTo>
                    <a:lnTo>
                      <a:pt x="360780" y="38993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790361" y="793726"/>
                <a:ext cx="619125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5615">
                    <a:moveTo>
                      <a:pt x="550032" y="415031"/>
                    </a:moveTo>
                    <a:lnTo>
                      <a:pt x="431926" y="415031"/>
                    </a:lnTo>
                    <a:lnTo>
                      <a:pt x="437706" y="416644"/>
                    </a:lnTo>
                    <a:lnTo>
                      <a:pt x="532373" y="474422"/>
                    </a:lnTo>
                    <a:lnTo>
                      <a:pt x="540331" y="475312"/>
                    </a:lnTo>
                    <a:lnTo>
                      <a:pt x="555199" y="464977"/>
                    </a:lnTo>
                    <a:lnTo>
                      <a:pt x="557472" y="457648"/>
                    </a:lnTo>
                    <a:lnTo>
                      <a:pt x="555754" y="448664"/>
                    </a:lnTo>
                    <a:lnTo>
                      <a:pt x="553638" y="436624"/>
                    </a:lnTo>
                    <a:lnTo>
                      <a:pt x="551682" y="424551"/>
                    </a:lnTo>
                    <a:lnTo>
                      <a:pt x="550032" y="415031"/>
                    </a:lnTo>
                    <a:close/>
                  </a:path>
                  <a:path w="619125" h="475615">
                    <a:moveTo>
                      <a:pt x="249451" y="330065"/>
                    </a:moveTo>
                    <a:lnTo>
                      <a:pt x="193119" y="330065"/>
                    </a:lnTo>
                    <a:lnTo>
                      <a:pt x="199315" y="332322"/>
                    </a:lnTo>
                    <a:lnTo>
                      <a:pt x="204236" y="337348"/>
                    </a:lnTo>
                    <a:lnTo>
                      <a:pt x="232122" y="371026"/>
                    </a:lnTo>
                    <a:lnTo>
                      <a:pt x="265183" y="395230"/>
                    </a:lnTo>
                    <a:lnTo>
                      <a:pt x="303414" y="409945"/>
                    </a:lnTo>
                    <a:lnTo>
                      <a:pt x="346808" y="415157"/>
                    </a:lnTo>
                    <a:lnTo>
                      <a:pt x="385969" y="415310"/>
                    </a:lnTo>
                    <a:lnTo>
                      <a:pt x="550032" y="415031"/>
                    </a:lnTo>
                    <a:lnTo>
                      <a:pt x="549885" y="414183"/>
                    </a:lnTo>
                    <a:lnTo>
                      <a:pt x="509159" y="414183"/>
                    </a:lnTo>
                    <a:lnTo>
                      <a:pt x="470349" y="390870"/>
                    </a:lnTo>
                    <a:lnTo>
                      <a:pt x="437354" y="376139"/>
                    </a:lnTo>
                    <a:lnTo>
                      <a:pt x="388047" y="376139"/>
                    </a:lnTo>
                    <a:lnTo>
                      <a:pt x="344542" y="375839"/>
                    </a:lnTo>
                    <a:lnTo>
                      <a:pt x="299335" y="367407"/>
                    </a:lnTo>
                    <a:lnTo>
                      <a:pt x="261761" y="345221"/>
                    </a:lnTo>
                    <a:lnTo>
                      <a:pt x="249451" y="330065"/>
                    </a:lnTo>
                    <a:close/>
                  </a:path>
                  <a:path w="619125" h="475615">
                    <a:moveTo>
                      <a:pt x="561074" y="124377"/>
                    </a:moveTo>
                    <a:lnTo>
                      <a:pt x="402818" y="124377"/>
                    </a:lnTo>
                    <a:lnTo>
                      <a:pt x="431272" y="124459"/>
                    </a:lnTo>
                    <a:lnTo>
                      <a:pt x="459715" y="124925"/>
                    </a:lnTo>
                    <a:lnTo>
                      <a:pt x="498751" y="132350"/>
                    </a:lnTo>
                    <a:lnTo>
                      <a:pt x="532667" y="151219"/>
                    </a:lnTo>
                    <a:lnTo>
                      <a:pt x="559164" y="179576"/>
                    </a:lnTo>
                    <a:lnTo>
                      <a:pt x="575942" y="215467"/>
                    </a:lnTo>
                    <a:lnTo>
                      <a:pt x="580847" y="254732"/>
                    </a:lnTo>
                    <a:lnTo>
                      <a:pt x="573743" y="292704"/>
                    </a:lnTo>
                    <a:lnTo>
                      <a:pt x="555283" y="326386"/>
                    </a:lnTo>
                    <a:lnTo>
                      <a:pt x="526122" y="352782"/>
                    </a:lnTo>
                    <a:lnTo>
                      <a:pt x="513782" y="362540"/>
                    </a:lnTo>
                    <a:lnTo>
                      <a:pt x="506659" y="373232"/>
                    </a:lnTo>
                    <a:lnTo>
                      <a:pt x="504621" y="385509"/>
                    </a:lnTo>
                    <a:lnTo>
                      <a:pt x="507536" y="400027"/>
                    </a:lnTo>
                    <a:lnTo>
                      <a:pt x="508803" y="403754"/>
                    </a:lnTo>
                    <a:lnTo>
                      <a:pt x="508510" y="408016"/>
                    </a:lnTo>
                    <a:lnTo>
                      <a:pt x="509159" y="414183"/>
                    </a:lnTo>
                    <a:lnTo>
                      <a:pt x="549885" y="414183"/>
                    </a:lnTo>
                    <a:lnTo>
                      <a:pt x="549595" y="412510"/>
                    </a:lnTo>
                    <a:lnTo>
                      <a:pt x="547084" y="400571"/>
                    </a:lnTo>
                    <a:lnTo>
                      <a:pt x="544823" y="391053"/>
                    </a:lnTo>
                    <a:lnTo>
                      <a:pt x="547870" y="386362"/>
                    </a:lnTo>
                    <a:lnTo>
                      <a:pt x="586434" y="349633"/>
                    </a:lnTo>
                    <a:lnTo>
                      <a:pt x="607313" y="313476"/>
                    </a:lnTo>
                    <a:lnTo>
                      <a:pt x="618096" y="274243"/>
                    </a:lnTo>
                    <a:lnTo>
                      <a:pt x="618989" y="233936"/>
                    </a:lnTo>
                    <a:lnTo>
                      <a:pt x="610200" y="194559"/>
                    </a:lnTo>
                    <a:lnTo>
                      <a:pt x="591935" y="158116"/>
                    </a:lnTo>
                    <a:lnTo>
                      <a:pt x="564402" y="126611"/>
                    </a:lnTo>
                    <a:lnTo>
                      <a:pt x="561074" y="124377"/>
                    </a:lnTo>
                    <a:close/>
                  </a:path>
                  <a:path w="619125" h="475615">
                    <a:moveTo>
                      <a:pt x="164410" y="0"/>
                    </a:moveTo>
                    <a:lnTo>
                      <a:pt x="120302" y="6185"/>
                    </a:lnTo>
                    <a:lnTo>
                      <a:pt x="76190" y="25714"/>
                    </a:lnTo>
                    <a:lnTo>
                      <a:pt x="41465" y="53936"/>
                    </a:lnTo>
                    <a:lnTo>
                      <a:pt x="16665" y="90874"/>
                    </a:lnTo>
                    <a:lnTo>
                      <a:pt x="2326" y="136548"/>
                    </a:lnTo>
                    <a:lnTo>
                      <a:pt x="0" y="183398"/>
                    </a:lnTo>
                    <a:lnTo>
                      <a:pt x="10147" y="225894"/>
                    </a:lnTo>
                    <a:lnTo>
                      <a:pt x="32284" y="263850"/>
                    </a:lnTo>
                    <a:lnTo>
                      <a:pt x="65926" y="297077"/>
                    </a:lnTo>
                    <a:lnTo>
                      <a:pt x="71706" y="301611"/>
                    </a:lnTo>
                    <a:lnTo>
                      <a:pt x="74293" y="305276"/>
                    </a:lnTo>
                    <a:lnTo>
                      <a:pt x="72515" y="313476"/>
                    </a:lnTo>
                    <a:lnTo>
                      <a:pt x="70126" y="325590"/>
                    </a:lnTo>
                    <a:lnTo>
                      <a:pt x="67969" y="338235"/>
                    </a:lnTo>
                    <a:lnTo>
                      <a:pt x="65894" y="350900"/>
                    </a:lnTo>
                    <a:lnTo>
                      <a:pt x="63654" y="363536"/>
                    </a:lnTo>
                    <a:lnTo>
                      <a:pt x="62230" y="371001"/>
                    </a:lnTo>
                    <a:lnTo>
                      <a:pt x="63466" y="377493"/>
                    </a:lnTo>
                    <a:lnTo>
                      <a:pt x="68743" y="382687"/>
                    </a:lnTo>
                    <a:lnTo>
                      <a:pt x="75436" y="387322"/>
                    </a:lnTo>
                    <a:lnTo>
                      <a:pt x="82328" y="388663"/>
                    </a:lnTo>
                    <a:lnTo>
                      <a:pt x="89383" y="387275"/>
                    </a:lnTo>
                    <a:lnTo>
                      <a:pt x="96564" y="383723"/>
                    </a:lnTo>
                    <a:lnTo>
                      <a:pt x="117323" y="371001"/>
                    </a:lnTo>
                    <a:lnTo>
                      <a:pt x="177902" y="334186"/>
                    </a:lnTo>
                    <a:lnTo>
                      <a:pt x="185898" y="330660"/>
                    </a:lnTo>
                    <a:lnTo>
                      <a:pt x="193119" y="330065"/>
                    </a:lnTo>
                    <a:lnTo>
                      <a:pt x="249451" y="330065"/>
                    </a:lnTo>
                    <a:lnTo>
                      <a:pt x="247823" y="328060"/>
                    </a:lnTo>
                    <a:lnTo>
                      <a:pt x="111035" y="328060"/>
                    </a:lnTo>
                    <a:lnTo>
                      <a:pt x="109768" y="319704"/>
                    </a:lnTo>
                    <a:lnTo>
                      <a:pt x="112176" y="311966"/>
                    </a:lnTo>
                    <a:lnTo>
                      <a:pt x="113988" y="304490"/>
                    </a:lnTo>
                    <a:lnTo>
                      <a:pt x="115106" y="294272"/>
                    </a:lnTo>
                    <a:lnTo>
                      <a:pt x="113014" y="285783"/>
                    </a:lnTo>
                    <a:lnTo>
                      <a:pt x="107765" y="278603"/>
                    </a:lnTo>
                    <a:lnTo>
                      <a:pt x="76079" y="254591"/>
                    </a:lnTo>
                    <a:lnTo>
                      <a:pt x="58340" y="233105"/>
                    </a:lnTo>
                    <a:lnTo>
                      <a:pt x="46200" y="207952"/>
                    </a:lnTo>
                    <a:lnTo>
                      <a:pt x="39665" y="179227"/>
                    </a:lnTo>
                    <a:lnTo>
                      <a:pt x="41793" y="137387"/>
                    </a:lnTo>
                    <a:lnTo>
                      <a:pt x="57153" y="99692"/>
                    </a:lnTo>
                    <a:lnTo>
                      <a:pt x="83401" y="68964"/>
                    </a:lnTo>
                    <a:lnTo>
                      <a:pt x="118192" y="48024"/>
                    </a:lnTo>
                    <a:lnTo>
                      <a:pt x="159180" y="39692"/>
                    </a:lnTo>
                    <a:lnTo>
                      <a:pt x="380009" y="38904"/>
                    </a:lnTo>
                    <a:lnTo>
                      <a:pt x="369856" y="30136"/>
                    </a:lnTo>
                    <a:lnTo>
                      <a:pt x="342458" y="14709"/>
                    </a:lnTo>
                    <a:lnTo>
                      <a:pt x="311458" y="4363"/>
                    </a:lnTo>
                    <a:lnTo>
                      <a:pt x="288688" y="877"/>
                    </a:lnTo>
                    <a:lnTo>
                      <a:pt x="274900" y="414"/>
                    </a:lnTo>
                    <a:lnTo>
                      <a:pt x="242919" y="414"/>
                    </a:lnTo>
                    <a:lnTo>
                      <a:pt x="220037" y="143"/>
                    </a:lnTo>
                    <a:lnTo>
                      <a:pt x="209021" y="143"/>
                    </a:lnTo>
                    <a:lnTo>
                      <a:pt x="164410" y="0"/>
                    </a:lnTo>
                    <a:close/>
                  </a:path>
                  <a:path w="619125" h="475615">
                    <a:moveTo>
                      <a:pt x="431496" y="375839"/>
                    </a:moveTo>
                    <a:lnTo>
                      <a:pt x="388047" y="376139"/>
                    </a:lnTo>
                    <a:lnTo>
                      <a:pt x="437354" y="376139"/>
                    </a:lnTo>
                    <a:lnTo>
                      <a:pt x="431496" y="375839"/>
                    </a:lnTo>
                    <a:close/>
                  </a:path>
                  <a:path w="619125" h="475615">
                    <a:moveTo>
                      <a:pt x="380009" y="38904"/>
                    </a:moveTo>
                    <a:lnTo>
                      <a:pt x="220330" y="38904"/>
                    </a:lnTo>
                    <a:lnTo>
                      <a:pt x="250944" y="39107"/>
                    </a:lnTo>
                    <a:lnTo>
                      <a:pt x="281480" y="39734"/>
                    </a:lnTo>
                    <a:lnTo>
                      <a:pt x="328006" y="50728"/>
                    </a:lnTo>
                    <a:lnTo>
                      <a:pt x="366797" y="79251"/>
                    </a:lnTo>
                    <a:lnTo>
                      <a:pt x="368095" y="80612"/>
                    </a:lnTo>
                    <a:lnTo>
                      <a:pt x="370022" y="81827"/>
                    </a:lnTo>
                    <a:lnTo>
                      <a:pt x="368901" y="85670"/>
                    </a:lnTo>
                    <a:lnTo>
                      <a:pt x="327732" y="85980"/>
                    </a:lnTo>
                    <a:lnTo>
                      <a:pt x="289302" y="94375"/>
                    </a:lnTo>
                    <a:lnTo>
                      <a:pt x="254099" y="111728"/>
                    </a:lnTo>
                    <a:lnTo>
                      <a:pt x="222613" y="138914"/>
                    </a:lnTo>
                    <a:lnTo>
                      <a:pt x="198296" y="172796"/>
                    </a:lnTo>
                    <a:lnTo>
                      <a:pt x="184017" y="209366"/>
                    </a:lnTo>
                    <a:lnTo>
                      <a:pt x="179272" y="248361"/>
                    </a:lnTo>
                    <a:lnTo>
                      <a:pt x="183556" y="289517"/>
                    </a:lnTo>
                    <a:lnTo>
                      <a:pt x="164301" y="296904"/>
                    </a:lnTo>
                    <a:lnTo>
                      <a:pt x="146577" y="307104"/>
                    </a:lnTo>
                    <a:lnTo>
                      <a:pt x="129212" y="318146"/>
                    </a:lnTo>
                    <a:lnTo>
                      <a:pt x="111035" y="328060"/>
                    </a:lnTo>
                    <a:lnTo>
                      <a:pt x="247823" y="328060"/>
                    </a:lnTo>
                    <a:lnTo>
                      <a:pt x="234375" y="311504"/>
                    </a:lnTo>
                    <a:lnTo>
                      <a:pt x="219681" y="268470"/>
                    </a:lnTo>
                    <a:lnTo>
                      <a:pt x="220763" y="224983"/>
                    </a:lnTo>
                    <a:lnTo>
                      <a:pt x="236640" y="185156"/>
                    </a:lnTo>
                    <a:lnTo>
                      <a:pt x="265076" y="152637"/>
                    </a:lnTo>
                    <a:lnTo>
                      <a:pt x="303835" y="131071"/>
                    </a:lnTo>
                    <a:lnTo>
                      <a:pt x="345897" y="124496"/>
                    </a:lnTo>
                    <a:lnTo>
                      <a:pt x="561074" y="124377"/>
                    </a:lnTo>
                    <a:lnTo>
                      <a:pt x="527808" y="102046"/>
                    </a:lnTo>
                    <a:lnTo>
                      <a:pt x="504496" y="92827"/>
                    </a:lnTo>
                    <a:lnTo>
                      <a:pt x="480597" y="87503"/>
                    </a:lnTo>
                    <a:lnTo>
                      <a:pt x="460287" y="85649"/>
                    </a:lnTo>
                    <a:lnTo>
                      <a:pt x="423444" y="85649"/>
                    </a:lnTo>
                    <a:lnTo>
                      <a:pt x="418502" y="83691"/>
                    </a:lnTo>
                    <a:lnTo>
                      <a:pt x="413685" y="76256"/>
                    </a:lnTo>
                    <a:lnTo>
                      <a:pt x="393612" y="50650"/>
                    </a:lnTo>
                    <a:lnTo>
                      <a:pt x="380009" y="38904"/>
                    </a:lnTo>
                    <a:close/>
                  </a:path>
                  <a:path w="619125" h="475615">
                    <a:moveTo>
                      <a:pt x="456207" y="85276"/>
                    </a:moveTo>
                    <a:lnTo>
                      <a:pt x="431423" y="85345"/>
                    </a:lnTo>
                    <a:lnTo>
                      <a:pt x="423444" y="85649"/>
                    </a:lnTo>
                    <a:lnTo>
                      <a:pt x="460287" y="85649"/>
                    </a:lnTo>
                    <a:lnTo>
                      <a:pt x="456207" y="85276"/>
                    </a:lnTo>
                    <a:close/>
                  </a:path>
                  <a:path w="619125" h="475615">
                    <a:moveTo>
                      <a:pt x="265822" y="109"/>
                    </a:moveTo>
                    <a:lnTo>
                      <a:pt x="242919" y="414"/>
                    </a:lnTo>
                    <a:lnTo>
                      <a:pt x="274900" y="414"/>
                    </a:lnTo>
                    <a:lnTo>
                      <a:pt x="265822" y="109"/>
                    </a:lnTo>
                    <a:close/>
                  </a:path>
                  <a:path w="619125" h="475615">
                    <a:moveTo>
                      <a:pt x="212697" y="70"/>
                    </a:moveTo>
                    <a:lnTo>
                      <a:pt x="209021" y="143"/>
                    </a:lnTo>
                    <a:lnTo>
                      <a:pt x="216372" y="143"/>
                    </a:lnTo>
                    <a:lnTo>
                      <a:pt x="212697" y="7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254041" y="1019524"/>
                <a:ext cx="4826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48894">
                    <a:moveTo>
                      <a:pt x="23810" y="0"/>
                    </a:moveTo>
                    <a:lnTo>
                      <a:pt x="14570" y="1979"/>
                    </a:lnTo>
                    <a:lnTo>
                      <a:pt x="7008" y="7207"/>
                    </a:lnTo>
                    <a:lnTo>
                      <a:pt x="1896" y="14899"/>
                    </a:lnTo>
                    <a:lnTo>
                      <a:pt x="0" y="24271"/>
                    </a:lnTo>
                    <a:lnTo>
                      <a:pt x="1798" y="33733"/>
                    </a:lnTo>
                    <a:lnTo>
                      <a:pt x="6811" y="41452"/>
                    </a:lnTo>
                    <a:lnTo>
                      <a:pt x="14279" y="46661"/>
                    </a:lnTo>
                    <a:lnTo>
                      <a:pt x="23569" y="48679"/>
                    </a:lnTo>
                    <a:lnTo>
                      <a:pt x="33168" y="46811"/>
                    </a:lnTo>
                    <a:lnTo>
                      <a:pt x="41094" y="41438"/>
                    </a:lnTo>
                    <a:lnTo>
                      <a:pt x="46413" y="33508"/>
                    </a:lnTo>
                    <a:lnTo>
                      <a:pt x="48249" y="23884"/>
                    </a:lnTo>
                    <a:lnTo>
                      <a:pt x="46131" y="14642"/>
                    </a:lnTo>
                    <a:lnTo>
                      <a:pt x="40769" y="7010"/>
                    </a:lnTo>
                    <a:lnTo>
                      <a:pt x="33037" y="1844"/>
                    </a:lnTo>
                    <a:lnTo>
                      <a:pt x="23810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077807" y="1019546"/>
                <a:ext cx="488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8894">
                    <a:moveTo>
                      <a:pt x="23297" y="0"/>
                    </a:moveTo>
                    <a:lnTo>
                      <a:pt x="14057" y="2200"/>
                    </a:lnTo>
                    <a:lnTo>
                      <a:pt x="6618" y="7573"/>
                    </a:lnTo>
                    <a:lnTo>
                      <a:pt x="1695" y="15360"/>
                    </a:lnTo>
                    <a:lnTo>
                      <a:pt x="0" y="24805"/>
                    </a:lnTo>
                    <a:lnTo>
                      <a:pt x="1994" y="34184"/>
                    </a:lnTo>
                    <a:lnTo>
                      <a:pt x="7173" y="41767"/>
                    </a:lnTo>
                    <a:lnTo>
                      <a:pt x="14805" y="46826"/>
                    </a:lnTo>
                    <a:lnTo>
                      <a:pt x="24156" y="48637"/>
                    </a:lnTo>
                    <a:lnTo>
                      <a:pt x="33418" y="46665"/>
                    </a:lnTo>
                    <a:lnTo>
                      <a:pt x="41103" y="41434"/>
                    </a:lnTo>
                    <a:lnTo>
                      <a:pt x="46369" y="33778"/>
                    </a:lnTo>
                    <a:lnTo>
                      <a:pt x="48375" y="24533"/>
                    </a:lnTo>
                    <a:lnTo>
                      <a:pt x="46383" y="14986"/>
                    </a:lnTo>
                    <a:lnTo>
                      <a:pt x="40878" y="7067"/>
                    </a:lnTo>
                    <a:lnTo>
                      <a:pt x="32852" y="1748"/>
                    </a:lnTo>
                    <a:lnTo>
                      <a:pt x="23297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165924" y="1019531"/>
                <a:ext cx="488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8894">
                    <a:moveTo>
                      <a:pt x="24103" y="0"/>
                    </a:moveTo>
                    <a:lnTo>
                      <a:pt x="14857" y="1869"/>
                    </a:lnTo>
                    <a:lnTo>
                      <a:pt x="7222" y="7024"/>
                    </a:lnTo>
                    <a:lnTo>
                      <a:pt x="2002" y="14667"/>
                    </a:lnTo>
                    <a:lnTo>
                      <a:pt x="0" y="23999"/>
                    </a:lnTo>
                    <a:lnTo>
                      <a:pt x="1702" y="33487"/>
                    </a:lnTo>
                    <a:lnTo>
                      <a:pt x="6608" y="41242"/>
                    </a:lnTo>
                    <a:lnTo>
                      <a:pt x="14037" y="46542"/>
                    </a:lnTo>
                    <a:lnTo>
                      <a:pt x="23308" y="48668"/>
                    </a:lnTo>
                    <a:lnTo>
                      <a:pt x="32931" y="46907"/>
                    </a:lnTo>
                    <a:lnTo>
                      <a:pt x="40924" y="41630"/>
                    </a:lnTo>
                    <a:lnTo>
                      <a:pt x="46362" y="33745"/>
                    </a:lnTo>
                    <a:lnTo>
                      <a:pt x="48323" y="24156"/>
                    </a:lnTo>
                    <a:lnTo>
                      <a:pt x="46314" y="14907"/>
                    </a:lnTo>
                    <a:lnTo>
                      <a:pt x="41035" y="7224"/>
                    </a:lnTo>
                    <a:lnTo>
                      <a:pt x="33345" y="1969"/>
                    </a:lnTo>
                    <a:lnTo>
                      <a:pt x="24103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grpSp>
        <p:nvGrpSpPr>
          <p:cNvPr id="80" name="Grupo 79"/>
          <p:cNvGrpSpPr/>
          <p:nvPr/>
        </p:nvGrpSpPr>
        <p:grpSpPr>
          <a:xfrm>
            <a:off x="-5786" y="2669718"/>
            <a:ext cx="9495730" cy="7191641"/>
            <a:chOff x="0" y="2852269"/>
            <a:chExt cx="10439441" cy="7777773"/>
          </a:xfrm>
        </p:grpSpPr>
        <p:sp>
          <p:nvSpPr>
            <p:cNvPr id="20" name="object 20"/>
            <p:cNvSpPr/>
            <p:nvPr/>
          </p:nvSpPr>
          <p:spPr>
            <a:xfrm>
              <a:off x="0" y="2852269"/>
              <a:ext cx="10439441" cy="77777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102544"/>
              <a:ext cx="10052050" cy="7140575"/>
            </a:xfrm>
            <a:custGeom>
              <a:avLst/>
              <a:gdLst/>
              <a:ahLst/>
              <a:cxnLst/>
              <a:rect l="l" t="t" r="r" b="b"/>
              <a:pathLst>
                <a:path w="10052050" h="7140575">
                  <a:moveTo>
                    <a:pt x="0" y="0"/>
                  </a:moveTo>
                  <a:lnTo>
                    <a:pt x="0" y="7140253"/>
                  </a:lnTo>
                  <a:lnTo>
                    <a:pt x="10052049" y="7140253"/>
                  </a:lnTo>
                  <a:lnTo>
                    <a:pt x="100520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2" name="object 22"/>
          <p:cNvSpPr/>
          <p:nvPr/>
        </p:nvSpPr>
        <p:spPr>
          <a:xfrm>
            <a:off x="642" y="2857500"/>
            <a:ext cx="5041843" cy="0"/>
          </a:xfrm>
          <a:custGeom>
            <a:avLst/>
            <a:gdLst/>
            <a:ahLst/>
            <a:cxnLst/>
            <a:rect l="l" t="t" r="r" b="b"/>
            <a:pathLst>
              <a:path w="5542915">
                <a:moveTo>
                  <a:pt x="0" y="0"/>
                </a:moveTo>
                <a:lnTo>
                  <a:pt x="5542407" y="0"/>
                </a:lnTo>
              </a:path>
            </a:pathLst>
          </a:custGeom>
          <a:ln w="80531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object 34"/>
          <p:cNvSpPr txBox="1">
            <a:spLocks noGrp="1"/>
          </p:cNvSpPr>
          <p:nvPr>
            <p:ph sz="half" idx="2"/>
          </p:nvPr>
        </p:nvSpPr>
        <p:spPr>
          <a:xfrm>
            <a:off x="681151" y="3226562"/>
            <a:ext cx="3536640" cy="427451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/>
          <a:p>
            <a:pPr marL="0" indent="0">
              <a:spcBef>
                <a:spcPts val="114"/>
              </a:spcBef>
              <a:buNone/>
            </a:pPr>
            <a:r>
              <a:rPr lang="es-ES" spc="18" dirty="0"/>
              <a:t>OPINIONS</a:t>
            </a:r>
            <a:endParaRPr sz="2456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DC76C4F-0B09-2249-8AB2-1217515B57CB}"/>
              </a:ext>
            </a:extLst>
          </p:cNvPr>
          <p:cNvGrpSpPr/>
          <p:nvPr/>
        </p:nvGrpSpPr>
        <p:grpSpPr>
          <a:xfrm>
            <a:off x="7942835" y="2452551"/>
            <a:ext cx="5968663" cy="4416403"/>
            <a:chOff x="11069779" y="2704358"/>
            <a:chExt cx="6561845" cy="4855317"/>
          </a:xfrm>
        </p:grpSpPr>
        <p:sp>
          <p:nvSpPr>
            <p:cNvPr id="36" name="object 36"/>
            <p:cNvSpPr txBox="1"/>
            <p:nvPr/>
          </p:nvSpPr>
          <p:spPr>
            <a:xfrm>
              <a:off x="11069779" y="4125719"/>
              <a:ext cx="1035259" cy="392419"/>
            </a:xfrm>
            <a:prstGeom prst="rect">
              <a:avLst/>
            </a:prstGeom>
          </p:spPr>
          <p:txBody>
            <a:bodyPr vert="horz" wrap="square" lIns="0" tIns="10974" rIns="0" bIns="0" rtlCol="0" anchor="t">
              <a:spAutoFit/>
            </a:bodyPr>
            <a:lstStyle/>
            <a:p>
              <a:pPr marL="11552">
                <a:lnSpc>
                  <a:spcPts val="2893"/>
                </a:lnSpc>
                <a:spcBef>
                  <a:spcPts val="86"/>
                </a:spcBef>
              </a:pPr>
              <a:r>
                <a:rPr lang="es-ES" sz="2274" b="1" spc="5" dirty="0">
                  <a:solidFill>
                    <a:srgbClr val="081C49"/>
                  </a:solidFill>
                  <a:latin typeface="Trebuchet MS"/>
                  <a:cs typeface="Trebuchet MS"/>
                </a:rPr>
                <a:t>+ 30</a:t>
              </a:r>
              <a:r>
                <a:rPr lang="en-US" sz="2274" b="1" spc="5" dirty="0">
                  <a:solidFill>
                    <a:srgbClr val="081C49"/>
                  </a:solidFill>
                  <a:latin typeface="Trebuchet MS"/>
                  <a:cs typeface="Trebuchet MS"/>
                </a:rPr>
                <a:t>%</a:t>
              </a:r>
              <a:endParaRPr sz="2274" dirty="0">
                <a:latin typeface="Trebuchet MS"/>
                <a:cs typeface="Trebuchet MS"/>
              </a:endParaRPr>
            </a:p>
          </p:txBody>
        </p:sp>
        <p:pic>
          <p:nvPicPr>
            <p:cNvPr id="69" name="Imagen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7" t="30741" r="8750" b="20370"/>
            <a:stretch/>
          </p:blipFill>
          <p:spPr>
            <a:xfrm>
              <a:off x="11680260" y="3673475"/>
              <a:ext cx="4710545" cy="3886200"/>
            </a:xfrm>
            <a:prstGeom prst="rect">
              <a:avLst/>
            </a:prstGeom>
          </p:spPr>
        </p:pic>
        <p:grpSp>
          <p:nvGrpSpPr>
            <p:cNvPr id="68" name="Grupo 67"/>
            <p:cNvGrpSpPr/>
            <p:nvPr/>
          </p:nvGrpSpPr>
          <p:grpSpPr>
            <a:xfrm>
              <a:off x="14700250" y="4241868"/>
              <a:ext cx="2075389" cy="1045250"/>
              <a:chOff x="16645188" y="4241868"/>
              <a:chExt cx="2798992" cy="1352676"/>
            </a:xfrm>
          </p:grpSpPr>
          <p:grpSp>
            <p:nvGrpSpPr>
              <p:cNvPr id="67" name="Grupo 66"/>
              <p:cNvGrpSpPr/>
              <p:nvPr/>
            </p:nvGrpSpPr>
            <p:grpSpPr>
              <a:xfrm>
                <a:off x="16675109" y="4241868"/>
                <a:ext cx="2769071" cy="1320877"/>
                <a:chOff x="16675109" y="4241868"/>
                <a:chExt cx="2769071" cy="1320877"/>
              </a:xfrm>
            </p:grpSpPr>
            <p:sp>
              <p:nvSpPr>
                <p:cNvPr id="54" name="object 54"/>
                <p:cNvSpPr/>
                <p:nvPr/>
              </p:nvSpPr>
              <p:spPr>
                <a:xfrm>
                  <a:off x="16675109" y="4271792"/>
                  <a:ext cx="2737485" cy="1290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484" h="1290954">
                      <a:moveTo>
                        <a:pt x="2737068" y="0"/>
                      </a:moveTo>
                      <a:lnTo>
                        <a:pt x="2737068" y="1290746"/>
                      </a:lnTo>
                      <a:lnTo>
                        <a:pt x="0" y="1290746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0" tIns="0" rIns="0" bIns="0" rtlCol="0"/>
                <a:lstStyle/>
                <a:p>
                  <a:endParaRPr sz="1637"/>
                </a:p>
              </p:txBody>
            </p:sp>
            <p:sp>
              <p:nvSpPr>
                <p:cNvPr id="55" name="object 55"/>
                <p:cNvSpPr/>
                <p:nvPr/>
              </p:nvSpPr>
              <p:spPr>
                <a:xfrm>
                  <a:off x="19380680" y="4241868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" h="63500">
                      <a:moveTo>
                        <a:pt x="31496" y="0"/>
                      </a:moveTo>
                      <a:lnTo>
                        <a:pt x="19237" y="2475"/>
                      </a:lnTo>
                      <a:lnTo>
                        <a:pt x="9226" y="9226"/>
                      </a:lnTo>
                      <a:lnTo>
                        <a:pt x="2475" y="19237"/>
                      </a:lnTo>
                      <a:lnTo>
                        <a:pt x="0" y="31496"/>
                      </a:lnTo>
                      <a:lnTo>
                        <a:pt x="2475" y="43755"/>
                      </a:lnTo>
                      <a:lnTo>
                        <a:pt x="9226" y="53766"/>
                      </a:lnTo>
                      <a:lnTo>
                        <a:pt x="19237" y="60517"/>
                      </a:lnTo>
                      <a:lnTo>
                        <a:pt x="31496" y="62992"/>
                      </a:lnTo>
                      <a:lnTo>
                        <a:pt x="43755" y="60517"/>
                      </a:lnTo>
                      <a:lnTo>
                        <a:pt x="53766" y="53766"/>
                      </a:lnTo>
                      <a:lnTo>
                        <a:pt x="60517" y="43755"/>
                      </a:lnTo>
                      <a:lnTo>
                        <a:pt x="62992" y="31496"/>
                      </a:lnTo>
                      <a:lnTo>
                        <a:pt x="60517" y="19237"/>
                      </a:lnTo>
                      <a:lnTo>
                        <a:pt x="53766" y="9226"/>
                      </a:lnTo>
                      <a:lnTo>
                        <a:pt x="43755" y="2475"/>
                      </a:lnTo>
                      <a:lnTo>
                        <a:pt x="314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637"/>
                </a:p>
              </p:txBody>
            </p:sp>
          </p:grpSp>
          <p:sp>
            <p:nvSpPr>
              <p:cNvPr id="56" name="object 56"/>
              <p:cNvSpPr/>
              <p:nvPr/>
            </p:nvSpPr>
            <p:spPr>
              <a:xfrm>
                <a:off x="16645188" y="5531044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496" y="0"/>
                    </a:moveTo>
                    <a:lnTo>
                      <a:pt x="19237" y="2475"/>
                    </a:lnTo>
                    <a:lnTo>
                      <a:pt x="9226" y="9226"/>
                    </a:lnTo>
                    <a:lnTo>
                      <a:pt x="2475" y="19237"/>
                    </a:lnTo>
                    <a:lnTo>
                      <a:pt x="0" y="31496"/>
                    </a:lnTo>
                    <a:lnTo>
                      <a:pt x="2475" y="43755"/>
                    </a:lnTo>
                    <a:lnTo>
                      <a:pt x="9226" y="53766"/>
                    </a:lnTo>
                    <a:lnTo>
                      <a:pt x="19237" y="60517"/>
                    </a:lnTo>
                    <a:lnTo>
                      <a:pt x="31496" y="62992"/>
                    </a:lnTo>
                    <a:lnTo>
                      <a:pt x="43755" y="60517"/>
                    </a:lnTo>
                    <a:lnTo>
                      <a:pt x="53766" y="53766"/>
                    </a:lnTo>
                    <a:lnTo>
                      <a:pt x="60517" y="43755"/>
                    </a:lnTo>
                    <a:lnTo>
                      <a:pt x="62992" y="31496"/>
                    </a:lnTo>
                    <a:lnTo>
                      <a:pt x="60517" y="19237"/>
                    </a:lnTo>
                    <a:lnTo>
                      <a:pt x="53766" y="9226"/>
                    </a:lnTo>
                    <a:lnTo>
                      <a:pt x="43755" y="2475"/>
                    </a:lnTo>
                    <a:lnTo>
                      <a:pt x="3149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  <p:grpSp>
          <p:nvGrpSpPr>
            <p:cNvPr id="70" name="Grupo 69"/>
            <p:cNvGrpSpPr/>
            <p:nvPr/>
          </p:nvGrpSpPr>
          <p:grpSpPr>
            <a:xfrm>
              <a:off x="13680754" y="3283057"/>
              <a:ext cx="47084" cy="923818"/>
              <a:chOff x="14217544" y="2942588"/>
              <a:chExt cx="63500" cy="1195529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14249041" y="2972507"/>
                <a:ext cx="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h="1135379">
                    <a:moveTo>
                      <a:pt x="0" y="1135180"/>
                    </a:moveTo>
                    <a:lnTo>
                      <a:pt x="0" y="0"/>
                    </a:ln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4217544" y="4074617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496" y="0"/>
                    </a:moveTo>
                    <a:lnTo>
                      <a:pt x="19237" y="2475"/>
                    </a:lnTo>
                    <a:lnTo>
                      <a:pt x="9226" y="9226"/>
                    </a:lnTo>
                    <a:lnTo>
                      <a:pt x="2475" y="19237"/>
                    </a:lnTo>
                    <a:lnTo>
                      <a:pt x="0" y="31496"/>
                    </a:lnTo>
                    <a:lnTo>
                      <a:pt x="2475" y="43755"/>
                    </a:lnTo>
                    <a:lnTo>
                      <a:pt x="9226" y="53766"/>
                    </a:lnTo>
                    <a:lnTo>
                      <a:pt x="19237" y="60517"/>
                    </a:lnTo>
                    <a:lnTo>
                      <a:pt x="31496" y="62992"/>
                    </a:lnTo>
                    <a:lnTo>
                      <a:pt x="43755" y="60517"/>
                    </a:lnTo>
                    <a:lnTo>
                      <a:pt x="53766" y="53766"/>
                    </a:lnTo>
                    <a:lnTo>
                      <a:pt x="60517" y="43755"/>
                    </a:lnTo>
                    <a:lnTo>
                      <a:pt x="62992" y="31496"/>
                    </a:lnTo>
                    <a:lnTo>
                      <a:pt x="60517" y="19237"/>
                    </a:lnTo>
                    <a:lnTo>
                      <a:pt x="53766" y="9226"/>
                    </a:lnTo>
                    <a:lnTo>
                      <a:pt x="43755" y="2475"/>
                    </a:lnTo>
                    <a:lnTo>
                      <a:pt x="3149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4217544" y="2942588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496" y="0"/>
                    </a:moveTo>
                    <a:lnTo>
                      <a:pt x="19237" y="2475"/>
                    </a:lnTo>
                    <a:lnTo>
                      <a:pt x="9226" y="9226"/>
                    </a:lnTo>
                    <a:lnTo>
                      <a:pt x="2475" y="19237"/>
                    </a:lnTo>
                    <a:lnTo>
                      <a:pt x="0" y="31496"/>
                    </a:lnTo>
                    <a:lnTo>
                      <a:pt x="2475" y="43755"/>
                    </a:lnTo>
                    <a:lnTo>
                      <a:pt x="9226" y="53766"/>
                    </a:lnTo>
                    <a:lnTo>
                      <a:pt x="19237" y="60517"/>
                    </a:lnTo>
                    <a:lnTo>
                      <a:pt x="31496" y="62992"/>
                    </a:lnTo>
                    <a:lnTo>
                      <a:pt x="43755" y="60517"/>
                    </a:lnTo>
                    <a:lnTo>
                      <a:pt x="53766" y="53766"/>
                    </a:lnTo>
                    <a:lnTo>
                      <a:pt x="60517" y="43755"/>
                    </a:lnTo>
                    <a:lnTo>
                      <a:pt x="62992" y="31496"/>
                    </a:lnTo>
                    <a:lnTo>
                      <a:pt x="60517" y="19237"/>
                    </a:lnTo>
                    <a:lnTo>
                      <a:pt x="53766" y="9226"/>
                    </a:lnTo>
                    <a:lnTo>
                      <a:pt x="43755" y="2475"/>
                    </a:lnTo>
                    <a:lnTo>
                      <a:pt x="3149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  <p:grpSp>
          <p:nvGrpSpPr>
            <p:cNvPr id="71" name="Grupo 70"/>
            <p:cNvGrpSpPr/>
            <p:nvPr/>
          </p:nvGrpSpPr>
          <p:grpSpPr>
            <a:xfrm>
              <a:off x="11563210" y="4638092"/>
              <a:ext cx="2117282" cy="655839"/>
              <a:chOff x="11871138" y="4745811"/>
              <a:chExt cx="2855492" cy="848730"/>
            </a:xfrm>
          </p:grpSpPr>
          <p:sp>
            <p:nvSpPr>
              <p:cNvPr id="53" name="object 53"/>
              <p:cNvSpPr/>
              <p:nvPr/>
            </p:nvSpPr>
            <p:spPr>
              <a:xfrm>
                <a:off x="13384026" y="5531041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496" y="0"/>
                    </a:moveTo>
                    <a:lnTo>
                      <a:pt x="19237" y="2475"/>
                    </a:lnTo>
                    <a:lnTo>
                      <a:pt x="9226" y="9226"/>
                    </a:lnTo>
                    <a:lnTo>
                      <a:pt x="2475" y="19237"/>
                    </a:lnTo>
                    <a:lnTo>
                      <a:pt x="0" y="31496"/>
                    </a:lnTo>
                    <a:lnTo>
                      <a:pt x="2475" y="43755"/>
                    </a:lnTo>
                    <a:lnTo>
                      <a:pt x="9226" y="53766"/>
                    </a:lnTo>
                    <a:lnTo>
                      <a:pt x="19237" y="60517"/>
                    </a:lnTo>
                    <a:lnTo>
                      <a:pt x="31496" y="62992"/>
                    </a:lnTo>
                    <a:lnTo>
                      <a:pt x="43755" y="60517"/>
                    </a:lnTo>
                    <a:lnTo>
                      <a:pt x="53766" y="53766"/>
                    </a:lnTo>
                    <a:lnTo>
                      <a:pt x="60517" y="43755"/>
                    </a:lnTo>
                    <a:lnTo>
                      <a:pt x="62992" y="31496"/>
                    </a:lnTo>
                    <a:lnTo>
                      <a:pt x="60517" y="19237"/>
                    </a:lnTo>
                    <a:lnTo>
                      <a:pt x="53766" y="9226"/>
                    </a:lnTo>
                    <a:lnTo>
                      <a:pt x="43755" y="2475"/>
                    </a:lnTo>
                    <a:lnTo>
                      <a:pt x="3149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1871138" y="4745811"/>
                <a:ext cx="2855492" cy="405851"/>
              </a:xfrm>
              <a:custGeom>
                <a:avLst/>
                <a:gdLst/>
                <a:ahLst/>
                <a:cxnLst/>
                <a:rect l="l" t="t" r="r" b="b"/>
                <a:pathLst>
                  <a:path w="2737484" h="1290954">
                    <a:moveTo>
                      <a:pt x="0" y="0"/>
                    </a:moveTo>
                    <a:lnTo>
                      <a:pt x="0" y="1290746"/>
                    </a:lnTo>
                    <a:lnTo>
                      <a:pt x="2737068" y="1290746"/>
                    </a:ln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  <p:sp>
          <p:nvSpPr>
            <p:cNvPr id="74" name="object 36"/>
            <p:cNvSpPr txBox="1"/>
            <p:nvPr/>
          </p:nvSpPr>
          <p:spPr>
            <a:xfrm>
              <a:off x="13413235" y="2704358"/>
              <a:ext cx="1210814" cy="392419"/>
            </a:xfrm>
            <a:prstGeom prst="rect">
              <a:avLst/>
            </a:prstGeom>
          </p:spPr>
          <p:txBody>
            <a:bodyPr vert="horz" wrap="square" lIns="0" tIns="10974" rIns="0" bIns="0" rtlCol="0" anchor="t">
              <a:spAutoFit/>
            </a:bodyPr>
            <a:lstStyle/>
            <a:p>
              <a:pPr marL="11552">
                <a:lnSpc>
                  <a:spcPts val="2893"/>
                </a:lnSpc>
                <a:spcBef>
                  <a:spcPts val="86"/>
                </a:spcBef>
              </a:pPr>
              <a:r>
                <a:rPr lang="en-US" sz="2274" b="1" spc="5" dirty="0">
                  <a:solidFill>
                    <a:srgbClr val="081C49"/>
                  </a:solidFill>
                  <a:latin typeface="Trebuchet MS"/>
                  <a:cs typeface="Trebuchet MS"/>
                </a:rPr>
                <a:t>+ 7%</a:t>
              </a:r>
              <a:endParaRPr sz="2274" dirty="0">
                <a:latin typeface="Trebuchet MS"/>
                <a:cs typeface="Trebuchet MS"/>
              </a:endParaRPr>
            </a:p>
          </p:txBody>
        </p:sp>
        <p:sp>
          <p:nvSpPr>
            <p:cNvPr id="75" name="object 36"/>
            <p:cNvSpPr txBox="1"/>
            <p:nvPr/>
          </p:nvSpPr>
          <p:spPr>
            <a:xfrm>
              <a:off x="16308037" y="3757310"/>
              <a:ext cx="1323587" cy="392419"/>
            </a:xfrm>
            <a:prstGeom prst="rect">
              <a:avLst/>
            </a:prstGeom>
          </p:spPr>
          <p:txBody>
            <a:bodyPr vert="horz" wrap="square" lIns="0" tIns="10974" rIns="0" bIns="0" rtlCol="0" anchor="t">
              <a:spAutoFit/>
            </a:bodyPr>
            <a:lstStyle/>
            <a:p>
              <a:pPr marL="11552">
                <a:lnSpc>
                  <a:spcPts val="2893"/>
                </a:lnSpc>
                <a:spcBef>
                  <a:spcPts val="86"/>
                </a:spcBef>
              </a:pPr>
              <a:r>
                <a:rPr lang="en-US" sz="2274" b="1" spc="5" dirty="0">
                  <a:solidFill>
                    <a:srgbClr val="081C49"/>
                  </a:solidFill>
                  <a:latin typeface="Trebuchet MS"/>
                  <a:cs typeface="Trebuchet MS"/>
                </a:rPr>
                <a:t>+ 61%</a:t>
              </a:r>
              <a:endParaRPr sz="2274" dirty="0">
                <a:latin typeface="Trebuchet MS"/>
                <a:cs typeface="Trebuchet MS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93299" y="6846367"/>
            <a:ext cx="304971" cy="304971"/>
            <a:chOff x="737150" y="7010362"/>
            <a:chExt cx="335280" cy="335280"/>
          </a:xfrm>
        </p:grpSpPr>
        <p:sp>
          <p:nvSpPr>
            <p:cNvPr id="25" name="object 25"/>
            <p:cNvSpPr/>
            <p:nvPr/>
          </p:nvSpPr>
          <p:spPr>
            <a:xfrm>
              <a:off x="737150" y="701036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8052" y="7089000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92045" y="4049138"/>
            <a:ext cx="304971" cy="304971"/>
            <a:chOff x="737150" y="4380892"/>
            <a:chExt cx="335280" cy="335280"/>
          </a:xfrm>
        </p:grpSpPr>
        <p:sp>
          <p:nvSpPr>
            <p:cNvPr id="23" name="object 23"/>
            <p:cNvSpPr/>
            <p:nvPr/>
          </p:nvSpPr>
          <p:spPr>
            <a:xfrm>
              <a:off x="737150" y="438089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848052" y="4459537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76" name="object 34"/>
          <p:cNvSpPr txBox="1">
            <a:spLocks noGrp="1"/>
          </p:cNvSpPr>
          <p:nvPr>
            <p:ph sz="half" idx="2"/>
          </p:nvPr>
        </p:nvSpPr>
        <p:spPr>
          <a:xfrm>
            <a:off x="1179544" y="3980609"/>
            <a:ext cx="7190814" cy="4677396"/>
          </a:xfrm>
          <a:prstGeom prst="rect">
            <a:avLst/>
          </a:prstGeom>
        </p:spPr>
        <p:txBody>
          <a:bodyPr vert="horz" wrap="square" lIns="0" tIns="14440" rIns="0" bIns="0" rtlCol="0" anchor="t">
            <a:spAutoFit/>
          </a:bodyPr>
          <a:lstStyle/>
          <a:p>
            <a:pPr marL="0" indent="0">
              <a:buNone/>
            </a:pPr>
            <a:r>
              <a:rPr lang="es-CO" sz="2500" spc="14" dirty="0">
                <a:solidFill>
                  <a:schemeClr val="bg1"/>
                </a:solidFill>
                <a:highlight>
                  <a:srgbClr val="000E49"/>
                </a:highlight>
              </a:rPr>
              <a:t>Broaden our regional vision</a:t>
            </a:r>
            <a:r>
              <a:rPr lang="es-CO" sz="2500" spc="14" dirty="0"/>
              <a:t> — look beyond </a:t>
            </a:r>
          </a:p>
          <a:p>
            <a:pPr marL="0" indent="0">
              <a:buNone/>
            </a:pPr>
            <a:r>
              <a:rPr lang="es-CO" sz="2500" spc="14" dirty="0"/>
              <a:t>our borders!</a:t>
            </a:r>
          </a:p>
          <a:p>
            <a:pPr marL="0" indent="0">
              <a:buNone/>
            </a:pPr>
            <a:endParaRPr lang="es-CO" sz="2500" spc="14" dirty="0">
              <a:solidFill>
                <a:schemeClr val="bg1"/>
              </a:solidFill>
              <a:highlight>
                <a:srgbClr val="000E49"/>
              </a:highlight>
            </a:endParaRPr>
          </a:p>
          <a:p>
            <a:pPr marL="0" indent="0">
              <a:buNone/>
            </a:pPr>
            <a:r>
              <a:rPr lang="es-CO" sz="2000" spc="14" dirty="0">
                <a:solidFill>
                  <a:schemeClr val="bg1"/>
                </a:solidFill>
                <a:highlight>
                  <a:srgbClr val="000E49"/>
                </a:highlight>
              </a:rPr>
              <a:t>More than 61%</a:t>
            </a:r>
            <a:r>
              <a:rPr lang="es-CO" sz="2000" dirty="0"/>
              <a:t> </a:t>
            </a:r>
            <a:r>
              <a:rPr lang="es-CO" sz="2000" b="0" dirty="0"/>
              <a:t>highlighted the value of the space for allowing them to</a:t>
            </a:r>
            <a:r>
              <a:rPr lang="es-CO" sz="2000" dirty="0"/>
              <a:t> learn more about the territories, their projects, and their particularities.</a:t>
            </a:r>
          </a:p>
          <a:p>
            <a:pPr marL="0" indent="0">
              <a:buNone/>
            </a:pPr>
            <a:endParaRPr lang="es-CO" sz="2500" b="1" dirty="0"/>
          </a:p>
          <a:p>
            <a:pPr marL="0" indent="0">
              <a:buNone/>
            </a:pPr>
            <a:r>
              <a:rPr lang="es-CO" sz="2500" spc="14" dirty="0"/>
              <a:t>Team connection remains strong in the Antilles</a:t>
            </a:r>
          </a:p>
          <a:p>
            <a:pPr marL="0" indent="0">
              <a:buNone/>
            </a:pPr>
            <a:endParaRPr lang="es-CO" sz="2500" dirty="0"/>
          </a:p>
          <a:p>
            <a:pPr marL="0" indent="0">
              <a:buNone/>
            </a:pPr>
            <a:r>
              <a:rPr lang="es-CO" sz="2000" spc="14" dirty="0">
                <a:solidFill>
                  <a:schemeClr val="bg1"/>
                </a:solidFill>
                <a:highlight>
                  <a:srgbClr val="000E49"/>
                </a:highlight>
              </a:rPr>
              <a:t>More than 30%</a:t>
            </a:r>
            <a:r>
              <a:rPr lang="es-CO" sz="2000" b="0" dirty="0"/>
              <a:t> appreciated the conversation for facilitating </a:t>
            </a:r>
            <a:r>
              <a:rPr lang="es-CO" sz="2000" dirty="0"/>
              <a:t>team connection, indicating that a sense of community remains important </a:t>
            </a:r>
            <a:r>
              <a:rPr lang="es-CO" sz="2000" b="0" dirty="0"/>
              <a:t>— even if it is not the top priority.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4FE51194-A39D-374B-8BF7-CEBBF1382F29}"/>
              </a:ext>
            </a:extLst>
          </p:cNvPr>
          <p:cNvGrpSpPr/>
          <p:nvPr/>
        </p:nvGrpSpPr>
        <p:grpSpPr>
          <a:xfrm>
            <a:off x="13843859" y="1608607"/>
            <a:ext cx="4549774" cy="6718024"/>
            <a:chOff x="0" y="2852269"/>
            <a:chExt cx="10439441" cy="7777773"/>
          </a:xfrm>
        </p:grpSpPr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AB887E17-A0AE-1E46-9105-0CDF169D08B1}"/>
                </a:ext>
              </a:extLst>
            </p:cNvPr>
            <p:cNvSpPr/>
            <p:nvPr/>
          </p:nvSpPr>
          <p:spPr>
            <a:xfrm>
              <a:off x="0" y="2852269"/>
              <a:ext cx="10439441" cy="77777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1" name="object 21">
              <a:extLst>
                <a:ext uri="{FF2B5EF4-FFF2-40B4-BE49-F238E27FC236}">
                  <a16:creationId xmlns:a16="http://schemas.microsoft.com/office/drawing/2014/main" id="{B09527ED-6A36-CD40-8E02-894B4E037771}"/>
                </a:ext>
              </a:extLst>
            </p:cNvPr>
            <p:cNvSpPr/>
            <p:nvPr/>
          </p:nvSpPr>
          <p:spPr>
            <a:xfrm>
              <a:off x="0" y="3102544"/>
              <a:ext cx="10052050" cy="7140575"/>
            </a:xfrm>
            <a:custGeom>
              <a:avLst/>
              <a:gdLst/>
              <a:ahLst/>
              <a:cxnLst/>
              <a:rect l="l" t="t" r="r" b="b"/>
              <a:pathLst>
                <a:path w="10052050" h="7140575">
                  <a:moveTo>
                    <a:pt x="0" y="0"/>
                  </a:moveTo>
                  <a:lnTo>
                    <a:pt x="0" y="7140253"/>
                  </a:lnTo>
                  <a:lnTo>
                    <a:pt x="10052049" y="7140253"/>
                  </a:lnTo>
                  <a:lnTo>
                    <a:pt x="100520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82" name="object 34">
            <a:extLst>
              <a:ext uri="{FF2B5EF4-FFF2-40B4-BE49-F238E27FC236}">
                <a16:creationId xmlns:a16="http://schemas.microsoft.com/office/drawing/2014/main" id="{AEB43E1E-0B38-6044-B487-E9F6017F0BB8}"/>
              </a:ext>
            </a:extLst>
          </p:cNvPr>
          <p:cNvSpPr txBox="1">
            <a:spLocks/>
          </p:cNvSpPr>
          <p:nvPr/>
        </p:nvSpPr>
        <p:spPr>
          <a:xfrm>
            <a:off x="14012775" y="2133875"/>
            <a:ext cx="4275225" cy="937911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>
            <a:lvl1pPr marL="0">
              <a:defRPr sz="2950" b="1" i="0">
                <a:solidFill>
                  <a:srgbClr val="081C49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82794" marR="178477">
              <a:spcBef>
                <a:spcPts val="2683"/>
              </a:spcBef>
            </a:pPr>
            <a:r>
              <a:rPr lang="es-CO" sz="2000" kern="0" spc="14" dirty="0"/>
              <a:t>Because it was a close space in which we connected as a team</a:t>
            </a:r>
          </a:p>
        </p:txBody>
      </p:sp>
      <p:sp>
        <p:nvSpPr>
          <p:cNvPr id="83" name="object 34">
            <a:extLst>
              <a:ext uri="{FF2B5EF4-FFF2-40B4-BE49-F238E27FC236}">
                <a16:creationId xmlns:a16="http://schemas.microsoft.com/office/drawing/2014/main" id="{24CDA8D1-2718-874E-8217-C3BDA46122CF}"/>
              </a:ext>
            </a:extLst>
          </p:cNvPr>
          <p:cNvSpPr txBox="1">
            <a:spLocks/>
          </p:cNvSpPr>
          <p:nvPr/>
        </p:nvSpPr>
        <p:spPr>
          <a:xfrm>
            <a:off x="14045372" y="3248369"/>
            <a:ext cx="4252638" cy="1553464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>
            <a:lvl1pPr marL="0">
              <a:defRPr sz="2950" b="1" i="0">
                <a:solidFill>
                  <a:srgbClr val="081C49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82794" marR="178477">
              <a:spcBef>
                <a:spcPts val="2683"/>
              </a:spcBef>
            </a:pPr>
            <a:r>
              <a:rPr lang="es-CO" sz="2000" kern="0" spc="14" dirty="0"/>
              <a:t>Because I was able to learn more about the territories, its teams and the particularities of the Caribbean Region.</a:t>
            </a: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CECC72CC-D0E5-5F4D-871B-1895B3F5CDE5}"/>
              </a:ext>
            </a:extLst>
          </p:cNvPr>
          <p:cNvSpPr txBox="1">
            <a:spLocks/>
          </p:cNvSpPr>
          <p:nvPr/>
        </p:nvSpPr>
        <p:spPr>
          <a:xfrm>
            <a:off x="14065968" y="5012819"/>
            <a:ext cx="4227818" cy="937911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>
            <a:lvl1pPr marL="0">
              <a:defRPr sz="2950" b="1" i="0">
                <a:solidFill>
                  <a:srgbClr val="081C49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82794" marR="178477">
              <a:spcBef>
                <a:spcPts val="2683"/>
              </a:spcBef>
            </a:pPr>
            <a:r>
              <a:rPr lang="es-CO" sz="2000" dirty="0"/>
              <a:t>I feel that it was unnecessary and did not add value.</a:t>
            </a:r>
            <a:endParaRPr lang="es-CO" sz="2000" kern="0" spc="14" dirty="0"/>
          </a:p>
        </p:txBody>
      </p:sp>
      <p:sp>
        <p:nvSpPr>
          <p:cNvPr id="85" name="object 34">
            <a:extLst>
              <a:ext uri="{FF2B5EF4-FFF2-40B4-BE49-F238E27FC236}">
                <a16:creationId xmlns:a16="http://schemas.microsoft.com/office/drawing/2014/main" id="{BFB5F960-F9A8-F945-A31D-9E63B052D779}"/>
              </a:ext>
            </a:extLst>
          </p:cNvPr>
          <p:cNvSpPr txBox="1">
            <a:spLocks/>
          </p:cNvSpPr>
          <p:nvPr/>
        </p:nvSpPr>
        <p:spPr>
          <a:xfrm>
            <a:off x="14076430" y="6261585"/>
            <a:ext cx="4105553" cy="1553464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>
            <a:lvl1pPr marL="0">
              <a:defRPr sz="2950" b="1" i="0">
                <a:solidFill>
                  <a:srgbClr val="081C49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82794" marR="178477">
              <a:spcBef>
                <a:spcPts val="2683"/>
              </a:spcBef>
            </a:pPr>
            <a:r>
              <a:rPr lang="es-CO" sz="2000" dirty="0">
                <a:solidFill>
                  <a:srgbClr val="000E49"/>
                </a:solidFill>
                <a:latin typeface="Trebuchet MS" panose="020B0703020202090204" pitchFamily="34" charset="0"/>
              </a:rPr>
              <a:t>I feel that it did not add value because there is already a lot of information and other spaces at the organizational level.</a:t>
            </a:r>
            <a:endParaRPr lang="es-CO" sz="2000" kern="0" spc="14" dirty="0">
              <a:solidFill>
                <a:srgbClr val="000E49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89943" y="8307575"/>
            <a:ext cx="8556536" cy="1757050"/>
          </a:xfrm>
          <a:custGeom>
            <a:avLst/>
            <a:gdLst/>
            <a:ahLst/>
            <a:cxnLst/>
            <a:rect l="l" t="t" r="r" b="b"/>
            <a:pathLst>
              <a:path w="10266044" h="1931670">
                <a:moveTo>
                  <a:pt x="0" y="0"/>
                </a:moveTo>
                <a:lnTo>
                  <a:pt x="10265928" y="0"/>
                </a:lnTo>
                <a:lnTo>
                  <a:pt x="10265928" y="1931553"/>
                </a:lnTo>
                <a:lnTo>
                  <a:pt x="0" y="1931553"/>
                </a:lnTo>
                <a:lnTo>
                  <a:pt x="0" y="0"/>
                </a:lnTo>
                <a:close/>
              </a:path>
            </a:pathLst>
          </a:custGeom>
          <a:ln w="10512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5" name="object 35"/>
          <p:cNvSpPr txBox="1"/>
          <p:nvPr/>
        </p:nvSpPr>
        <p:spPr>
          <a:xfrm>
            <a:off x="9771218" y="8537617"/>
            <a:ext cx="8453580" cy="1386175"/>
          </a:xfrm>
          <a:prstGeom prst="rect">
            <a:avLst/>
          </a:prstGeom>
        </p:spPr>
        <p:txBody>
          <a:bodyPr vert="horz" wrap="square" lIns="0" tIns="26569" rIns="0" bIns="0" rtlCol="0">
            <a:spAutoFit/>
          </a:bodyPr>
          <a:lstStyle/>
          <a:p>
            <a:pPr marL="11552" marR="4621">
              <a:lnSpc>
                <a:spcPts val="2601"/>
              </a:lnSpc>
              <a:spcBef>
                <a:spcPts val="208"/>
              </a:spcBef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Encouraging data!</a:t>
            </a:r>
            <a:b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</a:br>
            <a:endParaRPr lang="es-CO" sz="2500" b="1" spc="18" dirty="0">
              <a:solidFill>
                <a:srgbClr val="081C49"/>
              </a:solidFill>
              <a:latin typeface="Trebuchet MS"/>
              <a:cs typeface="Trebuchet MS"/>
            </a:endParaRPr>
          </a:p>
          <a:p>
            <a:pPr marL="11552" marR="4621">
              <a:lnSpc>
                <a:spcPts val="2601"/>
              </a:lnSpc>
              <a:spcBef>
                <a:spcPts val="208"/>
              </a:spcBef>
            </a:pPr>
            <a:r>
              <a:rPr lang="es-CO" sz="2500" b="1" spc="18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More than 90%</a:t>
            </a: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18" dirty="0">
                <a:solidFill>
                  <a:srgbClr val="081C49"/>
                </a:solidFill>
                <a:latin typeface="Trebuchet MS"/>
                <a:cs typeface="Trebuchet MS"/>
              </a:rPr>
              <a:t>agreed positively with the significance, value and relevance of these spaces as regional.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0A18ED2-5E16-1943-93B6-491D2A2309D7}"/>
              </a:ext>
            </a:extLst>
          </p:cNvPr>
          <p:cNvSpPr/>
          <p:nvPr/>
        </p:nvSpPr>
        <p:spPr>
          <a:xfrm>
            <a:off x="14134437" y="2171212"/>
            <a:ext cx="299433" cy="2722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7E316AC8-AFAC-A346-8C64-D08072EE0F45}"/>
              </a:ext>
            </a:extLst>
          </p:cNvPr>
          <p:cNvSpPr/>
          <p:nvPr/>
        </p:nvSpPr>
        <p:spPr>
          <a:xfrm>
            <a:off x="14134437" y="3288756"/>
            <a:ext cx="299433" cy="2722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1CE18431-45FA-7B47-9D83-281C198B1D49}"/>
              </a:ext>
            </a:extLst>
          </p:cNvPr>
          <p:cNvSpPr/>
          <p:nvPr/>
        </p:nvSpPr>
        <p:spPr>
          <a:xfrm>
            <a:off x="14134437" y="5101507"/>
            <a:ext cx="299433" cy="2722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6BB2F37-45E1-2543-A4AC-9C981E592AC2}"/>
              </a:ext>
            </a:extLst>
          </p:cNvPr>
          <p:cNvSpPr/>
          <p:nvPr/>
        </p:nvSpPr>
        <p:spPr>
          <a:xfrm>
            <a:off x="14134437" y="6332861"/>
            <a:ext cx="299433" cy="272295"/>
          </a:xfrm>
          <a:prstGeom prst="rect">
            <a:avLst/>
          </a:prstGeom>
          <a:solidFill>
            <a:srgbClr val="7030A0"/>
          </a:solidFill>
          <a:ln>
            <a:solidFill>
              <a:srgbClr val="971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</p:spTree>
    <p:extLst>
      <p:ext uri="{BB962C8B-B14F-4D97-AF65-F5344CB8AC3E}">
        <p14:creationId xmlns:p14="http://schemas.microsoft.com/office/powerpoint/2010/main" val="259094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" y="16922"/>
            <a:ext cx="18286716" cy="7416344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/>
          <p:nvPr/>
        </p:nvSpPr>
        <p:spPr>
          <a:xfrm>
            <a:off x="642" y="9700674"/>
            <a:ext cx="18286716" cy="585683"/>
          </a:xfrm>
          <a:custGeom>
            <a:avLst/>
            <a:gdLst/>
            <a:ahLst/>
            <a:cxnLst/>
            <a:rect l="l" t="t" r="r" b="b"/>
            <a:pathLst>
              <a:path w="20104100" h="643890">
                <a:moveTo>
                  <a:pt x="0" y="643802"/>
                </a:moveTo>
                <a:lnTo>
                  <a:pt x="20104099" y="643802"/>
                </a:lnTo>
                <a:lnTo>
                  <a:pt x="20104099" y="0"/>
                </a:lnTo>
                <a:lnTo>
                  <a:pt x="0" y="0"/>
                </a:lnTo>
                <a:lnTo>
                  <a:pt x="0" y="643802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1" name="Grupo 80"/>
          <p:cNvGrpSpPr/>
          <p:nvPr/>
        </p:nvGrpSpPr>
        <p:grpSpPr>
          <a:xfrm>
            <a:off x="1113331" y="2374020"/>
            <a:ext cx="304971" cy="304971"/>
            <a:chOff x="1223271" y="2885242"/>
            <a:chExt cx="335280" cy="335280"/>
          </a:xfrm>
        </p:grpSpPr>
        <p:sp>
          <p:nvSpPr>
            <p:cNvPr id="4" name="object 4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7414" y="984595"/>
            <a:ext cx="7863840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ABOUT THE LAST </a:t>
            </a:r>
            <a:r>
              <a:rPr lang="es-CO" sz="32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CARIBBEAN WEBINAR</a:t>
            </a:r>
            <a:endParaRPr sz="3200" b="1" spc="32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5199" y="2274736"/>
            <a:ext cx="7466058" cy="791050"/>
          </a:xfrm>
          <a:prstGeom prst="rect">
            <a:avLst/>
          </a:prstGeom>
        </p:spPr>
        <p:txBody>
          <a:bodyPr vert="horz" wrap="square" lIns="0" tIns="72200" rIns="0" bIns="0" rtlCol="0">
            <a:spAutoFit/>
          </a:bodyPr>
          <a:lstStyle/>
          <a:p>
            <a:pPr marL="11552" marR="4621">
              <a:lnSpc>
                <a:spcPts val="2774"/>
              </a:lnSpc>
              <a:spcBef>
                <a:spcPts val="569"/>
              </a:spcBef>
            </a:pPr>
            <a:r>
              <a:rPr lang="es-CO" sz="2500" b="1" dirty="0">
                <a:solidFill>
                  <a:srgbClr val="002060"/>
                </a:solidFill>
                <a:latin typeface="Trebuchet MS" panose="020B0703020202090204" pitchFamily="34" charset="0"/>
              </a:rPr>
              <a:t>Here are the top topics suggested by our employees for upcoming discussions</a:t>
            </a:r>
            <a:endParaRPr sz="2500" b="1" dirty="0">
              <a:solidFill>
                <a:srgbClr val="002060"/>
              </a:solidFill>
              <a:latin typeface="Trebuchet MS" panose="020B0703020202090204" pitchFamily="34" charset="0"/>
              <a:cs typeface="Trebuchet MS"/>
            </a:endParaRPr>
          </a:p>
        </p:txBody>
      </p:sp>
      <p:grpSp>
        <p:nvGrpSpPr>
          <p:cNvPr id="80" name="Grupo 79"/>
          <p:cNvGrpSpPr/>
          <p:nvPr/>
        </p:nvGrpSpPr>
        <p:grpSpPr>
          <a:xfrm>
            <a:off x="1113331" y="432376"/>
            <a:ext cx="9774508" cy="1617498"/>
            <a:chOff x="1223271" y="475346"/>
            <a:chExt cx="10745925" cy="1778249"/>
          </a:xfrm>
        </p:grpSpPr>
        <p:sp>
          <p:nvSpPr>
            <p:cNvPr id="8" name="object 8"/>
            <p:cNvSpPr/>
            <p:nvPr/>
          </p:nvSpPr>
          <p:spPr>
            <a:xfrm>
              <a:off x="2978231" y="689626"/>
              <a:ext cx="8990965" cy="1350010"/>
            </a:xfrm>
            <a:custGeom>
              <a:avLst/>
              <a:gdLst/>
              <a:ahLst/>
              <a:cxnLst/>
              <a:rect l="l" t="t" r="r" b="b"/>
              <a:pathLst>
                <a:path w="8990965" h="1350010">
                  <a:moveTo>
                    <a:pt x="0" y="0"/>
                  </a:moveTo>
                  <a:lnTo>
                    <a:pt x="8990385" y="0"/>
                  </a:lnTo>
                  <a:lnTo>
                    <a:pt x="8990385" y="1349686"/>
                  </a:lnTo>
                  <a:lnTo>
                    <a:pt x="0" y="1349686"/>
                  </a:lnTo>
                </a:path>
              </a:pathLst>
            </a:custGeom>
            <a:ln w="20407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9" name="object 9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47409" y="3726028"/>
            <a:ext cx="6226257" cy="815517"/>
          </a:xfrm>
          <a:prstGeom prst="rect">
            <a:avLst/>
          </a:prstGeom>
        </p:spPr>
        <p:txBody>
          <a:bodyPr vert="horz" wrap="square" lIns="0" tIns="45630" rIns="0" bIns="0" rtlCol="0">
            <a:spAutoFit/>
          </a:bodyPr>
          <a:lstStyle/>
          <a:p>
            <a:pPr marL="11552" marR="4621">
              <a:spcBef>
                <a:spcPts val="359"/>
              </a:spcBef>
            </a:pPr>
            <a:r>
              <a:rPr lang="es-CO" sz="2500" b="1" spc="9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46%</a:t>
            </a:r>
            <a:r>
              <a:rPr lang="es-CO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of our participants highlighted as the main issues: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2" y="7397905"/>
            <a:ext cx="5041843" cy="0"/>
          </a:xfrm>
          <a:custGeom>
            <a:avLst/>
            <a:gdLst/>
            <a:ahLst/>
            <a:cxnLst/>
            <a:rect l="l" t="t" r="r" b="b"/>
            <a:pathLst>
              <a:path w="5542915">
                <a:moveTo>
                  <a:pt x="0" y="0"/>
                </a:moveTo>
                <a:lnTo>
                  <a:pt x="5542407" y="0"/>
                </a:lnTo>
              </a:path>
            </a:pathLst>
          </a:custGeom>
          <a:ln w="4026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5" name="Grupo 84"/>
          <p:cNvGrpSpPr/>
          <p:nvPr/>
        </p:nvGrpSpPr>
        <p:grpSpPr>
          <a:xfrm>
            <a:off x="642" y="7224786"/>
            <a:ext cx="18286716" cy="2770433"/>
            <a:chOff x="0" y="7942805"/>
            <a:chExt cx="20104100" cy="3045766"/>
          </a:xfrm>
        </p:grpSpPr>
        <p:sp>
          <p:nvSpPr>
            <p:cNvPr id="19" name="object 19"/>
            <p:cNvSpPr/>
            <p:nvPr/>
          </p:nvSpPr>
          <p:spPr>
            <a:xfrm>
              <a:off x="0" y="7942805"/>
              <a:ext cx="20104099" cy="3045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8153258"/>
              <a:ext cx="20104100" cy="2692797"/>
            </a:xfrm>
            <a:custGeom>
              <a:avLst/>
              <a:gdLst/>
              <a:ahLst/>
              <a:cxnLst/>
              <a:rect l="l" t="t" r="r" b="b"/>
              <a:pathLst>
                <a:path w="20104100" h="2512059">
                  <a:moveTo>
                    <a:pt x="0" y="0"/>
                  </a:moveTo>
                  <a:lnTo>
                    <a:pt x="0" y="2511494"/>
                  </a:lnTo>
                  <a:lnTo>
                    <a:pt x="20104099" y="2511494"/>
                  </a:lnTo>
                  <a:lnTo>
                    <a:pt x="20104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 dirty="0"/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1861909" y="5182868"/>
            <a:ext cx="71623" cy="2197700"/>
            <a:chOff x="2046245" y="5697955"/>
            <a:chExt cx="78741" cy="2416113"/>
          </a:xfrm>
        </p:grpSpPr>
        <p:sp>
          <p:nvSpPr>
            <p:cNvPr id="21" name="object 21"/>
            <p:cNvSpPr/>
            <p:nvPr/>
          </p:nvSpPr>
          <p:spPr>
            <a:xfrm>
              <a:off x="2085619" y="5735358"/>
              <a:ext cx="0" cy="2378710"/>
            </a:xfrm>
            <a:custGeom>
              <a:avLst/>
              <a:gdLst/>
              <a:ahLst/>
              <a:cxnLst/>
              <a:rect l="l" t="t" r="r" b="b"/>
              <a:pathLst>
                <a:path h="2378709">
                  <a:moveTo>
                    <a:pt x="0" y="2378482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6245" y="5697955"/>
              <a:ext cx="78741" cy="787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04872" y="8158127"/>
            <a:ext cx="2129663" cy="744405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CO" sz="2547" b="1" spc="14" dirty="0">
                <a:solidFill>
                  <a:srgbClr val="081C49"/>
                </a:solidFill>
                <a:latin typeface="Trebuchet MS"/>
                <a:cs typeface="Trebuchet MS"/>
              </a:rPr>
              <a:t>Specific preferences :</a:t>
            </a:r>
            <a:endParaRPr lang="es-CO" sz="2547" b="1" dirty="0">
              <a:latin typeface="Trebuchet MS"/>
              <a:cs typeface="Trebuchet MS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4035202" y="7913313"/>
            <a:ext cx="304971" cy="304971"/>
            <a:chOff x="7605758" y="8908064"/>
            <a:chExt cx="335280" cy="335280"/>
          </a:xfrm>
        </p:grpSpPr>
        <p:sp>
          <p:nvSpPr>
            <p:cNvPr id="30" name="object 30"/>
            <p:cNvSpPr/>
            <p:nvPr/>
          </p:nvSpPr>
          <p:spPr>
            <a:xfrm>
              <a:off x="7605758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7716664" y="8986705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510069" y="7855601"/>
            <a:ext cx="3055489" cy="1436903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CO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23% </a:t>
            </a: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want to hear from internal experts on special projects.</a:t>
            </a:r>
          </a:p>
        </p:txBody>
      </p:sp>
      <p:sp>
        <p:nvSpPr>
          <p:cNvPr id="88" name="object 17">
            <a:extLst>
              <a:ext uri="{FF2B5EF4-FFF2-40B4-BE49-F238E27FC236}">
                <a16:creationId xmlns:a16="http://schemas.microsoft.com/office/drawing/2014/main" id="{33E41C64-A41D-A740-BE00-1A029E9668B2}"/>
              </a:ext>
            </a:extLst>
          </p:cNvPr>
          <p:cNvSpPr txBox="1"/>
          <p:nvPr/>
        </p:nvSpPr>
        <p:spPr>
          <a:xfrm>
            <a:off x="2247409" y="3260912"/>
            <a:ext cx="5256131" cy="430796"/>
          </a:xfrm>
          <a:prstGeom prst="rect">
            <a:avLst/>
          </a:prstGeom>
        </p:spPr>
        <p:txBody>
          <a:bodyPr vert="horz" wrap="square" lIns="0" tIns="45630" rIns="0" bIns="0" rtlCol="0">
            <a:spAutoFit/>
          </a:bodyPr>
          <a:lstStyle/>
          <a:p>
            <a:pPr marL="11552" marR="4621">
              <a:lnSpc>
                <a:spcPts val="3038"/>
              </a:lnSpc>
              <a:spcBef>
                <a:spcPts val="359"/>
              </a:spcBef>
            </a:pPr>
            <a:r>
              <a:rPr lang="es-CO" sz="2500" b="1" spc="18" dirty="0">
                <a:solidFill>
                  <a:srgbClr val="FFFFFF"/>
                </a:solidFill>
                <a:latin typeface="Trebuchet MS"/>
                <a:cs typeface="Trebuchet MS"/>
              </a:rPr>
              <a:t>Triple tie!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id="{0F9D7BF2-FA89-864E-A985-F0B1F92E8BAE}"/>
              </a:ext>
            </a:extLst>
          </p:cNvPr>
          <p:cNvSpPr txBox="1"/>
          <p:nvPr/>
        </p:nvSpPr>
        <p:spPr>
          <a:xfrm>
            <a:off x="2675765" y="4566760"/>
            <a:ext cx="5374346" cy="1302830"/>
          </a:xfrm>
          <a:prstGeom prst="rect">
            <a:avLst/>
          </a:prstGeom>
        </p:spPr>
        <p:txBody>
          <a:bodyPr vert="horz" wrap="square" lIns="0" tIns="45630" rIns="0" bIns="0" rtlCol="0">
            <a:spAutoFit/>
          </a:bodyPr>
          <a:lstStyle/>
          <a:p>
            <a:pPr marL="11552" marR="4621">
              <a:spcBef>
                <a:spcPts val="359"/>
              </a:spcBef>
            </a:pP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Strategic issues</a:t>
            </a:r>
          </a:p>
          <a:p>
            <a:pPr marL="11552" marR="4621">
              <a:spcBef>
                <a:spcPts val="359"/>
              </a:spcBef>
            </a:pP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All topics in general</a:t>
            </a:r>
          </a:p>
          <a:p>
            <a:pPr marL="11552" marR="4621">
              <a:spcBef>
                <a:spcPts val="359"/>
              </a:spcBef>
            </a:pP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Success stories</a:t>
            </a: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id="{BA3EC6A3-7888-0E46-A92E-1E6FA1504EF7}"/>
              </a:ext>
            </a:extLst>
          </p:cNvPr>
          <p:cNvGrpSpPr/>
          <p:nvPr/>
        </p:nvGrpSpPr>
        <p:grpSpPr>
          <a:xfrm>
            <a:off x="2261619" y="4672926"/>
            <a:ext cx="304971" cy="304971"/>
            <a:chOff x="1223271" y="2885242"/>
            <a:chExt cx="335280" cy="335280"/>
          </a:xfrm>
        </p:grpSpPr>
        <p:sp>
          <p:nvSpPr>
            <p:cNvPr id="91" name="object 4">
              <a:extLst>
                <a:ext uri="{FF2B5EF4-FFF2-40B4-BE49-F238E27FC236}">
                  <a16:creationId xmlns:a16="http://schemas.microsoft.com/office/drawing/2014/main" id="{2FE742DD-EB9B-8041-BED4-21CA1DB21BEA}"/>
                </a:ext>
              </a:extLst>
            </p:cNvPr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2" name="object 5">
              <a:extLst>
                <a:ext uri="{FF2B5EF4-FFF2-40B4-BE49-F238E27FC236}">
                  <a16:creationId xmlns:a16="http://schemas.microsoft.com/office/drawing/2014/main" id="{4FE7DBFD-81E8-FC45-8864-9E3A8A1B6964}"/>
                </a:ext>
              </a:extLst>
            </p:cNvPr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8E5C74F7-4378-B54B-A040-2B196418D581}"/>
              </a:ext>
            </a:extLst>
          </p:cNvPr>
          <p:cNvGrpSpPr/>
          <p:nvPr/>
        </p:nvGrpSpPr>
        <p:grpSpPr>
          <a:xfrm>
            <a:off x="2261619" y="5096691"/>
            <a:ext cx="304971" cy="304971"/>
            <a:chOff x="1223271" y="2885242"/>
            <a:chExt cx="335280" cy="335280"/>
          </a:xfrm>
        </p:grpSpPr>
        <p:sp>
          <p:nvSpPr>
            <p:cNvPr id="94" name="object 4">
              <a:extLst>
                <a:ext uri="{FF2B5EF4-FFF2-40B4-BE49-F238E27FC236}">
                  <a16:creationId xmlns:a16="http://schemas.microsoft.com/office/drawing/2014/main" id="{2E4C9C78-EB1B-B842-BB08-D7D533F76338}"/>
                </a:ext>
              </a:extLst>
            </p:cNvPr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7A59DF1B-51EF-1942-8919-CDA0FD80C2FD}"/>
                </a:ext>
              </a:extLst>
            </p:cNvPr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462DB70A-FC9B-FF4C-9F13-3313B4EE2843}"/>
              </a:ext>
            </a:extLst>
          </p:cNvPr>
          <p:cNvGrpSpPr/>
          <p:nvPr/>
        </p:nvGrpSpPr>
        <p:grpSpPr>
          <a:xfrm>
            <a:off x="2261619" y="5502161"/>
            <a:ext cx="304971" cy="304971"/>
            <a:chOff x="1223271" y="2885242"/>
            <a:chExt cx="335280" cy="335280"/>
          </a:xfrm>
        </p:grpSpPr>
        <p:sp>
          <p:nvSpPr>
            <p:cNvPr id="97" name="object 4">
              <a:extLst>
                <a:ext uri="{FF2B5EF4-FFF2-40B4-BE49-F238E27FC236}">
                  <a16:creationId xmlns:a16="http://schemas.microsoft.com/office/drawing/2014/main" id="{E9D6A737-3835-C049-8596-D009C52D2710}"/>
                </a:ext>
              </a:extLst>
            </p:cNvPr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8" name="object 5">
              <a:extLst>
                <a:ext uri="{FF2B5EF4-FFF2-40B4-BE49-F238E27FC236}">
                  <a16:creationId xmlns:a16="http://schemas.microsoft.com/office/drawing/2014/main" id="{76886BA0-FD4C-414D-BA1D-05064A4689AB}"/>
                </a:ext>
              </a:extLst>
            </p:cNvPr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99" name="object 17">
            <a:extLst>
              <a:ext uri="{FF2B5EF4-FFF2-40B4-BE49-F238E27FC236}">
                <a16:creationId xmlns:a16="http://schemas.microsoft.com/office/drawing/2014/main" id="{57E5B444-446B-2145-9959-6F7AD1E7ECC4}"/>
              </a:ext>
            </a:extLst>
          </p:cNvPr>
          <p:cNvSpPr txBox="1"/>
          <p:nvPr/>
        </p:nvSpPr>
        <p:spPr>
          <a:xfrm>
            <a:off x="2247409" y="6006750"/>
            <a:ext cx="6342098" cy="1200238"/>
          </a:xfrm>
          <a:prstGeom prst="rect">
            <a:avLst/>
          </a:prstGeom>
        </p:spPr>
        <p:txBody>
          <a:bodyPr vert="horz" wrap="square" lIns="0" tIns="45630" rIns="0" bIns="0" rtlCol="0">
            <a:spAutoFit/>
          </a:bodyPr>
          <a:lstStyle/>
          <a:p>
            <a:pPr marL="11552" marR="4621">
              <a:spcBef>
                <a:spcPts val="359"/>
              </a:spcBef>
            </a:pP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This tie shows that workers value both the </a:t>
            </a:r>
            <a:r>
              <a:rPr lang="es-CO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strategic vision </a:t>
            </a: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and the </a:t>
            </a:r>
            <a:r>
              <a:rPr lang="es-CO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comprehensive approach to issues.</a:t>
            </a:r>
          </a:p>
        </p:txBody>
      </p: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5240D755-3351-5449-877A-1083873C1076}"/>
              </a:ext>
            </a:extLst>
          </p:cNvPr>
          <p:cNvGrpSpPr/>
          <p:nvPr/>
        </p:nvGrpSpPr>
        <p:grpSpPr>
          <a:xfrm>
            <a:off x="8168695" y="7913313"/>
            <a:ext cx="304971" cy="304971"/>
            <a:chOff x="7605758" y="8908064"/>
            <a:chExt cx="335280" cy="335280"/>
          </a:xfrm>
        </p:grpSpPr>
        <p:sp>
          <p:nvSpPr>
            <p:cNvPr id="107" name="object 30">
              <a:extLst>
                <a:ext uri="{FF2B5EF4-FFF2-40B4-BE49-F238E27FC236}">
                  <a16:creationId xmlns:a16="http://schemas.microsoft.com/office/drawing/2014/main" id="{07AB006F-9020-E345-B4C7-9F872EF1FF81}"/>
                </a:ext>
              </a:extLst>
            </p:cNvPr>
            <p:cNvSpPr/>
            <p:nvPr/>
          </p:nvSpPr>
          <p:spPr>
            <a:xfrm>
              <a:off x="7605758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8" name="object 31">
              <a:extLst>
                <a:ext uri="{FF2B5EF4-FFF2-40B4-BE49-F238E27FC236}">
                  <a16:creationId xmlns:a16="http://schemas.microsoft.com/office/drawing/2014/main" id="{8F699643-DB94-0F45-81AC-565BD0749B13}"/>
                </a:ext>
              </a:extLst>
            </p:cNvPr>
            <p:cNvSpPr/>
            <p:nvPr/>
          </p:nvSpPr>
          <p:spPr>
            <a:xfrm>
              <a:off x="7716664" y="8986705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09" name="object 32">
            <a:extLst>
              <a:ext uri="{FF2B5EF4-FFF2-40B4-BE49-F238E27FC236}">
                <a16:creationId xmlns:a16="http://schemas.microsoft.com/office/drawing/2014/main" id="{A4077F12-D7C5-7341-B822-DAD632962A70}"/>
              </a:ext>
            </a:extLst>
          </p:cNvPr>
          <p:cNvSpPr txBox="1"/>
          <p:nvPr/>
        </p:nvSpPr>
        <p:spPr>
          <a:xfrm>
            <a:off x="8648019" y="7862425"/>
            <a:ext cx="3871270" cy="178315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CO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15%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prefer knowledge transfer with external experts and learn more about the product portfolio.</a:t>
            </a:r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9A720B0A-7EB5-7E4F-90A1-2F67D8050CAE}"/>
              </a:ext>
            </a:extLst>
          </p:cNvPr>
          <p:cNvGrpSpPr/>
          <p:nvPr/>
        </p:nvGrpSpPr>
        <p:grpSpPr>
          <a:xfrm>
            <a:off x="13033111" y="7913313"/>
            <a:ext cx="304971" cy="304971"/>
            <a:chOff x="7605758" y="8908064"/>
            <a:chExt cx="335280" cy="335280"/>
          </a:xfrm>
        </p:grpSpPr>
        <p:sp>
          <p:nvSpPr>
            <p:cNvPr id="112" name="object 30">
              <a:extLst>
                <a:ext uri="{FF2B5EF4-FFF2-40B4-BE49-F238E27FC236}">
                  <a16:creationId xmlns:a16="http://schemas.microsoft.com/office/drawing/2014/main" id="{CFAA7FF7-F503-8F4D-B6E0-A949392661D2}"/>
                </a:ext>
              </a:extLst>
            </p:cNvPr>
            <p:cNvSpPr/>
            <p:nvPr/>
          </p:nvSpPr>
          <p:spPr>
            <a:xfrm>
              <a:off x="7605758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3" name="object 31">
              <a:extLst>
                <a:ext uri="{FF2B5EF4-FFF2-40B4-BE49-F238E27FC236}">
                  <a16:creationId xmlns:a16="http://schemas.microsoft.com/office/drawing/2014/main" id="{07567F7A-5EDB-E642-B23C-C710BDC7395C}"/>
                </a:ext>
              </a:extLst>
            </p:cNvPr>
            <p:cNvSpPr/>
            <p:nvPr/>
          </p:nvSpPr>
          <p:spPr>
            <a:xfrm>
              <a:off x="7716664" y="8986705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14" name="object 32">
            <a:extLst>
              <a:ext uri="{FF2B5EF4-FFF2-40B4-BE49-F238E27FC236}">
                <a16:creationId xmlns:a16="http://schemas.microsoft.com/office/drawing/2014/main" id="{F2FD850E-F316-D44D-BE37-7D4F78F9FF03}"/>
              </a:ext>
            </a:extLst>
          </p:cNvPr>
          <p:cNvSpPr txBox="1"/>
          <p:nvPr/>
        </p:nvSpPr>
        <p:spPr>
          <a:xfrm>
            <a:off x="13507978" y="7866868"/>
            <a:ext cx="4018504" cy="1090654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CO" sz="25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Only 8%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showed interest in financial topics and corporate strategy.</a:t>
            </a: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C1CFE662-E6C2-794F-857C-AE766BE6CD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485" r="-1"/>
          <a:stretch/>
        </p:blipFill>
        <p:spPr>
          <a:xfrm>
            <a:off x="9011257" y="2035522"/>
            <a:ext cx="8903807" cy="513659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2E4FC2C4-3CFC-0D42-921E-FCA08EC0F597}"/>
              </a:ext>
            </a:extLst>
          </p:cNvPr>
          <p:cNvSpPr/>
          <p:nvPr/>
        </p:nvSpPr>
        <p:spPr>
          <a:xfrm>
            <a:off x="9227282" y="6476438"/>
            <a:ext cx="8687782" cy="973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5822D0DA-D856-E146-9607-3D8A73121D51}"/>
              </a:ext>
            </a:extLst>
          </p:cNvPr>
          <p:cNvSpPr txBox="1"/>
          <p:nvPr/>
        </p:nvSpPr>
        <p:spPr>
          <a:xfrm>
            <a:off x="9709497" y="6481401"/>
            <a:ext cx="1178342" cy="482795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Strategic issues</a:t>
            </a:r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27F89D53-009E-6B44-8404-8AB6FA796F0E}"/>
              </a:ext>
            </a:extLst>
          </p:cNvPr>
          <p:cNvSpPr txBox="1"/>
          <p:nvPr/>
        </p:nvSpPr>
        <p:spPr>
          <a:xfrm>
            <a:off x="10923653" y="6472383"/>
            <a:ext cx="1013090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All topics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In general</a:t>
            </a:r>
          </a:p>
        </p:txBody>
      </p:sp>
      <p:sp>
        <p:nvSpPr>
          <p:cNvPr id="57" name="object 32">
            <a:extLst>
              <a:ext uri="{FF2B5EF4-FFF2-40B4-BE49-F238E27FC236}">
                <a16:creationId xmlns:a16="http://schemas.microsoft.com/office/drawing/2014/main" id="{1361F1B0-C58F-6347-A130-FD33275FAB7A}"/>
              </a:ext>
            </a:extLst>
          </p:cNvPr>
          <p:cNvSpPr txBox="1"/>
          <p:nvPr/>
        </p:nvSpPr>
        <p:spPr>
          <a:xfrm>
            <a:off x="12223897" y="6472383"/>
            <a:ext cx="1013090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Success 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stories</a:t>
            </a:r>
          </a:p>
        </p:txBody>
      </p:sp>
      <p:sp>
        <p:nvSpPr>
          <p:cNvPr id="58" name="object 32">
            <a:extLst>
              <a:ext uri="{FF2B5EF4-FFF2-40B4-BE49-F238E27FC236}">
                <a16:creationId xmlns:a16="http://schemas.microsoft.com/office/drawing/2014/main" id="{2683C7A6-5718-9944-84CD-CAD130CE9D11}"/>
              </a:ext>
            </a:extLst>
          </p:cNvPr>
          <p:cNvSpPr txBox="1"/>
          <p:nvPr/>
        </p:nvSpPr>
        <p:spPr>
          <a:xfrm>
            <a:off x="13442581" y="6443259"/>
            <a:ext cx="1013090" cy="106757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Internal 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experts on 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special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projects</a:t>
            </a:r>
          </a:p>
        </p:txBody>
      </p:sp>
      <p:sp>
        <p:nvSpPr>
          <p:cNvPr id="59" name="object 32">
            <a:extLst>
              <a:ext uri="{FF2B5EF4-FFF2-40B4-BE49-F238E27FC236}">
                <a16:creationId xmlns:a16="http://schemas.microsoft.com/office/drawing/2014/main" id="{E2EFE936-5FAA-7C4E-B651-E26CE7A5ACB8}"/>
              </a:ext>
            </a:extLst>
          </p:cNvPr>
          <p:cNvSpPr txBox="1"/>
          <p:nvPr/>
        </p:nvSpPr>
        <p:spPr>
          <a:xfrm>
            <a:off x="14580186" y="6430530"/>
            <a:ext cx="1013090" cy="1180422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Knowledge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transfer with external experts</a:t>
            </a: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0725F9D8-CC26-3242-8C8A-C4038B4CECC2}"/>
              </a:ext>
            </a:extLst>
          </p:cNvPr>
          <p:cNvSpPr txBox="1"/>
          <p:nvPr/>
        </p:nvSpPr>
        <p:spPr>
          <a:xfrm>
            <a:off x="15787052" y="6457593"/>
            <a:ext cx="1013090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Product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portfolio</a:t>
            </a: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4941A9AA-F67D-8243-9A9A-6E1C8F6E13A6}"/>
              </a:ext>
            </a:extLst>
          </p:cNvPr>
          <p:cNvSpPr txBox="1"/>
          <p:nvPr/>
        </p:nvSpPr>
        <p:spPr>
          <a:xfrm>
            <a:off x="16908698" y="6428324"/>
            <a:ext cx="1013090" cy="913682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Financial results and corporate strategy</a:t>
            </a:r>
          </a:p>
        </p:txBody>
      </p:sp>
    </p:spTree>
    <p:extLst>
      <p:ext uri="{BB962C8B-B14F-4D97-AF65-F5344CB8AC3E}">
        <p14:creationId xmlns:p14="http://schemas.microsoft.com/office/powerpoint/2010/main" val="15877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/>
        </p:nvSpPr>
        <p:spPr>
          <a:xfrm>
            <a:off x="642" y="1"/>
            <a:ext cx="18286716" cy="10286999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7" name="Grupo 86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" name="object 2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" name="object 3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" name="object 4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25407" y="955360"/>
            <a:ext cx="7962432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CO" sz="32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ABOUT THE LAST </a:t>
            </a:r>
            <a:r>
              <a:rPr lang="es-CO" sz="32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CARIBBEAN WEBINAR</a:t>
            </a:r>
            <a:endParaRPr spc="32" dirty="0"/>
          </a:p>
        </p:txBody>
      </p:sp>
      <p:sp>
        <p:nvSpPr>
          <p:cNvPr id="10" name="object 10"/>
          <p:cNvSpPr/>
          <p:nvPr/>
        </p:nvSpPr>
        <p:spPr>
          <a:xfrm>
            <a:off x="2709645" y="616327"/>
            <a:ext cx="8178194" cy="1227971"/>
          </a:xfrm>
          <a:custGeom>
            <a:avLst/>
            <a:gdLst/>
            <a:ahLst/>
            <a:cxnLst/>
            <a:rect l="l" t="t" r="r" b="b"/>
            <a:pathLst>
              <a:path w="8990965" h="1350010">
                <a:moveTo>
                  <a:pt x="0" y="0"/>
                </a:moveTo>
                <a:lnTo>
                  <a:pt x="8990385" y="0"/>
                </a:lnTo>
                <a:lnTo>
                  <a:pt x="8990385" y="1349686"/>
                </a:lnTo>
                <a:lnTo>
                  <a:pt x="0" y="1349686"/>
                </a:lnTo>
              </a:path>
            </a:pathLst>
          </a:custGeom>
          <a:ln w="20407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" name="object 11"/>
          <p:cNvSpPr/>
          <p:nvPr/>
        </p:nvSpPr>
        <p:spPr>
          <a:xfrm>
            <a:off x="1113331" y="421413"/>
            <a:ext cx="1617498" cy="1617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2" name="object 12"/>
          <p:cNvSpPr/>
          <p:nvPr/>
        </p:nvSpPr>
        <p:spPr>
          <a:xfrm>
            <a:off x="1113331" y="2338690"/>
            <a:ext cx="304971" cy="304971"/>
          </a:xfrm>
          <a:custGeom>
            <a:avLst/>
            <a:gdLst/>
            <a:ahLst/>
            <a:cxnLst/>
            <a:rect l="l" t="t" r="r" b="b"/>
            <a:pathLst>
              <a:path w="335280" h="335280">
                <a:moveTo>
                  <a:pt x="335204" y="335204"/>
                </a:moveTo>
                <a:lnTo>
                  <a:pt x="0" y="335204"/>
                </a:lnTo>
                <a:lnTo>
                  <a:pt x="0" y="0"/>
                </a:lnTo>
                <a:lnTo>
                  <a:pt x="335204" y="0"/>
                </a:lnTo>
                <a:lnTo>
                  <a:pt x="335204" y="335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3" name="object 13"/>
          <p:cNvSpPr/>
          <p:nvPr/>
        </p:nvSpPr>
        <p:spPr>
          <a:xfrm>
            <a:off x="1214211" y="2410224"/>
            <a:ext cx="102996" cy="16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6" name="object 26"/>
          <p:cNvSpPr txBox="1"/>
          <p:nvPr/>
        </p:nvSpPr>
        <p:spPr>
          <a:xfrm>
            <a:off x="1672203" y="2226989"/>
            <a:ext cx="7982938" cy="1463192"/>
          </a:xfrm>
          <a:prstGeom prst="rect">
            <a:avLst/>
          </a:prstGeom>
        </p:spPr>
        <p:txBody>
          <a:bodyPr vert="horz" wrap="square" lIns="0" tIns="153641" rIns="0" bIns="0" rtlCol="0">
            <a:spAutoFit/>
          </a:bodyPr>
          <a:lstStyle/>
          <a:p>
            <a:pPr marL="11552">
              <a:spcBef>
                <a:spcPts val="1210"/>
              </a:spcBef>
            </a:pPr>
            <a:r>
              <a:rPr lang="es-CO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This is how the participants rated us.</a:t>
            </a:r>
          </a:p>
          <a:p>
            <a:pPr marL="11552">
              <a:spcBef>
                <a:spcPts val="1210"/>
              </a:spcBef>
            </a:pPr>
            <a:r>
              <a:rPr lang="es-CO" sz="2500" spc="9" dirty="0">
                <a:solidFill>
                  <a:srgbClr val="081C49"/>
                </a:solidFill>
                <a:latin typeface="Trebuchet MS"/>
                <a:cs typeface="Trebuchet MS"/>
              </a:rPr>
              <a:t>Of the five indicators that could be rated, these were the most outstanding: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2203" y="3748776"/>
            <a:ext cx="5519522" cy="311443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1190" rIns="0" bIns="0" rtlCol="0">
            <a:spAutoFit/>
          </a:bodyPr>
          <a:lstStyle/>
          <a:p>
            <a:pPr marL="155373">
              <a:spcBef>
                <a:spcPts val="246"/>
              </a:spcBef>
            </a:pPr>
            <a:r>
              <a:rPr lang="es-CO" sz="1819" i="1" dirty="0">
                <a:solidFill>
                  <a:srgbClr val="FFFFFF"/>
                </a:solidFill>
                <a:latin typeface="Trebuchet MS"/>
                <a:cs typeface="Trebuchet MS"/>
              </a:rPr>
              <a:t>*The highest rating was 5 and the lowest was 1.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11416817" y="2272725"/>
            <a:ext cx="291686" cy="291686"/>
            <a:chOff x="11850351" y="3553378"/>
            <a:chExt cx="320675" cy="320675"/>
          </a:xfrm>
        </p:grpSpPr>
        <p:sp>
          <p:nvSpPr>
            <p:cNvPr id="55" name="object 55"/>
            <p:cNvSpPr/>
            <p:nvPr/>
          </p:nvSpPr>
          <p:spPr>
            <a:xfrm>
              <a:off x="11850351" y="3553378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956449" y="3628601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1436245" y="1698210"/>
            <a:ext cx="5738425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500" b="1" spc="5" dirty="0">
                <a:solidFill>
                  <a:schemeClr val="bg1"/>
                </a:solidFill>
                <a:latin typeface="Trebuchet MS"/>
                <a:cs typeface="Trebuchet MS"/>
              </a:rPr>
              <a:t>Highest rated aspects: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:a16="http://schemas.microsoft.com/office/drawing/2014/main" id="{7C9184D0-3CD2-E54D-8E6E-02722BEA6583}"/>
              </a:ext>
            </a:extLst>
          </p:cNvPr>
          <p:cNvSpPr txBox="1"/>
          <p:nvPr/>
        </p:nvSpPr>
        <p:spPr>
          <a:xfrm>
            <a:off x="11985860" y="2221137"/>
            <a:ext cx="5738424" cy="949567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Availability of screening rooms and spaces: 3.9</a:t>
            </a:r>
          </a:p>
          <a:p>
            <a:pPr marL="11552">
              <a:spcBef>
                <a:spcPts val="104"/>
              </a:spcBef>
            </a:pPr>
            <a:r>
              <a:rPr lang="es-CO" sz="2000" spc="14" dirty="0">
                <a:solidFill>
                  <a:srgbClr val="081C49"/>
                </a:solidFill>
                <a:latin typeface="Trebuchet MS"/>
                <a:cs typeface="Trebuchet MS"/>
              </a:rPr>
              <a:t>The logistics of the event satisfied the expectations of the employees.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2B351A-F7F1-AB45-B0EB-4F3FC72BB45C}"/>
              </a:ext>
            </a:extLst>
          </p:cNvPr>
          <p:cNvGrpSpPr/>
          <p:nvPr/>
        </p:nvGrpSpPr>
        <p:grpSpPr>
          <a:xfrm>
            <a:off x="11416817" y="3414462"/>
            <a:ext cx="291686" cy="291686"/>
            <a:chOff x="11850351" y="3553378"/>
            <a:chExt cx="320675" cy="320675"/>
          </a:xfrm>
        </p:grpSpPr>
        <p:sp>
          <p:nvSpPr>
            <p:cNvPr id="90" name="object 55">
              <a:extLst>
                <a:ext uri="{FF2B5EF4-FFF2-40B4-BE49-F238E27FC236}">
                  <a16:creationId xmlns:a16="http://schemas.microsoft.com/office/drawing/2014/main" id="{4DB4083E-BBE1-6649-96DC-74F47A0D4515}"/>
                </a:ext>
              </a:extLst>
            </p:cNvPr>
            <p:cNvSpPr/>
            <p:nvPr/>
          </p:nvSpPr>
          <p:spPr>
            <a:xfrm>
              <a:off x="11850351" y="3553378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1" name="object 56">
              <a:extLst>
                <a:ext uri="{FF2B5EF4-FFF2-40B4-BE49-F238E27FC236}">
                  <a16:creationId xmlns:a16="http://schemas.microsoft.com/office/drawing/2014/main" id="{6A93DCCB-5E4D-F744-B0D0-5F9E262A1D70}"/>
                </a:ext>
              </a:extLst>
            </p:cNvPr>
            <p:cNvSpPr/>
            <p:nvPr/>
          </p:nvSpPr>
          <p:spPr>
            <a:xfrm>
              <a:off x="11956449" y="3628601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93" name="object 64">
            <a:extLst>
              <a:ext uri="{FF2B5EF4-FFF2-40B4-BE49-F238E27FC236}">
                <a16:creationId xmlns:a16="http://schemas.microsoft.com/office/drawing/2014/main" id="{C41F2226-B52E-A644-90AD-1514AF76C34C}"/>
              </a:ext>
            </a:extLst>
          </p:cNvPr>
          <p:cNvSpPr txBox="1"/>
          <p:nvPr/>
        </p:nvSpPr>
        <p:spPr>
          <a:xfrm>
            <a:off x="11432932" y="5116970"/>
            <a:ext cx="5738425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500" b="1" spc="5" dirty="0">
                <a:solidFill>
                  <a:schemeClr val="bg1"/>
                </a:solidFill>
                <a:latin typeface="Trebuchet MS"/>
                <a:cs typeface="Trebuchet MS"/>
              </a:rPr>
              <a:t>Improvement opportunities</a:t>
            </a: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2990C59C-CE32-3C44-AAC2-3FB7993356CF}"/>
              </a:ext>
            </a:extLst>
          </p:cNvPr>
          <p:cNvGrpSpPr/>
          <p:nvPr/>
        </p:nvGrpSpPr>
        <p:grpSpPr>
          <a:xfrm>
            <a:off x="11413504" y="5751670"/>
            <a:ext cx="291686" cy="291686"/>
            <a:chOff x="11850351" y="3553378"/>
            <a:chExt cx="320675" cy="320675"/>
          </a:xfrm>
        </p:grpSpPr>
        <p:sp>
          <p:nvSpPr>
            <p:cNvPr id="95" name="object 55">
              <a:extLst>
                <a:ext uri="{FF2B5EF4-FFF2-40B4-BE49-F238E27FC236}">
                  <a16:creationId xmlns:a16="http://schemas.microsoft.com/office/drawing/2014/main" id="{441ABECF-4EB1-5945-86AB-7A4A43EF9DEC}"/>
                </a:ext>
              </a:extLst>
            </p:cNvPr>
            <p:cNvSpPr/>
            <p:nvPr/>
          </p:nvSpPr>
          <p:spPr>
            <a:xfrm>
              <a:off x="11850351" y="3553378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6" name="object 56">
              <a:extLst>
                <a:ext uri="{FF2B5EF4-FFF2-40B4-BE49-F238E27FC236}">
                  <a16:creationId xmlns:a16="http://schemas.microsoft.com/office/drawing/2014/main" id="{037B895D-9C9D-3C41-9773-25FA2BFE7194}"/>
                </a:ext>
              </a:extLst>
            </p:cNvPr>
            <p:cNvSpPr/>
            <p:nvPr/>
          </p:nvSpPr>
          <p:spPr>
            <a:xfrm>
              <a:off x="11956449" y="3628601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97" name="object 65">
            <a:extLst>
              <a:ext uri="{FF2B5EF4-FFF2-40B4-BE49-F238E27FC236}">
                <a16:creationId xmlns:a16="http://schemas.microsoft.com/office/drawing/2014/main" id="{A50A98ED-181B-B64A-AE3F-FF43B4D36EEF}"/>
              </a:ext>
            </a:extLst>
          </p:cNvPr>
          <p:cNvSpPr txBox="1"/>
          <p:nvPr/>
        </p:nvSpPr>
        <p:spPr>
          <a:xfrm>
            <a:off x="11982546" y="5700082"/>
            <a:ext cx="6391379" cy="1522096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Ease of connection to the platform: 3.7</a:t>
            </a:r>
          </a:p>
          <a:p>
            <a:pPr marL="11552">
              <a:spcBef>
                <a:spcPts val="104"/>
              </a:spcBef>
            </a:pPr>
            <a:r>
              <a:rPr lang="es-CO" sz="2000" spc="14" dirty="0">
                <a:solidFill>
                  <a:srgbClr val="081C49"/>
                </a:solidFill>
                <a:latin typeface="Trebuchet MS"/>
                <a:cs typeface="Trebuchet MS"/>
              </a:rPr>
              <a:t>A good score, but there is an opportunity to improve the technical experience and ensure a smoother connection.</a:t>
            </a:r>
          </a:p>
          <a:p>
            <a:pPr marL="11552">
              <a:spcBef>
                <a:spcPts val="104"/>
              </a:spcBef>
            </a:pPr>
            <a:endParaRPr lang="es-CO" sz="1637" b="1" spc="14" dirty="0">
              <a:solidFill>
                <a:srgbClr val="081C49"/>
              </a:solidFill>
              <a:latin typeface="Trebuchet MS"/>
              <a:cs typeface="Trebuchet MS"/>
            </a:endParaRP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32FE5F14-0A01-1E4D-82E6-AC9F8A23732A}"/>
              </a:ext>
            </a:extLst>
          </p:cNvPr>
          <p:cNvGrpSpPr/>
          <p:nvPr/>
        </p:nvGrpSpPr>
        <p:grpSpPr>
          <a:xfrm>
            <a:off x="11423443" y="7176806"/>
            <a:ext cx="291686" cy="291686"/>
            <a:chOff x="11850351" y="3553378"/>
            <a:chExt cx="320675" cy="320675"/>
          </a:xfrm>
        </p:grpSpPr>
        <p:sp>
          <p:nvSpPr>
            <p:cNvPr id="103" name="object 55">
              <a:extLst>
                <a:ext uri="{FF2B5EF4-FFF2-40B4-BE49-F238E27FC236}">
                  <a16:creationId xmlns:a16="http://schemas.microsoft.com/office/drawing/2014/main" id="{010185D6-0D27-5B49-AD34-E27C0D2B5205}"/>
                </a:ext>
              </a:extLst>
            </p:cNvPr>
            <p:cNvSpPr/>
            <p:nvPr/>
          </p:nvSpPr>
          <p:spPr>
            <a:xfrm>
              <a:off x="11850351" y="3553378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4" name="object 56">
              <a:extLst>
                <a:ext uri="{FF2B5EF4-FFF2-40B4-BE49-F238E27FC236}">
                  <a16:creationId xmlns:a16="http://schemas.microsoft.com/office/drawing/2014/main" id="{FC30824E-F731-194E-A5EF-5950A2926E84}"/>
                </a:ext>
              </a:extLst>
            </p:cNvPr>
            <p:cNvSpPr/>
            <p:nvPr/>
          </p:nvSpPr>
          <p:spPr>
            <a:xfrm>
              <a:off x="11956449" y="3628601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06" name="object 64">
            <a:extLst>
              <a:ext uri="{FF2B5EF4-FFF2-40B4-BE49-F238E27FC236}">
                <a16:creationId xmlns:a16="http://schemas.microsoft.com/office/drawing/2014/main" id="{3E955109-DE90-0B42-BD88-042EDB99A1D8}"/>
              </a:ext>
            </a:extLst>
          </p:cNvPr>
          <p:cNvSpPr txBox="1"/>
          <p:nvPr/>
        </p:nvSpPr>
        <p:spPr>
          <a:xfrm>
            <a:off x="11436245" y="8783234"/>
            <a:ext cx="5738425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500" b="1" spc="5" dirty="0">
                <a:solidFill>
                  <a:schemeClr val="bg1"/>
                </a:solidFill>
                <a:latin typeface="Trebuchet MS"/>
                <a:cs typeface="Trebuchet MS"/>
              </a:rPr>
              <a:t>Critical areas </a:t>
            </a:r>
            <a:endParaRPr lang="es-CO"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2B4029E4-1705-AF4D-89CD-9BC9D58136FD}"/>
              </a:ext>
            </a:extLst>
          </p:cNvPr>
          <p:cNvGrpSpPr/>
          <p:nvPr/>
        </p:nvGrpSpPr>
        <p:grpSpPr>
          <a:xfrm>
            <a:off x="11432932" y="9301397"/>
            <a:ext cx="347788" cy="291686"/>
            <a:chOff x="11850351" y="3553378"/>
            <a:chExt cx="320675" cy="320675"/>
          </a:xfrm>
        </p:grpSpPr>
        <p:sp>
          <p:nvSpPr>
            <p:cNvPr id="108" name="object 55">
              <a:extLst>
                <a:ext uri="{FF2B5EF4-FFF2-40B4-BE49-F238E27FC236}">
                  <a16:creationId xmlns:a16="http://schemas.microsoft.com/office/drawing/2014/main" id="{3EF1E967-5FA1-DE47-A732-E2A4A8A4D6A3}"/>
                </a:ext>
              </a:extLst>
            </p:cNvPr>
            <p:cNvSpPr/>
            <p:nvPr/>
          </p:nvSpPr>
          <p:spPr>
            <a:xfrm>
              <a:off x="11850351" y="3553378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9" name="object 56">
              <a:extLst>
                <a:ext uri="{FF2B5EF4-FFF2-40B4-BE49-F238E27FC236}">
                  <a16:creationId xmlns:a16="http://schemas.microsoft.com/office/drawing/2014/main" id="{0A087DDA-98F1-B84F-A4B3-ABC6B3DAC99F}"/>
                </a:ext>
              </a:extLst>
            </p:cNvPr>
            <p:cNvSpPr/>
            <p:nvPr/>
          </p:nvSpPr>
          <p:spPr>
            <a:xfrm>
              <a:off x="11956449" y="3628601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BA5DAFAA-7154-FF49-B6FA-E7477EDB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971" y="4467251"/>
            <a:ext cx="8216371" cy="5177553"/>
          </a:xfrm>
          <a:prstGeom prst="rect">
            <a:avLst/>
          </a:prstGeom>
        </p:spPr>
      </p:pic>
      <p:sp>
        <p:nvSpPr>
          <p:cNvPr id="92" name="object 65">
            <a:extLst>
              <a:ext uri="{FF2B5EF4-FFF2-40B4-BE49-F238E27FC236}">
                <a16:creationId xmlns:a16="http://schemas.microsoft.com/office/drawing/2014/main" id="{CA4645D6-D2F4-9F4D-A1DF-9B696C4C425D}"/>
              </a:ext>
            </a:extLst>
          </p:cNvPr>
          <p:cNvSpPr txBox="1"/>
          <p:nvPr/>
        </p:nvSpPr>
        <p:spPr>
          <a:xfrm>
            <a:off x="12004740" y="3407718"/>
            <a:ext cx="6282618" cy="125734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Panelist participation: 3.8</a:t>
            </a:r>
          </a:p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Nearly 4 out of 5 participants</a:t>
            </a: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000" spc="14" dirty="0">
                <a:solidFill>
                  <a:srgbClr val="081C49"/>
                </a:solidFill>
                <a:latin typeface="Trebuchet MS"/>
                <a:cs typeface="Trebuchet MS"/>
              </a:rPr>
              <a:t>are satisfied with the performance of the panelists, indicating a positive impact on the content presented.</a:t>
            </a:r>
          </a:p>
        </p:txBody>
      </p:sp>
      <p:sp>
        <p:nvSpPr>
          <p:cNvPr id="105" name="object 65">
            <a:extLst>
              <a:ext uri="{FF2B5EF4-FFF2-40B4-BE49-F238E27FC236}">
                <a16:creationId xmlns:a16="http://schemas.microsoft.com/office/drawing/2014/main" id="{5557DE32-EEA6-984C-992C-42F0A3B0A871}"/>
              </a:ext>
            </a:extLst>
          </p:cNvPr>
          <p:cNvSpPr txBox="1"/>
          <p:nvPr/>
        </p:nvSpPr>
        <p:spPr>
          <a:xfrm>
            <a:off x="12005088" y="7103373"/>
            <a:ext cx="6282912" cy="125734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Relevance of content: 3.5</a:t>
            </a:r>
          </a:p>
          <a:p>
            <a:pPr marL="11552">
              <a:spcBef>
                <a:spcPts val="104"/>
              </a:spcBef>
            </a:pPr>
            <a:r>
              <a:rPr lang="es-CO" sz="2000" spc="14" dirty="0">
                <a:solidFill>
                  <a:srgbClr val="081C49"/>
                </a:solidFill>
                <a:latin typeface="Trebuchet MS"/>
                <a:cs typeface="Trebuchet MS"/>
              </a:rPr>
              <a:t>Although satisfactory, this score indicates that the </a:t>
            </a:r>
            <a:r>
              <a:rPr lang="es-CO" sz="20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topics addressed could be more aligned with the interests of the audience.</a:t>
            </a:r>
          </a:p>
        </p:txBody>
      </p:sp>
      <p:sp>
        <p:nvSpPr>
          <p:cNvPr id="110" name="object 65">
            <a:extLst>
              <a:ext uri="{FF2B5EF4-FFF2-40B4-BE49-F238E27FC236}">
                <a16:creationId xmlns:a16="http://schemas.microsoft.com/office/drawing/2014/main" id="{7B08B178-A6BA-F94C-A35A-09D9AB059614}"/>
              </a:ext>
            </a:extLst>
          </p:cNvPr>
          <p:cNvSpPr txBox="1"/>
          <p:nvPr/>
        </p:nvSpPr>
        <p:spPr>
          <a:xfrm>
            <a:off x="11982546" y="9299768"/>
            <a:ext cx="5843826" cy="893719"/>
          </a:xfrm>
          <a:prstGeom prst="rect">
            <a:avLst/>
          </a:prstGeom>
        </p:spPr>
        <p:txBody>
          <a:bodyPr vert="horz" wrap="square" lIns="0" tIns="13284" rIns="0" bIns="0" rtlCol="0" anchor="t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CO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Ease of activating interpretation in other languages and quality of translation: </a:t>
            </a:r>
            <a:r>
              <a:rPr lang="es-CO" sz="2000" b="1" spc="14" dirty="0">
                <a:solidFill>
                  <a:schemeClr val="bg1"/>
                </a:solidFill>
                <a:highlight>
                  <a:srgbClr val="000E49"/>
                </a:highlight>
                <a:latin typeface="Trebuchet MS"/>
                <a:cs typeface="Trebuchet MS"/>
              </a:rPr>
              <a:t>both 3.4</a:t>
            </a:r>
          </a:p>
          <a:p>
            <a:pPr marL="11552">
              <a:spcBef>
                <a:spcPts val="104"/>
              </a:spcBef>
            </a:pPr>
            <a:endParaRPr lang="es-CO" sz="1637" b="1" spc="14" dirty="0">
              <a:solidFill>
                <a:srgbClr val="081C49"/>
              </a:solidFill>
              <a:latin typeface="Trebuchet MS"/>
              <a:cs typeface="Trebuchet M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3131FAF-E725-2A4F-89E4-481672E1CD7D}"/>
              </a:ext>
            </a:extLst>
          </p:cNvPr>
          <p:cNvSpPr/>
          <p:nvPr/>
        </p:nvSpPr>
        <p:spPr>
          <a:xfrm>
            <a:off x="1662329" y="8789718"/>
            <a:ext cx="8207138" cy="89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object 32">
            <a:extLst>
              <a:ext uri="{FF2B5EF4-FFF2-40B4-BE49-F238E27FC236}">
                <a16:creationId xmlns:a16="http://schemas.microsoft.com/office/drawing/2014/main" id="{80EAE6A2-ABCC-F346-8434-51240A7EFC20}"/>
              </a:ext>
            </a:extLst>
          </p:cNvPr>
          <p:cNvSpPr txBox="1"/>
          <p:nvPr/>
        </p:nvSpPr>
        <p:spPr>
          <a:xfrm>
            <a:off x="2464149" y="8676783"/>
            <a:ext cx="1178342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Relevant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content </a:t>
            </a:r>
          </a:p>
        </p:txBody>
      </p:sp>
      <p:sp>
        <p:nvSpPr>
          <p:cNvPr id="43" name="object 32">
            <a:extLst>
              <a:ext uri="{FF2B5EF4-FFF2-40B4-BE49-F238E27FC236}">
                <a16:creationId xmlns:a16="http://schemas.microsoft.com/office/drawing/2014/main" id="{B6820C8A-AB21-404E-8A50-F0A2762A54CA}"/>
              </a:ext>
            </a:extLst>
          </p:cNvPr>
          <p:cNvSpPr txBox="1"/>
          <p:nvPr/>
        </p:nvSpPr>
        <p:spPr>
          <a:xfrm>
            <a:off x="3672301" y="8620285"/>
            <a:ext cx="973733" cy="749535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Screeming 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rooms &amp; spaces</a:t>
            </a:r>
          </a:p>
        </p:txBody>
      </p:sp>
      <p:sp>
        <p:nvSpPr>
          <p:cNvPr id="44" name="object 32">
            <a:extLst>
              <a:ext uri="{FF2B5EF4-FFF2-40B4-BE49-F238E27FC236}">
                <a16:creationId xmlns:a16="http://schemas.microsoft.com/office/drawing/2014/main" id="{6E8F2A45-E339-804B-B812-AF63A7A05643}"/>
              </a:ext>
            </a:extLst>
          </p:cNvPr>
          <p:cNvSpPr txBox="1"/>
          <p:nvPr/>
        </p:nvSpPr>
        <p:spPr>
          <a:xfrm>
            <a:off x="4921673" y="8631999"/>
            <a:ext cx="1178342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Panelist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participation</a:t>
            </a: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892E19C9-D8E0-8E43-875E-408AB0C736A6}"/>
              </a:ext>
            </a:extLst>
          </p:cNvPr>
          <p:cNvSpPr txBox="1"/>
          <p:nvPr/>
        </p:nvSpPr>
        <p:spPr>
          <a:xfrm>
            <a:off x="6199624" y="8671581"/>
            <a:ext cx="973733" cy="913682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Ease connection to the platform</a:t>
            </a:r>
          </a:p>
        </p:txBody>
      </p:sp>
      <p:sp>
        <p:nvSpPr>
          <p:cNvPr id="46" name="object 32">
            <a:extLst>
              <a:ext uri="{FF2B5EF4-FFF2-40B4-BE49-F238E27FC236}">
                <a16:creationId xmlns:a16="http://schemas.microsoft.com/office/drawing/2014/main" id="{45122147-A717-6847-9BBE-083A0D46DC5A}"/>
              </a:ext>
            </a:extLst>
          </p:cNvPr>
          <p:cNvSpPr txBox="1"/>
          <p:nvPr/>
        </p:nvSpPr>
        <p:spPr>
          <a:xfrm>
            <a:off x="7375507" y="8677202"/>
            <a:ext cx="1178342" cy="698239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Ease activating interpretation</a:t>
            </a:r>
          </a:p>
        </p:txBody>
      </p:sp>
      <p:sp>
        <p:nvSpPr>
          <p:cNvPr id="47" name="object 32">
            <a:extLst>
              <a:ext uri="{FF2B5EF4-FFF2-40B4-BE49-F238E27FC236}">
                <a16:creationId xmlns:a16="http://schemas.microsoft.com/office/drawing/2014/main" id="{41641F9E-1C24-5A46-A2D7-090970D0A700}"/>
              </a:ext>
            </a:extLst>
          </p:cNvPr>
          <p:cNvSpPr txBox="1"/>
          <p:nvPr/>
        </p:nvSpPr>
        <p:spPr>
          <a:xfrm>
            <a:off x="8668173" y="8675967"/>
            <a:ext cx="1178342" cy="534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Quality </a:t>
            </a:r>
          </a:p>
          <a:p>
            <a:pPr marL="11552" marR="4621">
              <a:spcBef>
                <a:spcPts val="405"/>
              </a:spcBef>
            </a:pPr>
            <a:r>
              <a:rPr lang="es-CO" sz="1400" spc="14" dirty="0">
                <a:solidFill>
                  <a:srgbClr val="081C49"/>
                </a:solidFill>
                <a:latin typeface="Trebuchet MS"/>
                <a:cs typeface="Trebuchet MS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20569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2262</Words>
  <Application>Microsoft Office PowerPoint</Application>
  <PresentationFormat>Personalizado</PresentationFormat>
  <Paragraphs>568</Paragraphs>
  <Slides>25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Trebuchet MS</vt:lpstr>
      <vt:lpstr>Trade Gothic</vt:lpstr>
      <vt:lpstr>Integral CF</vt:lpstr>
      <vt:lpstr>Integral CF Bold</vt:lpstr>
      <vt:lpstr>Arial</vt:lpstr>
      <vt:lpstr>Trade Gothic Bold</vt:lpstr>
      <vt:lpstr>Calibri</vt:lpstr>
      <vt:lpstr>Office Theme</vt:lpstr>
      <vt:lpstr>MEDIA SURVEY RESULTS</vt:lpstr>
      <vt:lpstr>WHO OPINED?</vt:lpstr>
      <vt:lpstr>Presentación de PowerPoint</vt:lpstr>
      <vt:lpstr>Presentación de PowerPoint</vt:lpstr>
      <vt:lpstr>Presentación de PowerPoint</vt:lpstr>
      <vt:lpstr>Presentación de PowerPoint</vt:lpstr>
      <vt:lpstr>ABOUT THE LAST CARIBBEAN WEBINAR</vt:lpstr>
      <vt:lpstr>ABOUT THE LAST CARIBBEAN WEBINAR</vt:lpstr>
      <vt:lpstr>ABOUT THE LAST CARIBBEAN WEBINAR</vt:lpstr>
      <vt:lpstr>ABOUT THE LAST CARIBBEAN WEBINAR</vt:lpstr>
      <vt:lpstr>ABOUT THE REGIONAL NEWSLETTER  BY GARY DE LA ROSA</vt:lpstr>
      <vt:lpstr>ABOUT THE CARIBBEAN ARGOS COMMUNICATION MAILBOX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Antillas results and media strategy proposal</dc:title>
  <cp:lastModifiedBy>Carolina Valencia Sanchez</cp:lastModifiedBy>
  <cp:revision>6</cp:revision>
  <dcterms:created xsi:type="dcterms:W3CDTF">2006-08-16T00:00:00Z</dcterms:created>
  <dcterms:modified xsi:type="dcterms:W3CDTF">2025-06-13T20:17:37Z</dcterms:modified>
  <dc:identifier>DAGoohmJooM</dc:identifier>
</cp:coreProperties>
</file>