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Integral CF Bold" charset="1" panose="00000800000000000000"/>
      <p:regular r:id="rId21"/>
    </p:embeddedFont>
    <p:embeddedFont>
      <p:font typeface="Trade Gothic" charset="1" panose="020B0503040303020004"/>
      <p:regular r:id="rId25"/>
    </p:embeddedFont>
    <p:embeddedFont>
      <p:font typeface="Trade Gothic Bold" charset="1" panose="020B0803040303020004"/>
      <p:regular r:id="rId27"/>
    </p:embeddedFont>
    <p:embeddedFont>
      <p:font typeface="Integral CF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25" Target="fonts/font25.fntdata" Type="http://schemas.openxmlformats.org/officeDocument/2006/relationships/font"/><Relationship Id="rId26" Target="notesSlides/notesSlide2.xml" Type="http://schemas.openxmlformats.org/officeDocument/2006/relationships/notes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con Rachel el tema de la traducción local. Percepción y otras alternativas.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Enfoque en fortalecer los medios directos con líderes y aliados locales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jpeg" Type="http://schemas.openxmlformats.org/officeDocument/2006/relationships/image"/><Relationship Id="rId9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14185" y="217973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2274" y="1412321"/>
            <a:ext cx="18690274" cy="10042912"/>
            <a:chOff x="0" y="0"/>
            <a:chExt cx="24384000" cy="131023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102343"/>
            </a:xfrm>
            <a:custGeom>
              <a:avLst/>
              <a:gdLst/>
              <a:ahLst/>
              <a:cxnLst/>
              <a:rect r="r" b="b" t="t" l="l"/>
              <a:pathLst>
                <a:path h="1310234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02343"/>
                  </a:lnTo>
                  <a:lnTo>
                    <a:pt x="0" y="13102343"/>
                  </a:ln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 l="0" t="-21547" r="0" b="-2444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311264" y="7588763"/>
            <a:ext cx="1976736" cy="2085638"/>
            <a:chOff x="0" y="0"/>
            <a:chExt cx="3968119" cy="41867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8115" cy="4186682"/>
            </a:xfrm>
            <a:custGeom>
              <a:avLst/>
              <a:gdLst/>
              <a:ahLst/>
              <a:cxnLst/>
              <a:rect r="r" b="b" t="t" l="l"/>
              <a:pathLst>
                <a:path h="4186682" w="3968115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7" t="0" r="-207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-251254" y="-96164"/>
            <a:ext cx="18539254" cy="1737085"/>
            <a:chOff x="0" y="0"/>
            <a:chExt cx="4882766" cy="45750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82766" cy="457504"/>
            </a:xfrm>
            <a:custGeom>
              <a:avLst/>
              <a:gdLst/>
              <a:ahLst/>
              <a:cxnLst/>
              <a:rect r="r" b="b" t="t" l="l"/>
              <a:pathLst>
                <a:path h="457504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457504"/>
                  </a:lnTo>
                  <a:lnTo>
                    <a:pt x="0" y="457504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4882766" cy="476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93987" y="-96164"/>
            <a:ext cx="15334523" cy="2260764"/>
            <a:chOff x="0" y="0"/>
            <a:chExt cx="20446031" cy="30143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46031" cy="3014352"/>
            </a:xfrm>
            <a:custGeom>
              <a:avLst/>
              <a:gdLst/>
              <a:ahLst/>
              <a:cxnLst/>
              <a:rect r="r" b="b" t="t" l="l"/>
              <a:pathLst>
                <a:path h="3014352" w="20446031">
                  <a:moveTo>
                    <a:pt x="0" y="0"/>
                  </a:moveTo>
                  <a:lnTo>
                    <a:pt x="20446031" y="0"/>
                  </a:lnTo>
                  <a:lnTo>
                    <a:pt x="20446031" y="3014352"/>
                  </a:lnTo>
                  <a:lnTo>
                    <a:pt x="0" y="301435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52400"/>
              <a:ext cx="20446031" cy="28619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523"/>
                </a:lnSpc>
              </a:pPr>
              <a:r>
                <a:rPr lang="en-US" b="true" sz="5200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CARIBBEAN REGIONAL MEDIA AND CHANNELS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75565" y="184231"/>
            <a:ext cx="13900621" cy="1688937"/>
            <a:chOff x="0" y="0"/>
            <a:chExt cx="18534162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LOCAL STRATEGY antilles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0" y="1412321"/>
          <a:ext cx="18288000" cy="8874679"/>
        </p:xfrm>
        <a:graphic>
          <a:graphicData uri="http://schemas.openxmlformats.org/drawingml/2006/table">
            <a:tbl>
              <a:tblPr/>
              <a:tblGrid>
                <a:gridCol w="2018589"/>
                <a:gridCol w="2297448"/>
                <a:gridCol w="2242779"/>
                <a:gridCol w="2459295"/>
                <a:gridCol w="2210842"/>
                <a:gridCol w="1791083"/>
                <a:gridCol w="2454205"/>
                <a:gridCol w="2813759"/>
              </a:tblGrid>
              <a:tr h="814078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 / </a:t>
                      </a: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milestones related to operations.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Local mailbox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Physical billboards (local management)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of Antilles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Animated video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To Date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newsletter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operational milestones.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 spatial projection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fresh.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Number of deliveries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Programming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672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Project and campaign communications.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Mobilize pertinent regional and local initiatives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Community mailbox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Sending rate vs. views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1" id="11"/>
          <p:cNvGrpSpPr/>
          <p:nvPr/>
        </p:nvGrpSpPr>
        <p:grpSpPr>
          <a:xfrm rot="0">
            <a:off x="11728661" y="456612"/>
            <a:ext cx="3687052" cy="572088"/>
            <a:chOff x="0" y="0"/>
            <a:chExt cx="4916069" cy="7627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44891" cy="762783"/>
            </a:xfrm>
            <a:custGeom>
              <a:avLst/>
              <a:gdLst/>
              <a:ahLst/>
              <a:cxnLst/>
              <a:rect r="r" b="b" t="t" l="l"/>
              <a:pathLst>
                <a:path h="762783" w="1144891">
                  <a:moveTo>
                    <a:pt x="0" y="0"/>
                  </a:moveTo>
                  <a:lnTo>
                    <a:pt x="1144891" y="0"/>
                  </a:lnTo>
                  <a:lnTo>
                    <a:pt x="1144891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44891" y="0"/>
              <a:ext cx="1271306" cy="762783"/>
            </a:xfrm>
            <a:custGeom>
              <a:avLst/>
              <a:gdLst/>
              <a:ahLst/>
              <a:cxnLst/>
              <a:rect r="r" b="b" t="t" l="l"/>
              <a:pathLst>
                <a:path h="762783" w="1271306">
                  <a:moveTo>
                    <a:pt x="0" y="0"/>
                  </a:moveTo>
                  <a:lnTo>
                    <a:pt x="1271306" y="0"/>
                  </a:lnTo>
                  <a:lnTo>
                    <a:pt x="1271306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436931" y="0"/>
              <a:ext cx="1147043" cy="762783"/>
            </a:xfrm>
            <a:custGeom>
              <a:avLst/>
              <a:gdLst/>
              <a:ahLst/>
              <a:cxnLst/>
              <a:rect r="r" b="b" t="t" l="l"/>
              <a:pathLst>
                <a:path h="762783" w="1147043">
                  <a:moveTo>
                    <a:pt x="0" y="0"/>
                  </a:moveTo>
                  <a:lnTo>
                    <a:pt x="1147043" y="0"/>
                  </a:lnTo>
                  <a:lnTo>
                    <a:pt x="1147043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609374" y="0"/>
              <a:ext cx="1306695" cy="762783"/>
            </a:xfrm>
            <a:custGeom>
              <a:avLst/>
              <a:gdLst/>
              <a:ahLst/>
              <a:cxnLst/>
              <a:rect r="r" b="b" t="t" l="l"/>
              <a:pathLst>
                <a:path h="762783" w="1306695">
                  <a:moveTo>
                    <a:pt x="0" y="0"/>
                  </a:moveTo>
                  <a:lnTo>
                    <a:pt x="1306695" y="0"/>
                  </a:lnTo>
                  <a:lnTo>
                    <a:pt x="1306695" y="762783"/>
                  </a:lnTo>
                  <a:lnTo>
                    <a:pt x="0" y="762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CARIBBEAN MEDIA TIMELINE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387093" y="4750584"/>
            <a:ext cx="58357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479726" y="4727198"/>
            <a:ext cx="590750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July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79040" y="4733579"/>
            <a:ext cx="722097" cy="36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24"/>
              </a:lnSpc>
              <a:spcBef>
                <a:spcPct val="0"/>
              </a:spcBef>
            </a:pPr>
            <a:r>
              <a:rPr lang="en-US" sz="187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August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533175" y="4727198"/>
            <a:ext cx="1249963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September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00187" y="4727198"/>
            <a:ext cx="86132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October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26422" y="4716198"/>
            <a:ext cx="116635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November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1953" y="4673100"/>
            <a:ext cx="111126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December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61182" y="5387554"/>
            <a:ext cx="635397" cy="24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2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name="AutoShape 47" id="47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8" id="48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257362" y="4750584"/>
            <a:ext cx="569051" cy="366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18"/>
              </a:lnSpc>
              <a:spcBef>
                <a:spcPct val="0"/>
              </a:spcBef>
            </a:pPr>
            <a:r>
              <a:rPr lang="en-US" sz="1941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658373" y="5417653"/>
            <a:ext cx="635397" cy="24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2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219119" y="5417653"/>
            <a:ext cx="635397" cy="24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2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6697437" y="5387554"/>
            <a:ext cx="635397" cy="24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2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To Date</a:t>
            </a:r>
            <a:r>
              <a:rPr lang="en-US" sz="150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99734" y="4093741"/>
            <a:ext cx="1617960" cy="50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Media matrix socialization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77928" y="5417653"/>
            <a:ext cx="1528167" cy="50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Media matrix campaign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caribbean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AutoShape 39" id="39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0" id="40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640101" y="3431298"/>
            <a:ext cx="1521317" cy="911272"/>
            <a:chOff x="0" y="0"/>
            <a:chExt cx="3315824" cy="198618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JUNE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269414" y="3431298"/>
            <a:ext cx="1521317" cy="911272"/>
            <a:chOff x="0" y="0"/>
            <a:chExt cx="3315824" cy="1986186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3158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3315824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JULY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609537" y="2100926"/>
            <a:ext cx="6140225" cy="911272"/>
            <a:chOff x="0" y="0"/>
            <a:chExt cx="13383082" cy="1986186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FIRST EDITION</a:t>
              </a: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3278071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370155" y="4727535"/>
            <a:ext cx="812458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540324" y="4733917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758936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032187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4311496" y="4716532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6480014" y="4673424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40554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900213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7624076" y="5637500"/>
            <a:ext cx="635652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068188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248807" y="5616695"/>
            <a:ext cx="105515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244659" y="5616699"/>
            <a:ext cx="1972307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</a:t>
            </a: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ns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4994100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428120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834213" y="5637500"/>
            <a:ext cx="1199105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476505" y="7646757"/>
            <a:ext cx="1596970" cy="95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1635280" y="6515687"/>
            <a:ext cx="1596970" cy="50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9709244" y="6515687"/>
            <a:ext cx="1043136" cy="730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7159618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248807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caribbean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78071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370155" y="4727535"/>
            <a:ext cx="812458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40324" y="4733917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758936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32187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311496" y="4716532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480014" y="4673424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140554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00213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624076" y="5637500"/>
            <a:ext cx="635652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2428087" cy="911272"/>
            <a:chOff x="0" y="0"/>
            <a:chExt cx="5292197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292198" cy="1986186"/>
            </a:xfrm>
            <a:custGeom>
              <a:avLst/>
              <a:gdLst/>
              <a:ahLst/>
              <a:cxnLst/>
              <a:rect r="r" b="b" t="t" l="l"/>
              <a:pathLst>
                <a:path h="1986186" w="5292198">
                  <a:moveTo>
                    <a:pt x="0" y="0"/>
                  </a:moveTo>
                  <a:lnTo>
                    <a:pt x="5292198" y="0"/>
                  </a:lnTo>
                  <a:lnTo>
                    <a:pt x="5292198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5292197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AUGUST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3763904" cy="911272"/>
            <a:chOff x="0" y="0"/>
            <a:chExt cx="8203711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203711" cy="1986186"/>
            </a:xfrm>
            <a:custGeom>
              <a:avLst/>
              <a:gdLst/>
              <a:ahLst/>
              <a:cxnLst/>
              <a:rect r="r" b="b" t="t" l="l"/>
              <a:pathLst>
                <a:path h="1986186" w="8203711">
                  <a:moveTo>
                    <a:pt x="0" y="0"/>
                  </a:moveTo>
                  <a:lnTo>
                    <a:pt x="8203711" y="0"/>
                  </a:lnTo>
                  <a:lnTo>
                    <a:pt x="8203711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8203711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SEPTEMBER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68188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248807" y="5616695"/>
            <a:ext cx="105515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244659" y="5616699"/>
            <a:ext cx="1972307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</a:t>
            </a: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994100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7428120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834213" y="5637500"/>
            <a:ext cx="1199105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9476505" y="7646757"/>
            <a:ext cx="1596970" cy="95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635280" y="6515687"/>
            <a:ext cx="1596970" cy="50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9709244" y="6515687"/>
            <a:ext cx="1043136" cy="730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609537" y="2100926"/>
            <a:ext cx="6140225" cy="911272"/>
            <a:chOff x="0" y="0"/>
            <a:chExt cx="13383082" cy="198618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SECOND EDITION</a:t>
              </a:r>
            </a:p>
          </p:txBody>
        </p:sp>
      </p:grpSp>
      <p:sp>
        <p:nvSpPr>
          <p:cNvPr name="TextBox 72" id="72"/>
          <p:cNvSpPr txBox="true"/>
          <p:nvPr/>
        </p:nvSpPr>
        <p:spPr>
          <a:xfrm rot="0">
            <a:off x="7159618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248807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489639"/>
            <a:chOff x="0" y="0"/>
            <a:chExt cx="18534162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to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date - caribbean </a:t>
              </a: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619" y="4703827"/>
            <a:ext cx="1804061" cy="511376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78071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4353" y="4688940"/>
            <a:ext cx="1804061" cy="511376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370155" y="4727535"/>
            <a:ext cx="812458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9872" y="4703827"/>
            <a:ext cx="1804061" cy="511376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40324" y="4733917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9414" y="4707032"/>
            <a:ext cx="1804061" cy="492201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758936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31735" y="4687857"/>
            <a:ext cx="1804061" cy="511376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32187" y="4727535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2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11043" y="4687857"/>
            <a:ext cx="1804061" cy="511376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311496" y="4716532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3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8747" y="4643334"/>
            <a:ext cx="1804061" cy="511376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480014" y="4673424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4</a:t>
            </a:r>
          </a:p>
        </p:txBody>
      </p:sp>
      <p:sp>
        <p:nvSpPr>
          <p:cNvPr name="AutoShape 46" id="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640101" y="4703827"/>
            <a:ext cx="1804061" cy="511376"/>
            <a:chOff x="0" y="0"/>
            <a:chExt cx="532150" cy="1508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140554" y="4750926"/>
            <a:ext cx="803156" cy="37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Week 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00213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624076" y="5637500"/>
            <a:ext cx="635652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Desing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640101" y="3431298"/>
            <a:ext cx="3039548" cy="911272"/>
            <a:chOff x="0" y="0"/>
            <a:chExt cx="6624924" cy="19861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624924" cy="1986186"/>
            </a:xfrm>
            <a:custGeom>
              <a:avLst/>
              <a:gdLst/>
              <a:ahLst/>
              <a:cxnLst/>
              <a:rect r="r" b="b" t="t" l="l"/>
              <a:pathLst>
                <a:path h="1986186" w="6624924">
                  <a:moveTo>
                    <a:pt x="0" y="0"/>
                  </a:moveTo>
                  <a:lnTo>
                    <a:pt x="6624924" y="0"/>
                  </a:lnTo>
                  <a:lnTo>
                    <a:pt x="66249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104775"/>
              <a:ext cx="6624924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OCTOBER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69414" y="3431298"/>
            <a:ext cx="3763904" cy="911272"/>
            <a:chOff x="0" y="0"/>
            <a:chExt cx="8203711" cy="198618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203711" cy="1986186"/>
            </a:xfrm>
            <a:custGeom>
              <a:avLst/>
              <a:gdLst/>
              <a:ahLst/>
              <a:cxnLst/>
              <a:rect r="r" b="b" t="t" l="l"/>
              <a:pathLst>
                <a:path h="1986186" w="8203711">
                  <a:moveTo>
                    <a:pt x="0" y="0"/>
                  </a:moveTo>
                  <a:lnTo>
                    <a:pt x="8203711" y="0"/>
                  </a:lnTo>
                  <a:lnTo>
                    <a:pt x="8203711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104775"/>
              <a:ext cx="8203711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NOVEMBER</a:t>
              </a: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068188" y="5616695"/>
            <a:ext cx="122292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Receiving of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information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248807" y="5616695"/>
            <a:ext cx="1055153" cy="502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Structuring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of content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244659" y="5616699"/>
            <a:ext cx="1972307" cy="273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 modificatio</a:t>
            </a: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994100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1st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7428120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3rd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834213" y="5637500"/>
            <a:ext cx="1199105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the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208123" y="8800295"/>
            <a:ext cx="1596970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Structure 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script for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9476505" y="7646757"/>
            <a:ext cx="1596970" cy="95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Production of the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animation in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design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635280" y="6515687"/>
            <a:ext cx="1596970" cy="50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Sending animation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9709244" y="6515687"/>
            <a:ext cx="1043136" cy="730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4th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 local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609537" y="2100926"/>
            <a:ext cx="6140225" cy="911272"/>
            <a:chOff x="0" y="0"/>
            <a:chExt cx="13383082" cy="198618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338308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3383082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1" id="71"/>
            <p:cNvSpPr txBox="true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44"/>
                </a:lnSpc>
                <a:spcBef>
                  <a:spcPct val="0"/>
                </a:spcBef>
              </a:pPr>
              <a:r>
                <a:rPr lang="en-US" b="true" sz="3500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THIRD EDITION</a:t>
              </a:r>
            </a:p>
          </p:txBody>
        </p:sp>
      </p:grpSp>
      <p:sp>
        <p:nvSpPr>
          <p:cNvPr name="TextBox 72" id="72"/>
          <p:cNvSpPr txBox="true"/>
          <p:nvPr/>
        </p:nvSpPr>
        <p:spPr>
          <a:xfrm rot="0">
            <a:off x="7159618" y="6538164"/>
            <a:ext cx="1564567" cy="7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2nd review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Review by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Caribbean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248807" y="7669229"/>
            <a:ext cx="1156976" cy="5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true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2rd review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review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5085977" cy="1489639"/>
            <a:chOff x="0" y="0"/>
            <a:chExt cx="20114636" cy="19861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114636" cy="1986186"/>
            </a:xfrm>
            <a:custGeom>
              <a:avLst/>
              <a:gdLst/>
              <a:ahLst/>
              <a:cxnLst/>
              <a:rect r="r" b="b" t="t" l="l"/>
              <a:pathLst>
                <a:path h="1986186" w="20114636">
                  <a:moveTo>
                    <a:pt x="0" y="0"/>
                  </a:moveTo>
                  <a:lnTo>
                    <a:pt x="20114636" y="0"/>
                  </a:lnTo>
                  <a:lnTo>
                    <a:pt x="20114636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20114636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INTERNAL COMMUNICATION SCHEME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06856" y="2173385"/>
            <a:ext cx="15074288" cy="7084915"/>
          </a:xfrm>
          <a:custGeom>
            <a:avLst/>
            <a:gdLst/>
            <a:ahLst/>
            <a:cxnLst/>
            <a:rect r="r" b="b" t="t" l="l"/>
            <a:pathLst>
              <a:path h="7084915" w="15074288">
                <a:moveTo>
                  <a:pt x="0" y="0"/>
                </a:moveTo>
                <a:lnTo>
                  <a:pt x="15074288" y="0"/>
                </a:lnTo>
                <a:lnTo>
                  <a:pt x="15074288" y="7084915"/>
                </a:lnTo>
                <a:lnTo>
                  <a:pt x="0" y="708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335171" y="4869141"/>
            <a:ext cx="3086100" cy="1092443"/>
            <a:chOff x="0" y="0"/>
            <a:chExt cx="812800" cy="2877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287722"/>
            </a:xfrm>
            <a:custGeom>
              <a:avLst/>
              <a:gdLst/>
              <a:ahLst/>
              <a:cxnLst/>
              <a:rect r="r" b="b" t="t" l="l"/>
              <a:pathLst>
                <a:path h="28772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87722"/>
                  </a:lnTo>
                  <a:lnTo>
                    <a:pt x="0" y="287722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306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Caribbean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Communications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426051" y="4400594"/>
            <a:ext cx="3086100" cy="742906"/>
            <a:chOff x="0" y="0"/>
            <a:chExt cx="812800" cy="1956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195662"/>
            </a:xfrm>
            <a:custGeom>
              <a:avLst/>
              <a:gdLst/>
              <a:ahLst/>
              <a:cxnLst/>
              <a:rect r="r" b="b" t="t" l="l"/>
              <a:pathLst>
                <a:path h="1956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95662"/>
                  </a:lnTo>
                  <a:lnTo>
                    <a:pt x="0" y="1956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812800" cy="214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Country Manager and operational leaders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607293" y="5476230"/>
            <a:ext cx="2723617" cy="970708"/>
            <a:chOff x="0" y="0"/>
            <a:chExt cx="717331" cy="2556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17331" cy="255660"/>
            </a:xfrm>
            <a:custGeom>
              <a:avLst/>
              <a:gdLst/>
              <a:ahLst/>
              <a:cxnLst/>
              <a:rect r="r" b="b" t="t" l="l"/>
              <a:pathLst>
                <a:path h="255660" w="717331">
                  <a:moveTo>
                    <a:pt x="0" y="0"/>
                  </a:moveTo>
                  <a:lnTo>
                    <a:pt x="717331" y="0"/>
                  </a:lnTo>
                  <a:lnTo>
                    <a:pt x="717331" y="255660"/>
                  </a:lnTo>
                  <a:lnTo>
                    <a:pt x="0" y="2556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717331" cy="274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Local HR allies 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749957" y="2757607"/>
            <a:ext cx="2853075" cy="1003187"/>
            <a:chOff x="0" y="0"/>
            <a:chExt cx="751427" cy="26421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51427" cy="264214"/>
            </a:xfrm>
            <a:custGeom>
              <a:avLst/>
              <a:gdLst/>
              <a:ahLst/>
              <a:cxnLst/>
              <a:rect r="r" b="b" t="t" l="l"/>
              <a:pathLst>
                <a:path h="264214" w="751427">
                  <a:moveTo>
                    <a:pt x="0" y="0"/>
                  </a:moveTo>
                  <a:lnTo>
                    <a:pt x="751427" y="0"/>
                  </a:lnTo>
                  <a:lnTo>
                    <a:pt x="751427" y="264214"/>
                  </a:lnTo>
                  <a:lnTo>
                    <a:pt x="0" y="2642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751427" cy="283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Tools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Training spaces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Direct communication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186684" y="7438741"/>
            <a:ext cx="3086100" cy="904875"/>
            <a:chOff x="0" y="0"/>
            <a:chExt cx="812800" cy="23832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238321"/>
            </a:xfrm>
            <a:custGeom>
              <a:avLst/>
              <a:gdLst/>
              <a:ahLst/>
              <a:cxnLst/>
              <a:rect r="r" b="b" t="t" l="l"/>
              <a:pathLst>
                <a:path h="23832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38321"/>
                  </a:lnTo>
                  <a:lnTo>
                    <a:pt x="0" y="2383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812800" cy="257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Regional mass media and communication channels 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713855" y="5415362"/>
            <a:ext cx="2967289" cy="1031575"/>
            <a:chOff x="0" y="0"/>
            <a:chExt cx="781508" cy="2716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81508" cy="271691"/>
            </a:xfrm>
            <a:custGeom>
              <a:avLst/>
              <a:gdLst/>
              <a:ahLst/>
              <a:cxnLst/>
              <a:rect r="r" b="b" t="t" l="l"/>
              <a:pathLst>
                <a:path h="271691" w="781508">
                  <a:moveTo>
                    <a:pt x="0" y="0"/>
                  </a:moveTo>
                  <a:lnTo>
                    <a:pt x="781508" y="0"/>
                  </a:lnTo>
                  <a:lnTo>
                    <a:pt x="781508" y="271691"/>
                  </a:lnTo>
                  <a:lnTo>
                    <a:pt x="0" y="271691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781508" cy="2907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Employees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territories 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617587" y="8188266"/>
            <a:ext cx="2063557" cy="1070034"/>
            <a:chOff x="0" y="0"/>
            <a:chExt cx="543488" cy="28182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43488" cy="281820"/>
            </a:xfrm>
            <a:custGeom>
              <a:avLst/>
              <a:gdLst/>
              <a:ahLst/>
              <a:cxnLst/>
              <a:rect r="r" b="b" t="t" l="l"/>
              <a:pathLst>
                <a:path h="281820" w="543488">
                  <a:moveTo>
                    <a:pt x="0" y="0"/>
                  </a:moveTo>
                  <a:lnTo>
                    <a:pt x="543488" y="0"/>
                  </a:lnTo>
                  <a:lnTo>
                    <a:pt x="543488" y="281820"/>
                  </a:lnTo>
                  <a:lnTo>
                    <a:pt x="0" y="281820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9050"/>
              <a:ext cx="543488" cy="300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External </a:t>
              </a:r>
            </a:p>
            <a:p>
              <a:pPr algn="ctr">
                <a:lnSpc>
                  <a:spcPts val="2050"/>
                </a:lnSpc>
              </a:pPr>
              <a:r>
                <a:rPr lang="en-US" sz="1899">
                  <a:solidFill>
                    <a:srgbClr val="000000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public 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653534" y="5648760"/>
            <a:ext cx="4711999" cy="385275"/>
            <a:chOff x="0" y="0"/>
            <a:chExt cx="1241020" cy="10147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41020" cy="101472"/>
            </a:xfrm>
            <a:custGeom>
              <a:avLst/>
              <a:gdLst/>
              <a:ahLst/>
              <a:cxnLst/>
              <a:rect r="r" b="b" t="t" l="l"/>
              <a:pathLst>
                <a:path h="101472" w="1241020">
                  <a:moveTo>
                    <a:pt x="0" y="0"/>
                  </a:moveTo>
                  <a:lnTo>
                    <a:pt x="1241020" y="0"/>
                  </a:lnTo>
                  <a:lnTo>
                    <a:pt x="1241020" y="101472"/>
                  </a:lnTo>
                  <a:lnTo>
                    <a:pt x="0" y="101472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9050"/>
              <a:ext cx="1241020" cy="1205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34"/>
                </a:lnSpc>
              </a:pPr>
              <a:r>
                <a:rPr lang="en-US" sz="1699">
                  <a:solidFill>
                    <a:srgbClr val="FFFFFF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Direct content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17860"/>
            <a:ext cx="9680063" cy="2786872"/>
            <a:chOff x="0" y="0"/>
            <a:chExt cx="12906750" cy="37158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06749" cy="3715829"/>
            </a:xfrm>
            <a:custGeom>
              <a:avLst/>
              <a:gdLst/>
              <a:ahLst/>
              <a:cxnLst/>
              <a:rect r="r" b="b" t="t" l="l"/>
              <a:pathLst>
                <a:path h="3715829" w="12906749">
                  <a:moveTo>
                    <a:pt x="0" y="0"/>
                  </a:moveTo>
                  <a:lnTo>
                    <a:pt x="12906749" y="0"/>
                  </a:lnTo>
                  <a:lnTo>
                    <a:pt x="12906749" y="3715829"/>
                  </a:lnTo>
                  <a:lnTo>
                    <a:pt x="0" y="371582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0"/>
              <a:ext cx="12906750" cy="3525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561"/>
                </a:lnSpc>
              </a:pPr>
              <a:r>
                <a:rPr lang="en-US" sz="6399" spc="6" b="tru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>
                <a:lnSpc>
                  <a:spcPts val="556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311264" y="7588763"/>
            <a:ext cx="1976736" cy="2085638"/>
            <a:chOff x="0" y="0"/>
            <a:chExt cx="3968119" cy="41867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8115" cy="4186682"/>
            </a:xfrm>
            <a:custGeom>
              <a:avLst/>
              <a:gdLst/>
              <a:ahLst/>
              <a:cxnLst/>
              <a:rect r="r" b="b" t="t" l="l"/>
              <a:pathLst>
                <a:path h="4186682" w="3968115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7" t="0" r="-207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762278" y="1873332"/>
            <a:ext cx="6957069" cy="9605155"/>
            <a:chOff x="0" y="0"/>
            <a:chExt cx="9276091" cy="128068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276091" cy="12806874"/>
            </a:xfrm>
            <a:custGeom>
              <a:avLst/>
              <a:gdLst/>
              <a:ahLst/>
              <a:cxnLst/>
              <a:rect r="r" b="b" t="t" l="l"/>
              <a:pathLst>
                <a:path h="12806874" w="9276091">
                  <a:moveTo>
                    <a:pt x="0" y="0"/>
                  </a:moveTo>
                  <a:lnTo>
                    <a:pt x="9276091" y="0"/>
                  </a:lnTo>
                  <a:lnTo>
                    <a:pt x="9276091" y="12806874"/>
                  </a:lnTo>
                  <a:lnTo>
                    <a:pt x="0" y="12806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28575"/>
              <a:ext cx="9276091" cy="1277829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REGIONAL MEDIA AND CHANNELS: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Webinar: Entertaining content and stories of trajectory. As well as strategic issues and success stories.</a:t>
              </a: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Positive feedback from the panelists.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Regional Newsletter by Gary de la Rosa: Overall, it was very positive perception. 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In general, it is very well rated. 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formats: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Audiovisual (all).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Conversations (all).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Suriname reading and creative images (language - local translator).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432621" y="1028700"/>
            <a:ext cx="7093101" cy="10787634"/>
            <a:chOff x="0" y="0"/>
            <a:chExt cx="9457468" cy="143835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457468" cy="14383511"/>
            </a:xfrm>
            <a:custGeom>
              <a:avLst/>
              <a:gdLst/>
              <a:ahLst/>
              <a:cxnLst/>
              <a:rect r="r" b="b" t="t" l="l"/>
              <a:pathLst>
                <a:path h="14383511" w="9457468">
                  <a:moveTo>
                    <a:pt x="0" y="0"/>
                  </a:moveTo>
                  <a:lnTo>
                    <a:pt x="9457468" y="0"/>
                  </a:lnTo>
                  <a:lnTo>
                    <a:pt x="9457468" y="14383511"/>
                  </a:lnTo>
                  <a:lnTo>
                    <a:pt x="0" y="143835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9457468" cy="144120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GENERAL REFLECTIONS: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Videos are the preferred format, text is the least chosen.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Operation leaders are one of the main communication channels.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screens less valued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WhattsApp as most prominent channel (- in Puerto Rico).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6"/>
                </a:lnSpc>
              </a:pPr>
              <a:r>
                <a:rPr lang="en-US" sz="2999" b="true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ConsideraTIONS:</a:t>
              </a:r>
            </a:p>
            <a:p>
              <a:pPr algn="l">
                <a:lnSpc>
                  <a:spcPts val="3266"/>
                </a:lnSpc>
              </a:pP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Do not overwhelm.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Leaders' spaces with local allies.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Short and clear content.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French Guayane / Need to connect and communicate. </a:t>
              </a:r>
            </a:p>
            <a:p>
              <a:pPr algn="l" marL="647698" indent="-323849" lvl="1">
                <a:lnSpc>
                  <a:spcPts val="3266"/>
                </a:lnSpc>
                <a:buFont typeface="Arial"/>
                <a:buChar char="•"/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screens go out. Each territory validates its functionality and budgets for 2026 if necessary.</a:t>
              </a:r>
            </a:p>
            <a:p>
              <a:pPr algn="l">
                <a:lnSpc>
                  <a:spcPts val="3266"/>
                </a:lnSpc>
              </a:pPr>
              <a:r>
                <a:rPr lang="en-US" sz="2999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</a:p>
            <a:p>
              <a:pPr algn="l">
                <a:lnSpc>
                  <a:spcPts val="3266"/>
                </a:lnSpc>
              </a:pPr>
            </a:p>
            <a:p>
              <a:pPr algn="l">
                <a:lnSpc>
                  <a:spcPts val="3269"/>
                </a:lnSpc>
              </a:pPr>
            </a:p>
            <a:p>
              <a:pPr algn="l">
                <a:lnSpc>
                  <a:spcPts val="3266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8908737" y="2256445"/>
            <a:ext cx="0" cy="6530096"/>
          </a:xfrm>
          <a:prstGeom prst="line">
            <a:avLst/>
          </a:prstGeom>
          <a:ln cap="flat" w="9525">
            <a:solidFill>
              <a:srgbClr val="C1D60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781936" y="0"/>
            <a:ext cx="13900621" cy="1489639"/>
            <a:chOff x="0" y="0"/>
            <a:chExt cx="18534162" cy="198618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MAIN FINDINGS CARIBBEAN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-1036185">
            <a:off x="154704" y="8700035"/>
            <a:ext cx="1747992" cy="1116530"/>
          </a:xfrm>
          <a:custGeom>
            <a:avLst/>
            <a:gdLst/>
            <a:ahLst/>
            <a:cxnLst/>
            <a:rect r="r" b="b" t="t" l="l"/>
            <a:pathLst>
              <a:path h="1116530" w="1747992">
                <a:moveTo>
                  <a:pt x="0" y="0"/>
                </a:moveTo>
                <a:lnTo>
                  <a:pt x="1747992" y="0"/>
                </a:lnTo>
                <a:lnTo>
                  <a:pt x="1747992" y="1116530"/>
                </a:lnTo>
                <a:lnTo>
                  <a:pt x="0" y="1116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24" r="0" b="-124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0" y="1028700"/>
          <a:ext cx="18288000" cy="9458325"/>
        </p:xfrm>
        <a:graphic>
          <a:graphicData uri="http://schemas.openxmlformats.org/drawingml/2006/table">
            <a:tbl>
              <a:tblPr/>
              <a:tblGrid>
                <a:gridCol w="2052082"/>
                <a:gridCol w="2492106"/>
                <a:gridCol w="2298077"/>
                <a:gridCol w="2543145"/>
                <a:gridCol w="2010726"/>
                <a:gridCol w="1612824"/>
                <a:gridCol w="2183693"/>
                <a:gridCol w="3095345"/>
              </a:tblGrid>
              <a:tr h="7746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 / 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345243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8"/>
                        </a:lnSpc>
                      </a:pPr>
                    </a:p>
                    <a:p>
                      <a:pPr algn="ctr">
                        <a:lnSpc>
                          <a:spcPts val="2658"/>
                        </a:lnSpc>
                      </a:pPr>
                    </a:p>
                    <a:p>
                      <a:pPr algn="ctr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Conversation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Discuss relevant issues concerning the Caribbean Region.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Conversation / virtual 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Fresh and close to connect employees with other teams and territories in the region.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Annually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Number of attendees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Satisfaction surveys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09994" indent="-204997" lvl="1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98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Administratives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E-mail Communications Argos Caribbean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Communicate in a timely manner relevant company or regional news and milestones.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Mail, screens, (local management) We are Caribbean section or WP allied GH / Ecard, video or audio 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interactive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As required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09994" indent="-204997" lvl="1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6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Operatives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Regional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Position Gary as a spokesperson for the milestones and relevant events of the region.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Email Gary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WhatsApp allies GH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Screens (local management)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Half-yearly </a:t>
                      </a:r>
                      <a:r>
                        <a:rPr lang="en-US" sz="18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Viewing rate</a:t>
                      </a:r>
                      <a:endParaRPr lang="en-US" sz="11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Perception surveys</a:t>
                      </a:r>
                    </a:p>
                    <a:p>
                      <a:pPr algn="ctr">
                        <a:lnSpc>
                          <a:spcPts val="265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09994" indent="-204997" lvl="1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4" id="4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00848" y="0"/>
            <a:ext cx="13900621" cy="1170143"/>
            <a:chOff x="0" y="0"/>
            <a:chExt cx="18534162" cy="15601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534162" cy="1560191"/>
            </a:xfrm>
            <a:custGeom>
              <a:avLst/>
              <a:gdLst/>
              <a:ahLst/>
              <a:cxnLst/>
              <a:rect r="r" b="b" t="t" l="l"/>
              <a:pathLst>
                <a:path h="1560191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560191"/>
                  </a:lnTo>
                  <a:lnTo>
                    <a:pt x="0" y="1560191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152400"/>
              <a:ext cx="18534162" cy="140779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CARIBBEAN MEDIA STRATEGY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0" y="0"/>
          <a:ext cx="18288000" cy="10861757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  <a:gridCol w="2286000"/>
                <a:gridCol w="2286000"/>
                <a:gridCol w="2056041"/>
                <a:gridCol w="2515959"/>
              </a:tblGrid>
              <a:tr h="11024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 / 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19212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WP leaders distribution list / Green Light Conversations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Deliver tools to leaders aligned with their role and the business strategy.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Conversations with Green Light / Video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interview type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Quarterly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2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leaders distribution list / Tools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Deliver tools to leaders aligned with their role and the business strategy.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Podcast, video, audio, among others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</a:t>
                      </a: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ortnightly 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WhatsApp surveys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0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Leaders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leaders distribution list /</a:t>
                      </a: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News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Informing leaders of relevant company events.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infographics, ecards, audios, among others.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2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Allies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Caribbean allies WhattsApp group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Timely reporting of regional and corporate news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infographics, ecards, audios, among others.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Dynamic, 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tru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54" y="-96164"/>
            <a:ext cx="18539254" cy="1266307"/>
            <a:chOff x="0" y="0"/>
            <a:chExt cx="4882766" cy="3335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2766" cy="333513"/>
            </a:xfrm>
            <a:custGeom>
              <a:avLst/>
              <a:gdLst/>
              <a:ahLst/>
              <a:cxnLst/>
              <a:rect r="r" b="b" t="t" l="l"/>
              <a:pathLst>
                <a:path h="333513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848" y="0"/>
            <a:ext cx="13900621" cy="1688937"/>
            <a:chOff x="0" y="0"/>
            <a:chExt cx="18534162" cy="2251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CARIBBEAN MEDIA </a:t>
              </a:r>
            </a:p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777072" y="4703515"/>
            <a:ext cx="1803619" cy="511251"/>
            <a:chOff x="0" y="0"/>
            <a:chExt cx="532150" cy="1508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421878" y="4750584"/>
            <a:ext cx="51400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873292" y="4688631"/>
            <a:ext cx="1803619" cy="511251"/>
            <a:chOff x="0" y="0"/>
            <a:chExt cx="532150" cy="1508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559747" y="4727198"/>
            <a:ext cx="430707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July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038279" y="4703515"/>
            <a:ext cx="1803619" cy="511251"/>
            <a:chOff x="0" y="0"/>
            <a:chExt cx="532150" cy="15084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565046" y="4733579"/>
            <a:ext cx="750084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August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7275" y="4706719"/>
            <a:ext cx="1803619" cy="492080"/>
            <a:chOff x="0" y="0"/>
            <a:chExt cx="532150" cy="1451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2150" cy="145186"/>
            </a:xfrm>
            <a:custGeom>
              <a:avLst/>
              <a:gdLst/>
              <a:ahLst/>
              <a:cxnLst/>
              <a:rect r="r" b="b" t="t" l="l"/>
              <a:pathLst>
                <a:path h="145186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9567893" y="4727198"/>
            <a:ext cx="1180526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September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29041" y="4687549"/>
            <a:ext cx="1803619" cy="511251"/>
            <a:chOff x="0" y="0"/>
            <a:chExt cx="532150" cy="1508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007118" y="4727198"/>
            <a:ext cx="84746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October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807790" y="4687549"/>
            <a:ext cx="1803619" cy="511251"/>
            <a:chOff x="0" y="0"/>
            <a:chExt cx="532150" cy="1508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4161185" y="4716198"/>
            <a:ext cx="1096829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November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984960" y="4643036"/>
            <a:ext cx="1803619" cy="511251"/>
            <a:chOff x="0" y="0"/>
            <a:chExt cx="532150" cy="1508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6329039" y="4673100"/>
            <a:ext cx="1097094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December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600026" y="5387554"/>
            <a:ext cx="2157710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 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Regional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June 16th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680371" y="3979439"/>
            <a:ext cx="947142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Webinar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</a:t>
            </a:r>
          </a:p>
        </p:txBody>
      </p:sp>
      <p:sp>
        <p:nvSpPr>
          <p:cNvPr name="AutoShape 48" id="48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9" id="49"/>
          <p:cNvGrpSpPr/>
          <p:nvPr/>
        </p:nvGrpSpPr>
        <p:grpSpPr>
          <a:xfrm rot="0">
            <a:off x="640078" y="4703515"/>
            <a:ext cx="1803619" cy="511251"/>
            <a:chOff x="0" y="0"/>
            <a:chExt cx="532150" cy="15084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32150" cy="150843"/>
            </a:xfrm>
            <a:custGeom>
              <a:avLst/>
              <a:gdLst/>
              <a:ahLst/>
              <a:cxnLst/>
              <a:rect r="r" b="b" t="t" l="l"/>
              <a:pathLst>
                <a:path h="150843" w="532150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1319825" y="4750584"/>
            <a:ext cx="444125" cy="37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98253" y="5387554"/>
            <a:ext cx="1426369" cy="730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 26th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262887" y="5417653"/>
            <a:ext cx="1426369" cy="502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 #2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4062420" y="5434658"/>
            <a:ext cx="1294358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Conversations</a:t>
            </a:r>
          </a:p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Green Light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#3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693411" y="3823460"/>
            <a:ext cx="2020774" cy="730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Newsletter</a:t>
            </a: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Caribbean Regional #2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93829" y="9244965"/>
            <a:ext cx="3086100" cy="1185338"/>
          </a:xfrm>
          <a:custGeom>
            <a:avLst/>
            <a:gdLst/>
            <a:ahLst/>
            <a:cxnLst/>
            <a:rect r="r" b="b" t="t" l="l"/>
            <a:pathLst>
              <a:path h="1185338" w="3086100">
                <a:moveTo>
                  <a:pt x="0" y="0"/>
                </a:moveTo>
                <a:lnTo>
                  <a:pt x="3086100" y="0"/>
                </a:lnTo>
                <a:lnTo>
                  <a:pt x="3086100" y="1185338"/>
                </a:lnTo>
                <a:lnTo>
                  <a:pt x="0" y="1185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82165" y="8840602"/>
            <a:ext cx="1817954" cy="1589700"/>
          </a:xfrm>
          <a:custGeom>
            <a:avLst/>
            <a:gdLst/>
            <a:ahLst/>
            <a:cxnLst/>
            <a:rect r="r" b="b" t="t" l="l"/>
            <a:pathLst>
              <a:path h="1589700" w="1817954">
                <a:moveTo>
                  <a:pt x="0" y="0"/>
                </a:moveTo>
                <a:lnTo>
                  <a:pt x="1817954" y="0"/>
                </a:lnTo>
                <a:lnTo>
                  <a:pt x="1817954" y="1589700"/>
                </a:lnTo>
                <a:lnTo>
                  <a:pt x="0" y="1589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755834" y="6761897"/>
            <a:ext cx="8503466" cy="3545581"/>
            <a:chOff x="0" y="0"/>
            <a:chExt cx="11337955" cy="47274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337955" cy="4727442"/>
            </a:xfrm>
            <a:custGeom>
              <a:avLst/>
              <a:gdLst/>
              <a:ahLst/>
              <a:cxnLst/>
              <a:rect r="r" b="b" t="t" l="l"/>
              <a:pathLst>
                <a:path h="4727442" w="11337955">
                  <a:moveTo>
                    <a:pt x="0" y="0"/>
                  </a:moveTo>
                  <a:lnTo>
                    <a:pt x="11337955" y="0"/>
                  </a:lnTo>
                  <a:lnTo>
                    <a:pt x="11337955" y="4727442"/>
                  </a:lnTo>
                  <a:lnTo>
                    <a:pt x="0" y="4727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1337955" cy="47464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survey had a positive participation.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is the medium with the highest acceptance.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Caribbean Conversatory is well received as it prioritizes strategic issues and success stories.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It is necessary to create spaces for the projection and participation of collaborators.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regional newsletter is well accepted.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They prefer to receive content in audiovisual format.</a:t>
              </a:r>
            </a:p>
            <a:p>
              <a:pPr algn="l" marL="545148" indent="-272574" lvl="1">
                <a:lnSpc>
                  <a:spcPts val="2751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local and regional mailboxes are not so highly valued.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8268" y="1731188"/>
            <a:ext cx="3598715" cy="894908"/>
            <a:chOff x="0" y="0"/>
            <a:chExt cx="4798287" cy="11932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98287" cy="1193211"/>
            </a:xfrm>
            <a:custGeom>
              <a:avLst/>
              <a:gdLst/>
              <a:ahLst/>
              <a:cxnLst/>
              <a:rect r="r" b="b" t="t" l="l"/>
              <a:pathLst>
                <a:path h="1193211" w="4798287">
                  <a:moveTo>
                    <a:pt x="0" y="0"/>
                  </a:moveTo>
                  <a:lnTo>
                    <a:pt x="4798287" y="0"/>
                  </a:lnTo>
                  <a:lnTo>
                    <a:pt x="4798287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47625"/>
              <a:ext cx="4798287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 strike="noStrike" u="none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puerto rico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765223" y="1808204"/>
            <a:ext cx="861086" cy="576211"/>
          </a:xfrm>
          <a:custGeom>
            <a:avLst/>
            <a:gdLst/>
            <a:ahLst/>
            <a:cxnLst/>
            <a:rect r="r" b="b" t="t" l="l"/>
            <a:pathLst>
              <a:path h="576211" w="861086">
                <a:moveTo>
                  <a:pt x="0" y="0"/>
                </a:moveTo>
                <a:lnTo>
                  <a:pt x="861086" y="0"/>
                </a:lnTo>
                <a:lnTo>
                  <a:pt x="861086" y="576212"/>
                </a:lnTo>
                <a:lnTo>
                  <a:pt x="0" y="5762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0" r="0" b="-14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28268" y="5657114"/>
            <a:ext cx="5054847" cy="894908"/>
            <a:chOff x="0" y="0"/>
            <a:chExt cx="6739796" cy="119321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739796" cy="1193211"/>
            </a:xfrm>
            <a:custGeom>
              <a:avLst/>
              <a:gdLst/>
              <a:ahLst/>
              <a:cxnLst/>
              <a:rect r="r" b="b" t="t" l="l"/>
              <a:pathLst>
                <a:path h="1193211" w="6739796">
                  <a:moveTo>
                    <a:pt x="0" y="0"/>
                  </a:moveTo>
                  <a:lnTo>
                    <a:pt x="6739796" y="0"/>
                  </a:lnTo>
                  <a:lnTo>
                    <a:pt x="6739796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6739796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dominican republic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477478" y="5774014"/>
            <a:ext cx="811275" cy="472863"/>
          </a:xfrm>
          <a:custGeom>
            <a:avLst/>
            <a:gdLst/>
            <a:ahLst/>
            <a:cxnLst/>
            <a:rect r="r" b="b" t="t" l="l"/>
            <a:pathLst>
              <a:path h="472863" w="811275">
                <a:moveTo>
                  <a:pt x="0" y="0"/>
                </a:moveTo>
                <a:lnTo>
                  <a:pt x="811275" y="0"/>
                </a:lnTo>
                <a:lnTo>
                  <a:pt x="811275" y="472863"/>
                </a:lnTo>
                <a:lnTo>
                  <a:pt x="0" y="4728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259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8996483" y="1697730"/>
            <a:ext cx="4752298" cy="894908"/>
            <a:chOff x="0" y="0"/>
            <a:chExt cx="6336397" cy="119321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36397" cy="1193211"/>
            </a:xfrm>
            <a:custGeom>
              <a:avLst/>
              <a:gdLst/>
              <a:ahLst/>
              <a:cxnLst/>
              <a:rect r="r" b="b" t="t" l="l"/>
              <a:pathLst>
                <a:path h="1193211" w="6336397">
                  <a:moveTo>
                    <a:pt x="0" y="0"/>
                  </a:moveTo>
                  <a:lnTo>
                    <a:pt x="6336397" y="0"/>
                  </a:lnTo>
                  <a:lnTo>
                    <a:pt x="6336397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47625"/>
              <a:ext cx="6336397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SURINAME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1372632" y="1808204"/>
            <a:ext cx="858668" cy="572088"/>
          </a:xfrm>
          <a:custGeom>
            <a:avLst/>
            <a:gdLst/>
            <a:ahLst/>
            <a:cxnLst/>
            <a:rect r="r" b="b" t="t" l="l"/>
            <a:pathLst>
              <a:path h="572088" w="858668">
                <a:moveTo>
                  <a:pt x="0" y="0"/>
                </a:moveTo>
                <a:lnTo>
                  <a:pt x="858668" y="0"/>
                </a:lnTo>
                <a:lnTo>
                  <a:pt x="858668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9018373" y="5866989"/>
            <a:ext cx="7998358" cy="894908"/>
            <a:chOff x="0" y="0"/>
            <a:chExt cx="10664477" cy="119321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664477" cy="1193211"/>
            </a:xfrm>
            <a:custGeom>
              <a:avLst/>
              <a:gdLst/>
              <a:ahLst/>
              <a:cxnLst/>
              <a:rect r="r" b="b" t="t" l="l"/>
              <a:pathLst>
                <a:path h="1193211" w="10664477">
                  <a:moveTo>
                    <a:pt x="0" y="0"/>
                  </a:moveTo>
                  <a:lnTo>
                    <a:pt x="10664477" y="0"/>
                  </a:lnTo>
                  <a:lnTo>
                    <a:pt x="10664477" y="1193211"/>
                  </a:lnTo>
                  <a:lnTo>
                    <a:pt x="0" y="11932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47625"/>
              <a:ext cx="10664477" cy="11455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3000" spc="12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ANTILLES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1800043" y="5960833"/>
            <a:ext cx="858668" cy="572088"/>
          </a:xfrm>
          <a:custGeom>
            <a:avLst/>
            <a:gdLst/>
            <a:ahLst/>
            <a:cxnLst/>
            <a:rect r="r" b="b" t="t" l="l"/>
            <a:pathLst>
              <a:path h="572088" w="858668">
                <a:moveTo>
                  <a:pt x="0" y="0"/>
                </a:moveTo>
                <a:lnTo>
                  <a:pt x="858668" y="0"/>
                </a:lnTo>
                <a:lnTo>
                  <a:pt x="858668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658711" y="5960833"/>
            <a:ext cx="953479" cy="572088"/>
          </a:xfrm>
          <a:custGeom>
            <a:avLst/>
            <a:gdLst/>
            <a:ahLst/>
            <a:cxnLst/>
            <a:rect r="r" b="b" t="t" l="l"/>
            <a:pathLst>
              <a:path h="572088" w="953479">
                <a:moveTo>
                  <a:pt x="0" y="0"/>
                </a:moveTo>
                <a:lnTo>
                  <a:pt x="953479" y="0"/>
                </a:lnTo>
                <a:lnTo>
                  <a:pt x="953479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627741" y="5960833"/>
            <a:ext cx="860282" cy="572088"/>
          </a:xfrm>
          <a:custGeom>
            <a:avLst/>
            <a:gdLst/>
            <a:ahLst/>
            <a:cxnLst/>
            <a:rect r="r" b="b" t="t" l="l"/>
            <a:pathLst>
              <a:path h="572088" w="860282">
                <a:moveTo>
                  <a:pt x="0" y="0"/>
                </a:moveTo>
                <a:lnTo>
                  <a:pt x="860283" y="0"/>
                </a:lnTo>
                <a:lnTo>
                  <a:pt x="860283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507074" y="5960833"/>
            <a:ext cx="980022" cy="572088"/>
          </a:xfrm>
          <a:custGeom>
            <a:avLst/>
            <a:gdLst/>
            <a:ahLst/>
            <a:cxnLst/>
            <a:rect r="r" b="b" t="t" l="l"/>
            <a:pathLst>
              <a:path h="572088" w="980022">
                <a:moveTo>
                  <a:pt x="0" y="0"/>
                </a:moveTo>
                <a:lnTo>
                  <a:pt x="980021" y="0"/>
                </a:lnTo>
                <a:lnTo>
                  <a:pt x="980021" y="572088"/>
                </a:lnTo>
                <a:lnTo>
                  <a:pt x="0" y="5720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8831506" y="2626096"/>
            <a:ext cx="7472711" cy="3202681"/>
            <a:chOff x="0" y="0"/>
            <a:chExt cx="9963615" cy="427024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63615" cy="4270242"/>
            </a:xfrm>
            <a:custGeom>
              <a:avLst/>
              <a:gdLst/>
              <a:ahLst/>
              <a:cxnLst/>
              <a:rect r="r" b="b" t="t" l="l"/>
              <a:pathLst>
                <a:path h="4270242" w="9963615">
                  <a:moveTo>
                    <a:pt x="0" y="0"/>
                  </a:moveTo>
                  <a:lnTo>
                    <a:pt x="9963615" y="0"/>
                  </a:lnTo>
                  <a:lnTo>
                    <a:pt x="9963615" y="4270242"/>
                  </a:lnTo>
                  <a:lnTo>
                    <a:pt x="0" y="42702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9963615" cy="4289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It is recommended that more audiovisual formats be included.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Caribbean Conversatory was well received.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It is suggested that a local translator be hired.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Leaders can play a key role as a local communication channel.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It is important to explore more accessible formats, such as local reporters.</a:t>
              </a:r>
            </a:p>
            <a:p>
              <a:pPr algn="l">
                <a:lnSpc>
                  <a:spcPts val="2751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60876" y="2626096"/>
            <a:ext cx="6942770" cy="2859926"/>
            <a:chOff x="0" y="0"/>
            <a:chExt cx="9257026" cy="381323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257026" cy="3813234"/>
            </a:xfrm>
            <a:custGeom>
              <a:avLst/>
              <a:gdLst/>
              <a:ahLst/>
              <a:cxnLst/>
              <a:rect r="r" b="b" t="t" l="l"/>
              <a:pathLst>
                <a:path h="3813234" w="9257026">
                  <a:moveTo>
                    <a:pt x="0" y="0"/>
                  </a:moveTo>
                  <a:lnTo>
                    <a:pt x="9257026" y="0"/>
                  </a:lnTo>
                  <a:lnTo>
                    <a:pt x="9257026" y="3813234"/>
                  </a:lnTo>
                  <a:lnTo>
                    <a:pt x="0" y="3813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9257026" cy="38322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Prioritize entertaining content and stories of trajectory. 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WhatsApp is not such a priority channel.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Videos are the preferred format, text is the least chosen.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Local leaders of the main communication channels.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Local newsletter moderately valued. 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90200" y="6761897"/>
            <a:ext cx="7324967" cy="3555106"/>
            <a:chOff x="0" y="0"/>
            <a:chExt cx="9766622" cy="474014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766622" cy="4740142"/>
            </a:xfrm>
            <a:custGeom>
              <a:avLst/>
              <a:gdLst/>
              <a:ahLst/>
              <a:cxnLst/>
              <a:rect r="r" b="b" t="t" l="l"/>
              <a:pathLst>
                <a:path h="4740142" w="9766622">
                  <a:moveTo>
                    <a:pt x="0" y="0"/>
                  </a:moveTo>
                  <a:lnTo>
                    <a:pt x="9766622" y="0"/>
                  </a:lnTo>
                  <a:lnTo>
                    <a:pt x="9766622" y="4740142"/>
                  </a:lnTo>
                  <a:lnTo>
                    <a:pt x="0" y="47401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9766622" cy="47591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Success stories and strategic themes. 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The audiovisual format is the most chosen.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More than 81 % consider the regional newsletter useful.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 screens are the least valued in terms of impact.</a:t>
              </a:r>
            </a:p>
            <a:p>
              <a:pPr algn="l" marL="545148" indent="-272574" lvl="1">
                <a:lnSpc>
                  <a:spcPts val="2749"/>
                </a:lnSpc>
                <a:buFont typeface="Arial"/>
                <a:buChar char="•"/>
              </a:pPr>
              <a:r>
                <a:rPr lang="en-US" sz="2525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Leaders are key in the humanization of messages.</a:t>
              </a:r>
            </a:p>
            <a:p>
              <a:pPr algn="l">
                <a:lnSpc>
                  <a:spcPts val="2749"/>
                </a:lnSpc>
              </a:pPr>
            </a:p>
            <a:p>
              <a:pPr algn="l">
                <a:lnSpc>
                  <a:spcPts val="2751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781936" y="184068"/>
            <a:ext cx="13900621" cy="1489639"/>
            <a:chOff x="0" y="0"/>
            <a:chExt cx="18534162" cy="198618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8534162" cy="1986186"/>
            </a:xfrm>
            <a:custGeom>
              <a:avLst/>
              <a:gdLst/>
              <a:ahLst/>
              <a:cxnLst/>
              <a:rect r="r" b="b" t="t" l="l"/>
              <a:pathLst>
                <a:path h="198618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152400"/>
              <a:ext cx="18534162" cy="18337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FINDINGS BY TERRITORY</a:t>
              </a:r>
            </a:p>
          </p:txBody>
        </p:sp>
      </p:grpSp>
      <p:sp>
        <p:nvSpPr>
          <p:cNvPr name="AutoShape 42" id="42"/>
          <p:cNvSpPr/>
          <p:nvPr/>
        </p:nvSpPr>
        <p:spPr>
          <a:xfrm>
            <a:off x="8335500" y="2310506"/>
            <a:ext cx="0" cy="6530096"/>
          </a:xfrm>
          <a:prstGeom prst="line">
            <a:avLst/>
          </a:prstGeom>
          <a:ln cap="flat" w="9525">
            <a:solidFill>
              <a:srgbClr val="C1D601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81936" y="184068"/>
            <a:ext cx="13900621" cy="1688937"/>
            <a:chOff x="0" y="0"/>
            <a:chExt cx="18534162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LOCAL STRATEGY PUERTO RICO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850204" y="473040"/>
            <a:ext cx="1077916" cy="721307"/>
          </a:xfrm>
          <a:custGeom>
            <a:avLst/>
            <a:gdLst/>
            <a:ahLst/>
            <a:cxnLst/>
            <a:rect r="r" b="b" t="t" l="l"/>
            <a:pathLst>
              <a:path h="721307" w="1077916">
                <a:moveTo>
                  <a:pt x="0" y="0"/>
                </a:moveTo>
                <a:lnTo>
                  <a:pt x="1077917" y="0"/>
                </a:lnTo>
                <a:lnTo>
                  <a:pt x="1077917" y="721308"/>
                </a:lnTo>
                <a:lnTo>
                  <a:pt x="0" y="721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0" r="0" b="-140"/>
            </a:stretch>
          </a:blipFill>
        </p:spPr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0" y="1412321"/>
          <a:ext cx="18288000" cy="8874679"/>
        </p:xfrm>
        <a:graphic>
          <a:graphicData uri="http://schemas.openxmlformats.org/drawingml/2006/table">
            <a:tbl>
              <a:tblPr/>
              <a:tblGrid>
                <a:gridCol w="2018589"/>
                <a:gridCol w="2297448"/>
                <a:gridCol w="2242779"/>
                <a:gridCol w="2459295"/>
                <a:gridCol w="2210842"/>
                <a:gridCol w="1791083"/>
                <a:gridCol w="2454205"/>
                <a:gridCol w="2813759"/>
              </a:tblGrid>
              <a:tr h="814078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</a:t>
                      </a: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/CHANNEL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milestones related to operations.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Local mailbox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Physical billboards (local management)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of Puerto Rico 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Animated video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To Date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newsletter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operational milestones.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 spatial projection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fresh.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Number of deliveries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Programming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672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Project and campaign communications.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Mobilize pertinent regional and local initiatives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Community mailbox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Sending rate vs. views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99360"/>
            <a:ext cx="14990251" cy="1117437"/>
            <a:chOff x="0" y="0"/>
            <a:chExt cx="19987002" cy="1489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987002" cy="1489916"/>
            </a:xfrm>
            <a:custGeom>
              <a:avLst/>
              <a:gdLst/>
              <a:ahLst/>
              <a:cxnLst/>
              <a:rect r="r" b="b" t="t" l="l"/>
              <a:pathLst>
                <a:path h="1489916" w="19987002">
                  <a:moveTo>
                    <a:pt x="0" y="0"/>
                  </a:moveTo>
                  <a:lnTo>
                    <a:pt x="19987002" y="0"/>
                  </a:lnTo>
                  <a:lnTo>
                    <a:pt x="19987002" y="1489916"/>
                  </a:lnTo>
                  <a:lnTo>
                    <a:pt x="0" y="1489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9987002" cy="1337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LOCAL strategy dominican republic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0" y="1412321"/>
          <a:ext cx="18288000" cy="8874679"/>
        </p:xfrm>
        <a:graphic>
          <a:graphicData uri="http://schemas.openxmlformats.org/drawingml/2006/table">
            <a:tbl>
              <a:tblPr/>
              <a:tblGrid>
                <a:gridCol w="2018589"/>
                <a:gridCol w="2297448"/>
                <a:gridCol w="2242779"/>
                <a:gridCol w="2459295"/>
                <a:gridCol w="2210842"/>
                <a:gridCol w="1791083"/>
                <a:gridCol w="2454205"/>
                <a:gridCol w="2813759"/>
              </a:tblGrid>
              <a:tr h="814078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 / </a:t>
                      </a: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milestones related to operations.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Local mailbox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Physical billboards (local management)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of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Dominican Republic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Animated video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To Date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newsletter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operational milestones.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 spatial projection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fresh.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Number of deliveries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Programming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672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Project and campaign communications.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Mobilize pertinent regional and local initiatives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Community mailbox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Sending rate vs. views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14990251" y="492431"/>
            <a:ext cx="817172" cy="536269"/>
          </a:xfrm>
          <a:custGeom>
            <a:avLst/>
            <a:gdLst/>
            <a:ahLst/>
            <a:cxnLst/>
            <a:rect r="r" b="b" t="t" l="l"/>
            <a:pathLst>
              <a:path h="536269" w="817172">
                <a:moveTo>
                  <a:pt x="0" y="0"/>
                </a:moveTo>
                <a:lnTo>
                  <a:pt x="817173" y="0"/>
                </a:lnTo>
                <a:lnTo>
                  <a:pt x="817173" y="536269"/>
                </a:lnTo>
                <a:lnTo>
                  <a:pt x="0" y="536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72476" y="9156522"/>
            <a:ext cx="473575" cy="538538"/>
          </a:xfrm>
          <a:custGeom>
            <a:avLst/>
            <a:gdLst/>
            <a:ahLst/>
            <a:cxnLst/>
            <a:rect r="r" b="b" t="t" l="l"/>
            <a:pathLst>
              <a:path h="538538" w="473575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1254" y="-96164"/>
            <a:ext cx="18539254" cy="1508485"/>
            <a:chOff x="0" y="0"/>
            <a:chExt cx="4882766" cy="3972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82766" cy="397296"/>
            </a:xfrm>
            <a:custGeom>
              <a:avLst/>
              <a:gdLst/>
              <a:ahLst/>
              <a:cxnLst/>
              <a:rect r="r" b="b" t="t" l="l"/>
              <a:pathLst>
                <a:path h="397296" w="488276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714185" y="0"/>
            <a:ext cx="2171541" cy="1194348"/>
          </a:xfrm>
          <a:custGeom>
            <a:avLst/>
            <a:gdLst/>
            <a:ahLst/>
            <a:cxnLst/>
            <a:rect r="r" b="b" t="t" l="l"/>
            <a:pathLst>
              <a:path h="1194348" w="2171541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41386" y="184231"/>
            <a:ext cx="13900621" cy="1688937"/>
            <a:chOff x="0" y="0"/>
            <a:chExt cx="18534162" cy="22519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534162" cy="2251916"/>
            </a:xfrm>
            <a:custGeom>
              <a:avLst/>
              <a:gdLst/>
              <a:ahLst/>
              <a:cxnLst/>
              <a:rect r="r" b="b" t="t" l="l"/>
              <a:pathLst>
                <a:path h="2251916" w="18534162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523"/>
                </a:lnSpc>
                <a:spcBef>
                  <a:spcPct val="0"/>
                </a:spcBef>
              </a:pPr>
              <a:r>
                <a:rPr lang="en-US" b="true" sz="5200" spc="6" strike="noStrike" u="none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LOCAl strategy SURINAMe</a:t>
              </a:r>
            </a:p>
          </p:txBody>
        </p:sp>
      </p:grp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0" y="1412321"/>
          <a:ext cx="18288000" cy="8874679"/>
        </p:xfrm>
        <a:graphic>
          <a:graphicData uri="http://schemas.openxmlformats.org/drawingml/2006/table">
            <a:tbl>
              <a:tblPr/>
              <a:tblGrid>
                <a:gridCol w="2018589"/>
                <a:gridCol w="2297448"/>
                <a:gridCol w="2242779"/>
                <a:gridCol w="2459295"/>
                <a:gridCol w="2210842"/>
                <a:gridCol w="1791083"/>
                <a:gridCol w="2454205"/>
                <a:gridCol w="2813759"/>
              </a:tblGrid>
              <a:tr h="814078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PUBLIC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MEDIA</a:t>
                      </a: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/ CHANNEL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OBJECTIVE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FREQUENCY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265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899" strike="noStrike" u="none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RESPONSIBLE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 Date Newsletter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milestones related to operations.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Local mailbox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Physical billboards (local management)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</a:t>
                      </a: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Open and click-through rates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Viewing rate</a:t>
                      </a:r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Human Resources of Suriname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96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Animated video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To Date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newsletter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Keep employees updated on news and operational milestones.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 spatial projection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Close and fresh.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Bimonthly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Number of deliveries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Programming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672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Administratives Operatives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Project and campaign communications.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Mobilize pertinent regional and local initiatives and campaigns.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Community mailbox </a:t>
                      </a:r>
                      <a:endParaRPr lang="en-US" sz="1100"/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 billboards (local management)</a:t>
                      </a:r>
                    </a:p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WP mailing list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Corporate and close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237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699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On </a:t>
                      </a:r>
                      <a:r>
                        <a:rPr lang="en-US" b="true" sz="1699" strike="noStrike" u="none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demand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Sending rate vs. views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66815" indent="-183408" lvl="1">
                        <a:lnSpc>
                          <a:spcPts val="2378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699" strike="noStrike" u="none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Communications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11644469" y="448697"/>
            <a:ext cx="1119176" cy="745651"/>
          </a:xfrm>
          <a:custGeom>
            <a:avLst/>
            <a:gdLst/>
            <a:ahLst/>
            <a:cxnLst/>
            <a:rect r="r" b="b" t="t" l="l"/>
            <a:pathLst>
              <a:path h="745651" w="1119176">
                <a:moveTo>
                  <a:pt x="0" y="0"/>
                </a:moveTo>
                <a:lnTo>
                  <a:pt x="1119176" y="0"/>
                </a:lnTo>
                <a:lnTo>
                  <a:pt x="1119176" y="745651"/>
                </a:lnTo>
                <a:lnTo>
                  <a:pt x="0" y="745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DAGnb_09snk</dc:identifier>
  <dcterms:modified xsi:type="dcterms:W3CDTF">2011-08-01T06:04:30Z</dcterms:modified>
  <cp:revision>1</cp:revision>
  <dc:title>CARIBBEAN REGIONAL MEDIA AND CHANNELS</dc:title>
</cp:coreProperties>
</file>