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6858000" cy="9144000"/>
  <p:embeddedFontLst>
    <p:embeddedFont>
      <p:font typeface="Integral CF Bold" charset="1" panose="00000800000000000000"/>
      <p:regular r:id="rId31"/>
    </p:embeddedFont>
    <p:embeddedFont>
      <p:font typeface="Trade Gothic" charset="1" panose="020B0503040303020004"/>
      <p:regular r:id="rId35"/>
    </p:embeddedFont>
    <p:embeddedFont>
      <p:font typeface="Trade Gothic Bold" charset="1" panose="020B0803040303020004"/>
      <p:regular r:id="rId37"/>
    </p:embeddedFont>
    <p:embeddedFont>
      <p:font typeface="Integral CF" charset="1" panose="000005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fonts/font31.fntdata" Type="http://schemas.openxmlformats.org/officeDocument/2006/relationships/font"/><Relationship Id="rId32" Target="notesMasters/notesMaster1.xml" Type="http://schemas.openxmlformats.org/officeDocument/2006/relationships/notesMaster"/><Relationship Id="rId33" Target="theme/theme2.xml" Type="http://schemas.openxmlformats.org/officeDocument/2006/relationships/theme"/><Relationship Id="rId34" Target="notesSlides/notesSlide1.xml" Type="http://schemas.openxmlformats.org/officeDocument/2006/relationships/notesSlide"/><Relationship Id="rId35" Target="fonts/font35.fntdata" Type="http://schemas.openxmlformats.org/officeDocument/2006/relationships/font"/><Relationship Id="rId36" Target="notesSlides/notesSlide2.xml" Type="http://schemas.openxmlformats.org/officeDocument/2006/relationships/notesSlide"/><Relationship Id="rId37" Target="fonts/font37.fntdata" Type="http://schemas.openxmlformats.org/officeDocument/2006/relationships/font"/><Relationship Id="rId38" Target="notesSlides/notesSlide3.xml" Type="http://schemas.openxmlformats.org/officeDocument/2006/relationships/notesSlide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notesSlides/notesSlide4.xml" Type="http://schemas.openxmlformats.org/officeDocument/2006/relationships/notesSlide"/><Relationship Id="rId41" Target="notesSlides/notesSlide5.xml" Type="http://schemas.openxmlformats.org/officeDocument/2006/relationships/notesSlid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Validar carteleras físicas en Surinam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1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1.png" Type="http://schemas.openxmlformats.org/officeDocument/2006/relationships/image"/><Relationship Id="rId6" Target="../media/image1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14.jpeg" Type="http://schemas.openxmlformats.org/officeDocument/2006/relationships/image"/><Relationship Id="rId6" Target="../media/image15.jpe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jpeg" Type="http://schemas.openxmlformats.org/officeDocument/2006/relationships/image"/><Relationship Id="rId11" Target="../media/image15.jpeg" Type="http://schemas.openxmlformats.org/officeDocument/2006/relationships/image"/><Relationship Id="rId12" Target="../media/image16.png" Type="http://schemas.openxmlformats.org/officeDocument/2006/relationships/image"/><Relationship Id="rId13" Target="../media/image17.svg" Type="http://schemas.openxmlformats.org/officeDocument/2006/relationships/image"/><Relationship Id="rId14" Target="../media/image18.png" Type="http://schemas.openxmlformats.org/officeDocument/2006/relationships/image"/><Relationship Id="rId15" Target="../media/image19.svg" Type="http://schemas.openxmlformats.org/officeDocument/2006/relationships/image"/><Relationship Id="rId16" Target="../media/image1.pn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14185" y="217973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02274" y="1412321"/>
            <a:ext cx="18690274" cy="10042912"/>
            <a:chOff x="0" y="0"/>
            <a:chExt cx="24384000" cy="131023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102343"/>
            </a:xfrm>
            <a:custGeom>
              <a:avLst/>
              <a:gdLst/>
              <a:ahLst/>
              <a:cxnLst/>
              <a:rect r="r" b="b" t="t" l="l"/>
              <a:pathLst>
                <a:path h="1310234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102343"/>
                  </a:lnTo>
                  <a:lnTo>
                    <a:pt x="0" y="13102343"/>
                  </a:lnTo>
                  <a:close/>
                </a:path>
              </a:pathLst>
            </a:custGeom>
            <a:blipFill>
              <a:blip r:embed="rId3">
                <a:alphaModFix amt="97000"/>
              </a:blip>
              <a:stretch>
                <a:fillRect l="0" t="-21547" r="0" b="-2444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6311264" y="7588763"/>
            <a:ext cx="1976736" cy="2085638"/>
            <a:chOff x="0" y="0"/>
            <a:chExt cx="3968119" cy="418672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68115" cy="4186682"/>
            </a:xfrm>
            <a:custGeom>
              <a:avLst/>
              <a:gdLst/>
              <a:ahLst/>
              <a:cxnLst/>
              <a:rect r="r" b="b" t="t" l="l"/>
              <a:pathLst>
                <a:path h="4186682" w="3968115">
                  <a:moveTo>
                    <a:pt x="0" y="0"/>
                  </a:moveTo>
                  <a:lnTo>
                    <a:pt x="3968115" y="0"/>
                  </a:lnTo>
                  <a:lnTo>
                    <a:pt x="3968115" y="4186682"/>
                  </a:lnTo>
                  <a:lnTo>
                    <a:pt x="0" y="4186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" t="0" r="-15" b="-1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-251254" y="-96164"/>
            <a:ext cx="18539254" cy="1508485"/>
            <a:chOff x="0" y="0"/>
            <a:chExt cx="4882766" cy="39729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82766" cy="397296"/>
            </a:xfrm>
            <a:custGeom>
              <a:avLst/>
              <a:gdLst/>
              <a:ahLst/>
              <a:cxnLst/>
              <a:rect r="r" b="b" t="t" l="l"/>
              <a:pathLst>
                <a:path h="397296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781936" y="184068"/>
            <a:ext cx="14932249" cy="1689264"/>
            <a:chOff x="0" y="0"/>
            <a:chExt cx="19909666" cy="225235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909665" cy="2252352"/>
            </a:xfrm>
            <a:custGeom>
              <a:avLst/>
              <a:gdLst/>
              <a:ahLst/>
              <a:cxnLst/>
              <a:rect r="r" b="b" t="t" l="l"/>
              <a:pathLst>
                <a:path h="2252352" w="19909665">
                  <a:moveTo>
                    <a:pt x="0" y="0"/>
                  </a:moveTo>
                  <a:lnTo>
                    <a:pt x="19909665" y="0"/>
                  </a:lnTo>
                  <a:lnTo>
                    <a:pt x="19909665" y="2252352"/>
                  </a:lnTo>
                  <a:lnTo>
                    <a:pt x="0" y="2252352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52400"/>
              <a:ext cx="19909666" cy="20999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518"/>
                </a:lnSpc>
              </a:pPr>
              <a:r>
                <a:rPr lang="en-US" sz="5200" spc="5" b="tru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MEDIOS Y CANALES REGIONAL CARIBE</a:t>
              </a:r>
            </a:p>
            <a:p>
              <a:pPr algn="l">
                <a:lnSpc>
                  <a:spcPts val="4523"/>
                </a:lnSpc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688937"/>
            <a:chOff x="0" y="0"/>
            <a:chExt cx="18534162" cy="22519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AL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DÍA - puerto rico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072" y="4703515"/>
            <a:ext cx="1803619" cy="511251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126946" y="4750584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3292" y="4688631"/>
            <a:ext cx="1803619" cy="511251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223166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8279" y="4703515"/>
            <a:ext cx="1803619" cy="511251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388153" y="4733579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7275" y="4706719"/>
            <a:ext cx="1803619" cy="492080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606221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29041" y="4687549"/>
            <a:ext cx="1803619" cy="511251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1878915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07790" y="4687549"/>
            <a:ext cx="1803619" cy="511251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157665" y="4716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4960" y="4643036"/>
            <a:ext cx="1803619" cy="511251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325651" y="4673100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sp>
        <p:nvSpPr>
          <p:cNvPr name="AutoShape 46" id="46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640078" y="4703515"/>
            <a:ext cx="1803619" cy="511251"/>
            <a:chOff x="0" y="0"/>
            <a:chExt cx="532150" cy="15084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989952" y="4750584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73039" y="5616154"/>
            <a:ext cx="1276796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077108" y="5636954"/>
            <a:ext cx="1725960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en diseño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640078" y="3345990"/>
            <a:ext cx="2577106" cy="911049"/>
            <a:chOff x="0" y="0"/>
            <a:chExt cx="5618375" cy="198618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5618375" cy="1986186"/>
            </a:xfrm>
            <a:custGeom>
              <a:avLst/>
              <a:gdLst/>
              <a:ahLst/>
              <a:cxnLst/>
              <a:rect r="r" b="b" t="t" l="l"/>
              <a:pathLst>
                <a:path h="1986186" w="5618375">
                  <a:moveTo>
                    <a:pt x="0" y="0"/>
                  </a:moveTo>
                  <a:lnTo>
                    <a:pt x="5618375" y="0"/>
                  </a:lnTo>
                  <a:lnTo>
                    <a:pt x="5618375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104775"/>
              <a:ext cx="5618375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OCTUBRE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267275" y="3373366"/>
            <a:ext cx="3470653" cy="911049"/>
            <a:chOff x="0" y="0"/>
            <a:chExt cx="7566405" cy="198618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7566404" cy="1986186"/>
            </a:xfrm>
            <a:custGeom>
              <a:avLst/>
              <a:gdLst/>
              <a:ahLst/>
              <a:cxnLst/>
              <a:rect r="r" b="b" t="t" l="l"/>
              <a:pathLst>
                <a:path h="1986186" w="7566404">
                  <a:moveTo>
                    <a:pt x="0" y="0"/>
                  </a:moveTo>
                  <a:lnTo>
                    <a:pt x="7566404" y="0"/>
                  </a:lnTo>
                  <a:lnTo>
                    <a:pt x="756640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104775"/>
              <a:ext cx="7566405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NOVIEMBRE</a:t>
              </a: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3040483" y="5616154"/>
            <a:ext cx="1276796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091905" y="5616154"/>
            <a:ext cx="1366391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contenido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308605" y="5616158"/>
            <a:ext cx="183966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ajustes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 diseño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771404" y="6537397"/>
            <a:ext cx="200739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6936391" y="6537397"/>
            <a:ext cx="200739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2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354474" y="7668186"/>
            <a:ext cx="1300609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3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1639680" y="5636954"/>
            <a:ext cx="1582341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 del boletín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7206489" y="8798974"/>
            <a:ext cx="1596579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 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 para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9474314" y="7645718"/>
            <a:ext cx="1596579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1632561" y="6514926"/>
            <a:ext cx="1596579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animación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578133" y="6514926"/>
            <a:ext cx="1300609" cy="73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4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</a:t>
            </a:r>
          </a:p>
        </p:txBody>
      </p:sp>
      <p:grpSp>
        <p:nvGrpSpPr>
          <p:cNvPr name="Group 70" id="70"/>
          <p:cNvGrpSpPr/>
          <p:nvPr/>
        </p:nvGrpSpPr>
        <p:grpSpPr>
          <a:xfrm rot="0">
            <a:off x="640101" y="1845085"/>
            <a:ext cx="6140225" cy="911272"/>
            <a:chOff x="0" y="0"/>
            <a:chExt cx="13383082" cy="198618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338308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3383082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tercera edición 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172476" y="9156522"/>
            <a:ext cx="473575" cy="538538"/>
          </a:xfrm>
          <a:custGeom>
            <a:avLst/>
            <a:gdLst/>
            <a:ahLst/>
            <a:cxnLst/>
            <a:rect r="r" b="b" t="t" l="l"/>
            <a:pathLst>
              <a:path h="538538" w="473575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124" r="0" b="-1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51254" y="-96164"/>
            <a:ext cx="18539254" cy="1508485"/>
            <a:chOff x="0" y="0"/>
            <a:chExt cx="4882766" cy="3972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82766" cy="397296"/>
            </a:xfrm>
            <a:custGeom>
              <a:avLst/>
              <a:gdLst/>
              <a:ahLst/>
              <a:cxnLst/>
              <a:rect r="r" b="b" t="t" l="l"/>
              <a:pathLst>
                <a:path h="397296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81936" y="184068"/>
            <a:ext cx="10693935" cy="1688937"/>
            <a:chOff x="0" y="0"/>
            <a:chExt cx="14258580" cy="22519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258579" cy="2251916"/>
            </a:xfrm>
            <a:custGeom>
              <a:avLst/>
              <a:gdLst/>
              <a:ahLst/>
              <a:cxnLst/>
              <a:rect r="r" b="b" t="t" l="l"/>
              <a:pathLst>
                <a:path h="2251916" w="14258579">
                  <a:moveTo>
                    <a:pt x="0" y="0"/>
                  </a:moveTo>
                  <a:lnTo>
                    <a:pt x="14258579" y="0"/>
                  </a:lnTo>
                  <a:lnTo>
                    <a:pt x="14258579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152400"/>
              <a:ext cx="14258580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Matriz local DOMINICANA </a:t>
              </a:r>
            </a:p>
          </p:txBody>
        </p:sp>
      </p:grp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0" y="1412321"/>
          <a:ext cx="18288000" cy="8939278"/>
        </p:xfrm>
        <a:graphic>
          <a:graphicData uri="http://schemas.openxmlformats.org/drawingml/2006/table">
            <a:tbl>
              <a:tblPr/>
              <a:tblGrid>
                <a:gridCol w="2018589"/>
                <a:gridCol w="2172015"/>
                <a:gridCol w="2368212"/>
                <a:gridCol w="2459295"/>
                <a:gridCol w="2210842"/>
                <a:gridCol w="1632186"/>
                <a:gridCol w="2613102"/>
                <a:gridCol w="2813759"/>
              </a:tblGrid>
              <a:tr h="11096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PÚBLICO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MEDIO/CANAL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OBJETIVO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FRECUENCIA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</a:tr>
              <a:tr h="260988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Boletín Al Día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Mantener a los colaboradores informados sobre noticias e hitos de las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operaciones.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Buzón local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Carteleras físicas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Bimestral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(Revisar por la cantidad de contenido que tendría)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aperturas y clics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Gestión Humana</a:t>
                      </a: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Puerto Rico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88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Video animado boletín Al Día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Mantener a los colaboradores informados sobre noticias e hitos de las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operaciones.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Listas distribución WP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Carteleras digitales </a:t>
                      </a:r>
                      <a:r>
                        <a:rPr lang="en-US" sz="1699">
                          <a:solidFill>
                            <a:srgbClr val="CE1126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(por revisar)</a:t>
                      </a:r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b="true" sz="1699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Proyección espacios directos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Cercano y freso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Bimestral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Número de envíos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Programación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88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Comunicaciones de proyectos y campañas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Movilizar proyectos y campañas relevantes de regional y locales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Buzón local 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Carteleras digitales </a:t>
                      </a:r>
                      <a:r>
                        <a:rPr lang="en-US" sz="1699">
                          <a:solidFill>
                            <a:srgbClr val="CE1126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(por revisar)</a:t>
                      </a:r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Lista de distribución WP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 demanda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envío vs visualizaciones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11" id="11"/>
          <p:cNvSpPr/>
          <p:nvPr/>
        </p:nvSpPr>
        <p:spPr>
          <a:xfrm flipH="false" flipV="false" rot="0">
            <a:off x="11770631" y="429122"/>
            <a:ext cx="1067355" cy="700452"/>
          </a:xfrm>
          <a:custGeom>
            <a:avLst/>
            <a:gdLst/>
            <a:ahLst/>
            <a:cxnLst/>
            <a:rect r="r" b="b" t="t" l="l"/>
            <a:pathLst>
              <a:path h="700452" w="1067355">
                <a:moveTo>
                  <a:pt x="0" y="0"/>
                </a:moveTo>
                <a:lnTo>
                  <a:pt x="1067355" y="0"/>
                </a:lnTo>
                <a:lnTo>
                  <a:pt x="1067355" y="700451"/>
                </a:lnTo>
                <a:lnTo>
                  <a:pt x="0" y="7004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688937"/>
            <a:chOff x="0" y="0"/>
            <a:chExt cx="18534162" cy="22519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AL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DÍA - rep. dominicana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619" y="4703827"/>
            <a:ext cx="1804061" cy="511376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127579" y="4750926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4353" y="4688940"/>
            <a:ext cx="1804061" cy="511376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224313" y="4727535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9872" y="4703827"/>
            <a:ext cx="1804061" cy="511376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389832" y="4733917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9414" y="4707032"/>
            <a:ext cx="1804061" cy="492201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608444" y="4727535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31735" y="4687857"/>
            <a:ext cx="1804061" cy="511376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1881695" y="4727535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11043" y="4687857"/>
            <a:ext cx="1804061" cy="511376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161004" y="4716532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8747" y="4643334"/>
            <a:ext cx="1804061" cy="511376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329522" y="4673424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sp>
        <p:nvSpPr>
          <p:cNvPr name="AutoShape 46" id="46"/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640101" y="4703827"/>
            <a:ext cx="1804061" cy="511376"/>
            <a:chOff x="0" y="0"/>
            <a:chExt cx="532150" cy="15084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990062" y="4750926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73119" y="5616695"/>
            <a:ext cx="1277110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078711" y="5637500"/>
            <a:ext cx="1726383" cy="27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en diseño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640101" y="3431298"/>
            <a:ext cx="1521317" cy="911272"/>
            <a:chOff x="0" y="0"/>
            <a:chExt cx="3315824" cy="198618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3315824" cy="1986186"/>
            </a:xfrm>
            <a:custGeom>
              <a:avLst/>
              <a:gdLst/>
              <a:ahLst/>
              <a:cxnLst/>
              <a:rect r="r" b="b" t="t" l="l"/>
              <a:pathLst>
                <a:path h="1986186" w="3315824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junio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269414" y="3431298"/>
            <a:ext cx="1521317" cy="911272"/>
            <a:chOff x="0" y="0"/>
            <a:chExt cx="3315824" cy="198618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3315824" cy="1986186"/>
            </a:xfrm>
            <a:custGeom>
              <a:avLst/>
              <a:gdLst/>
              <a:ahLst/>
              <a:cxnLst/>
              <a:rect r="r" b="b" t="t" l="l"/>
              <a:pathLst>
                <a:path h="1986186" w="3315824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julio</a:t>
              </a: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3041095" y="5616695"/>
            <a:ext cx="1277110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093021" y="5616695"/>
            <a:ext cx="1366726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contenido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310755" y="5616699"/>
            <a:ext cx="184011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ajustes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 diseño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772441" y="6538164"/>
            <a:ext cx="200788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1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6937959" y="6538164"/>
            <a:ext cx="200788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2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356144" y="7669229"/>
            <a:ext cx="1300928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3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1642401" y="5637500"/>
            <a:ext cx="1582729" cy="27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 del boletín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7208123" y="8800295"/>
            <a:ext cx="1596970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 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 para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9476505" y="7646757"/>
            <a:ext cx="1596970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1635280" y="6515687"/>
            <a:ext cx="1596970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animación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580348" y="6515687"/>
            <a:ext cx="1300928" cy="730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4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</a:t>
            </a:r>
          </a:p>
        </p:txBody>
      </p:sp>
      <p:grpSp>
        <p:nvGrpSpPr>
          <p:cNvPr name="Group 70" id="70"/>
          <p:cNvGrpSpPr/>
          <p:nvPr/>
        </p:nvGrpSpPr>
        <p:grpSpPr>
          <a:xfrm rot="0">
            <a:off x="609537" y="2100926"/>
            <a:ext cx="6140225" cy="911272"/>
            <a:chOff x="0" y="0"/>
            <a:chExt cx="13383082" cy="198618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338308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3383082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primera edición 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489639"/>
            <a:chOff x="0" y="0"/>
            <a:chExt cx="18534162" cy="19861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18337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AL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DÍA - rep. dominicana</a:t>
              </a: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072" y="4703515"/>
            <a:ext cx="1803619" cy="511251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126946" y="4750584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3292" y="4688631"/>
            <a:ext cx="1803619" cy="511251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223166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8279" y="4703515"/>
            <a:ext cx="1803619" cy="511251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388153" y="4733579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7275" y="4706719"/>
            <a:ext cx="1803619" cy="492080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606221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29041" y="4687549"/>
            <a:ext cx="1803619" cy="511251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1878915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07790" y="4687549"/>
            <a:ext cx="1803619" cy="511251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157665" y="4716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4960" y="4643036"/>
            <a:ext cx="1803619" cy="511251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325651" y="4673100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sp>
        <p:nvSpPr>
          <p:cNvPr name="AutoShape 46" id="46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640078" y="4703515"/>
            <a:ext cx="1803619" cy="511251"/>
            <a:chOff x="0" y="0"/>
            <a:chExt cx="532150" cy="15084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989952" y="4750584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73039" y="5616154"/>
            <a:ext cx="1276796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077108" y="5636954"/>
            <a:ext cx="1725960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en diseño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640078" y="3373366"/>
            <a:ext cx="2259067" cy="911049"/>
            <a:chOff x="0" y="0"/>
            <a:chExt cx="4925014" cy="198618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4925014" cy="1986186"/>
            </a:xfrm>
            <a:custGeom>
              <a:avLst/>
              <a:gdLst/>
              <a:ahLst/>
              <a:cxnLst/>
              <a:rect r="r" b="b" t="t" l="l"/>
              <a:pathLst>
                <a:path h="1986186" w="4925014">
                  <a:moveTo>
                    <a:pt x="0" y="0"/>
                  </a:moveTo>
                  <a:lnTo>
                    <a:pt x="4925014" y="0"/>
                  </a:lnTo>
                  <a:lnTo>
                    <a:pt x="492501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104775"/>
              <a:ext cx="492501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AGOSTO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267275" y="3373366"/>
            <a:ext cx="1520944" cy="911049"/>
            <a:chOff x="0" y="0"/>
            <a:chExt cx="3315824" cy="198618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3315824" cy="1986186"/>
            </a:xfrm>
            <a:custGeom>
              <a:avLst/>
              <a:gdLst/>
              <a:ahLst/>
              <a:cxnLst/>
              <a:rect r="r" b="b" t="t" l="l"/>
              <a:pathLst>
                <a:path h="1986186" w="3315824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SEPT</a:t>
              </a: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3040483" y="5616154"/>
            <a:ext cx="1276796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091905" y="5616154"/>
            <a:ext cx="1366391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contenido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308605" y="5616158"/>
            <a:ext cx="183966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ajustes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 diseño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771404" y="6537397"/>
            <a:ext cx="200739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6936391" y="6537397"/>
            <a:ext cx="200739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2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354474" y="7668186"/>
            <a:ext cx="1300609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3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1639680" y="5636954"/>
            <a:ext cx="1582341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 del boletín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7206489" y="8798974"/>
            <a:ext cx="1596579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 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 para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9474314" y="7645718"/>
            <a:ext cx="1596579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1632561" y="6514926"/>
            <a:ext cx="1596579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animación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578133" y="6514926"/>
            <a:ext cx="1300609" cy="73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4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</a:t>
            </a:r>
          </a:p>
        </p:txBody>
      </p:sp>
      <p:grpSp>
        <p:nvGrpSpPr>
          <p:cNvPr name="Group 70" id="70"/>
          <p:cNvGrpSpPr/>
          <p:nvPr/>
        </p:nvGrpSpPr>
        <p:grpSpPr>
          <a:xfrm rot="0">
            <a:off x="640078" y="2023944"/>
            <a:ext cx="6140225" cy="911272"/>
            <a:chOff x="0" y="0"/>
            <a:chExt cx="13383082" cy="198618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338308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3383082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segunda edición 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688937"/>
            <a:chOff x="0" y="0"/>
            <a:chExt cx="18534162" cy="22519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AL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DÍA - rep. dominicana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072" y="4703515"/>
            <a:ext cx="1803619" cy="511251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126946" y="4750584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3292" y="4688631"/>
            <a:ext cx="1803619" cy="511251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223166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8279" y="4703515"/>
            <a:ext cx="1803619" cy="511251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388153" y="4733579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7275" y="4706719"/>
            <a:ext cx="1803619" cy="492080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606221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29041" y="4687549"/>
            <a:ext cx="1803619" cy="511251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1878915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07790" y="4687549"/>
            <a:ext cx="1803619" cy="511251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157665" y="4716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4960" y="4643036"/>
            <a:ext cx="1803619" cy="511251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325651" y="4673100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sp>
        <p:nvSpPr>
          <p:cNvPr name="AutoShape 46" id="46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640078" y="4703515"/>
            <a:ext cx="1803619" cy="511251"/>
            <a:chOff x="0" y="0"/>
            <a:chExt cx="532150" cy="15084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989952" y="4750584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73039" y="5616154"/>
            <a:ext cx="1276796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077108" y="5636954"/>
            <a:ext cx="1725960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en diseño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640078" y="3345990"/>
            <a:ext cx="2577106" cy="911049"/>
            <a:chOff x="0" y="0"/>
            <a:chExt cx="5618375" cy="198618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5618375" cy="1986186"/>
            </a:xfrm>
            <a:custGeom>
              <a:avLst/>
              <a:gdLst/>
              <a:ahLst/>
              <a:cxnLst/>
              <a:rect r="r" b="b" t="t" l="l"/>
              <a:pathLst>
                <a:path h="1986186" w="5618375">
                  <a:moveTo>
                    <a:pt x="0" y="0"/>
                  </a:moveTo>
                  <a:lnTo>
                    <a:pt x="5618375" y="0"/>
                  </a:lnTo>
                  <a:lnTo>
                    <a:pt x="5618375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104775"/>
              <a:ext cx="5618375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OCTUBRE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267275" y="3373366"/>
            <a:ext cx="3470653" cy="911049"/>
            <a:chOff x="0" y="0"/>
            <a:chExt cx="7566405" cy="198618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7566404" cy="1986186"/>
            </a:xfrm>
            <a:custGeom>
              <a:avLst/>
              <a:gdLst/>
              <a:ahLst/>
              <a:cxnLst/>
              <a:rect r="r" b="b" t="t" l="l"/>
              <a:pathLst>
                <a:path h="1986186" w="7566404">
                  <a:moveTo>
                    <a:pt x="0" y="0"/>
                  </a:moveTo>
                  <a:lnTo>
                    <a:pt x="7566404" y="0"/>
                  </a:lnTo>
                  <a:lnTo>
                    <a:pt x="756640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104775"/>
              <a:ext cx="7566405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NOVIEMBRE</a:t>
              </a: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3040483" y="5616154"/>
            <a:ext cx="1276796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091905" y="5616154"/>
            <a:ext cx="1366391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contenido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308605" y="5616158"/>
            <a:ext cx="183966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ajustes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 diseño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771404" y="6537397"/>
            <a:ext cx="200739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6936391" y="6537397"/>
            <a:ext cx="200739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2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354474" y="7668186"/>
            <a:ext cx="1300609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3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1639680" y="5636954"/>
            <a:ext cx="1582341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 del boletín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7206489" y="8798974"/>
            <a:ext cx="1596579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 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 para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9474314" y="7645718"/>
            <a:ext cx="1596579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1632561" y="6514926"/>
            <a:ext cx="1596579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animación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578133" y="6514926"/>
            <a:ext cx="1300609" cy="73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4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</a:t>
            </a:r>
          </a:p>
        </p:txBody>
      </p:sp>
      <p:grpSp>
        <p:nvGrpSpPr>
          <p:cNvPr name="Group 70" id="70"/>
          <p:cNvGrpSpPr/>
          <p:nvPr/>
        </p:nvGrpSpPr>
        <p:grpSpPr>
          <a:xfrm rot="0">
            <a:off x="640078" y="2006093"/>
            <a:ext cx="6140225" cy="911272"/>
            <a:chOff x="0" y="0"/>
            <a:chExt cx="13383082" cy="198618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338308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3383082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tercera edición 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172476" y="9156522"/>
            <a:ext cx="473575" cy="538538"/>
          </a:xfrm>
          <a:custGeom>
            <a:avLst/>
            <a:gdLst/>
            <a:ahLst/>
            <a:cxnLst/>
            <a:rect r="r" b="b" t="t" l="l"/>
            <a:pathLst>
              <a:path h="538538" w="473575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124" r="0" b="-1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51254" y="-96164"/>
            <a:ext cx="18539254" cy="1508485"/>
            <a:chOff x="0" y="0"/>
            <a:chExt cx="4882766" cy="3972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82766" cy="397296"/>
            </a:xfrm>
            <a:custGeom>
              <a:avLst/>
              <a:gdLst/>
              <a:ahLst/>
              <a:cxnLst/>
              <a:rect r="r" b="b" t="t" l="l"/>
              <a:pathLst>
                <a:path h="397296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81936" y="184068"/>
            <a:ext cx="10693935" cy="1688937"/>
            <a:chOff x="0" y="0"/>
            <a:chExt cx="14258580" cy="22519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258579" cy="2251916"/>
            </a:xfrm>
            <a:custGeom>
              <a:avLst/>
              <a:gdLst/>
              <a:ahLst/>
              <a:cxnLst/>
              <a:rect r="r" b="b" t="t" l="l"/>
              <a:pathLst>
                <a:path h="2251916" w="14258579">
                  <a:moveTo>
                    <a:pt x="0" y="0"/>
                  </a:moveTo>
                  <a:lnTo>
                    <a:pt x="14258579" y="0"/>
                  </a:lnTo>
                  <a:lnTo>
                    <a:pt x="14258579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152400"/>
              <a:ext cx="14258580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Matriz local SURINAM </a:t>
              </a:r>
            </a:p>
          </p:txBody>
        </p:sp>
      </p:grp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0" y="1412321"/>
          <a:ext cx="18288000" cy="8939278"/>
        </p:xfrm>
        <a:graphic>
          <a:graphicData uri="http://schemas.openxmlformats.org/drawingml/2006/table">
            <a:tbl>
              <a:tblPr/>
              <a:tblGrid>
                <a:gridCol w="2018589"/>
                <a:gridCol w="2172015"/>
                <a:gridCol w="2368212"/>
                <a:gridCol w="2459295"/>
                <a:gridCol w="2210842"/>
                <a:gridCol w="1632186"/>
                <a:gridCol w="2613102"/>
                <a:gridCol w="2813759"/>
              </a:tblGrid>
              <a:tr h="11096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PÚBLICO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MEDIO/CANAL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OBJETIVO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FRECUENCIA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</a:tr>
              <a:tr h="260988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Boletín Al Día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Mantener a los colaboradores informados sobre noticias e hitos de las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operaciones.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Buzón local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CE1126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Carteleras físicas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Bimestral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aperturas y clics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Gestión Humana</a:t>
                      </a: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Puerto Rico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88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Video animado boletín Al Día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Mantener a los colaboradores informados sobre noticias e hitos de las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operaciones.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Listas distribución WP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b="true" sz="1699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Proyección espacios directos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Cercano y freso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Bimestral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Número de envíos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Programación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88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Comunicaciones de proyectos y campañas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Movilizar proyectos y campañas relevantes de regional y locales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Buzón local 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CE1126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Carteleras físicas</a:t>
                      </a:r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Lista de distribución WP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 demanda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envío vs visualizaciones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11" id="11"/>
          <p:cNvSpPr/>
          <p:nvPr/>
        </p:nvSpPr>
        <p:spPr>
          <a:xfrm flipH="false" flipV="false" rot="0">
            <a:off x="10356695" y="448697"/>
            <a:ext cx="1119176" cy="745651"/>
          </a:xfrm>
          <a:custGeom>
            <a:avLst/>
            <a:gdLst/>
            <a:ahLst/>
            <a:cxnLst/>
            <a:rect r="r" b="b" t="t" l="l"/>
            <a:pathLst>
              <a:path h="745651" w="1119176">
                <a:moveTo>
                  <a:pt x="0" y="0"/>
                </a:moveTo>
                <a:lnTo>
                  <a:pt x="1119176" y="0"/>
                </a:lnTo>
                <a:lnTo>
                  <a:pt x="1119176" y="745651"/>
                </a:lnTo>
                <a:lnTo>
                  <a:pt x="0" y="7456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688937"/>
            <a:chOff x="0" y="0"/>
            <a:chExt cx="18534162" cy="22519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to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date - antilles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619" y="4703827"/>
            <a:ext cx="1804061" cy="511376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278071" y="4750926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4353" y="4688940"/>
            <a:ext cx="1804061" cy="511376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370155" y="4727535"/>
            <a:ext cx="812458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9872" y="4703827"/>
            <a:ext cx="1804061" cy="511376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540324" y="4733917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9414" y="4707032"/>
            <a:ext cx="1804061" cy="492201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758936" y="4727535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31735" y="4687857"/>
            <a:ext cx="1804061" cy="511376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2032187" y="4727535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11043" y="4687857"/>
            <a:ext cx="1804061" cy="511376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311496" y="4716532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8747" y="4643334"/>
            <a:ext cx="1804061" cy="511376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480014" y="4673424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sp>
        <p:nvSpPr>
          <p:cNvPr name="AutoShape 46" id="46"/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640101" y="4703827"/>
            <a:ext cx="1804061" cy="511376"/>
            <a:chOff x="0" y="0"/>
            <a:chExt cx="532150" cy="15084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1140554" y="4750926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900213" y="5616695"/>
            <a:ext cx="1222923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624076" y="5637500"/>
            <a:ext cx="635652" cy="27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Desing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640101" y="3431298"/>
            <a:ext cx="2428087" cy="911272"/>
            <a:chOff x="0" y="0"/>
            <a:chExt cx="5292197" cy="198618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5292198" cy="1986186"/>
            </a:xfrm>
            <a:custGeom>
              <a:avLst/>
              <a:gdLst/>
              <a:ahLst/>
              <a:cxnLst/>
              <a:rect r="r" b="b" t="t" l="l"/>
              <a:pathLst>
                <a:path h="1986186" w="5292198">
                  <a:moveTo>
                    <a:pt x="0" y="0"/>
                  </a:moveTo>
                  <a:lnTo>
                    <a:pt x="5292198" y="0"/>
                  </a:lnTo>
                  <a:lnTo>
                    <a:pt x="5292198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104775"/>
              <a:ext cx="5292197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AUGUST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269414" y="3431298"/>
            <a:ext cx="3763904" cy="911272"/>
            <a:chOff x="0" y="0"/>
            <a:chExt cx="8203711" cy="198618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8203711" cy="1986186"/>
            </a:xfrm>
            <a:custGeom>
              <a:avLst/>
              <a:gdLst/>
              <a:ahLst/>
              <a:cxnLst/>
              <a:rect r="r" b="b" t="t" l="l"/>
              <a:pathLst>
                <a:path h="1986186" w="8203711">
                  <a:moveTo>
                    <a:pt x="0" y="0"/>
                  </a:moveTo>
                  <a:lnTo>
                    <a:pt x="8203711" y="0"/>
                  </a:lnTo>
                  <a:lnTo>
                    <a:pt x="8203711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104775"/>
              <a:ext cx="8203711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SEPTEMBER</a:t>
              </a: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3068188" y="5616695"/>
            <a:ext cx="1222923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248807" y="5616695"/>
            <a:ext cx="1055153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Structuring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of content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244659" y="5616699"/>
            <a:ext cx="1972307" cy="27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 modificatio</a:t>
            </a: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ns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994100" y="6538164"/>
            <a:ext cx="1564567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1st review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7428120" y="7669229"/>
            <a:ext cx="115697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3rd review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review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1834213" y="5637500"/>
            <a:ext cx="1199105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the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newsletter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7208123" y="8800295"/>
            <a:ext cx="1596970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Structure 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script for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9476505" y="7646757"/>
            <a:ext cx="1596970" cy="959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Production of the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 in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1635280" y="6515687"/>
            <a:ext cx="1596970" cy="502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animation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9709244" y="6515687"/>
            <a:ext cx="1043136" cy="730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4th review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 local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</a:t>
            </a:r>
          </a:p>
        </p:txBody>
      </p:sp>
      <p:grpSp>
        <p:nvGrpSpPr>
          <p:cNvPr name="Group 69" id="69"/>
          <p:cNvGrpSpPr/>
          <p:nvPr/>
        </p:nvGrpSpPr>
        <p:grpSpPr>
          <a:xfrm rot="0">
            <a:off x="609537" y="2100926"/>
            <a:ext cx="6140225" cy="911272"/>
            <a:chOff x="0" y="0"/>
            <a:chExt cx="13383082" cy="1986186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1338308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3383082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1" id="71"/>
            <p:cNvSpPr txBox="true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SECOND EDITION</a:t>
              </a:r>
            </a:p>
          </p:txBody>
        </p:sp>
      </p:grpSp>
      <p:sp>
        <p:nvSpPr>
          <p:cNvPr name="TextBox 72" id="72"/>
          <p:cNvSpPr txBox="true"/>
          <p:nvPr/>
        </p:nvSpPr>
        <p:spPr>
          <a:xfrm rot="0">
            <a:off x="7159618" y="6538164"/>
            <a:ext cx="1564567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2nd review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688937"/>
            <a:chOff x="0" y="0"/>
            <a:chExt cx="18534162" cy="22519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to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date - surinam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619" y="4703827"/>
            <a:ext cx="1804061" cy="511376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127579" y="4750926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4353" y="4688940"/>
            <a:ext cx="1804061" cy="511376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224313" y="4727535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9872" y="4703827"/>
            <a:ext cx="1804061" cy="511376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389832" y="4733917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9414" y="4707032"/>
            <a:ext cx="1804061" cy="492201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608444" y="4727535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31735" y="4687857"/>
            <a:ext cx="1804061" cy="511376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1881695" y="4727535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11043" y="4687857"/>
            <a:ext cx="1804061" cy="511376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161004" y="4716532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8747" y="4643334"/>
            <a:ext cx="1804061" cy="511376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329522" y="4673424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sp>
        <p:nvSpPr>
          <p:cNvPr name="AutoShape 46" id="46"/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640101" y="4703827"/>
            <a:ext cx="1804061" cy="511376"/>
            <a:chOff x="0" y="0"/>
            <a:chExt cx="532150" cy="15084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990062" y="4750926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73119" y="5616695"/>
            <a:ext cx="1277110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078711" y="5637500"/>
            <a:ext cx="1726383" cy="27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en diseño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640101" y="3431298"/>
            <a:ext cx="1521317" cy="911272"/>
            <a:chOff x="0" y="0"/>
            <a:chExt cx="3315824" cy="198618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3315824" cy="1986186"/>
            </a:xfrm>
            <a:custGeom>
              <a:avLst/>
              <a:gdLst/>
              <a:ahLst/>
              <a:cxnLst/>
              <a:rect r="r" b="b" t="t" l="l"/>
              <a:pathLst>
                <a:path h="1986186" w="3315824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junio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269414" y="3431298"/>
            <a:ext cx="1521317" cy="911272"/>
            <a:chOff x="0" y="0"/>
            <a:chExt cx="3315824" cy="198618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3315824" cy="1986186"/>
            </a:xfrm>
            <a:custGeom>
              <a:avLst/>
              <a:gdLst/>
              <a:ahLst/>
              <a:cxnLst/>
              <a:rect r="r" b="b" t="t" l="l"/>
              <a:pathLst>
                <a:path h="1986186" w="3315824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julio</a:t>
              </a: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3041095" y="5616695"/>
            <a:ext cx="1277110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093021" y="5616695"/>
            <a:ext cx="1366726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contenido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310755" y="5616699"/>
            <a:ext cx="184011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ajustes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 diseño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772441" y="6538164"/>
            <a:ext cx="200788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1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6937959" y="6538164"/>
            <a:ext cx="200788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2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356144" y="7669229"/>
            <a:ext cx="1300928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3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1642401" y="5637500"/>
            <a:ext cx="1582729" cy="27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 del boletín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7208123" y="8800295"/>
            <a:ext cx="1596970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 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 para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9476505" y="7646757"/>
            <a:ext cx="1596970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1635280" y="6515687"/>
            <a:ext cx="1596970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animación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580348" y="6515687"/>
            <a:ext cx="1300928" cy="730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4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</a:t>
            </a:r>
          </a:p>
        </p:txBody>
      </p:sp>
      <p:grpSp>
        <p:nvGrpSpPr>
          <p:cNvPr name="Group 70" id="70"/>
          <p:cNvGrpSpPr/>
          <p:nvPr/>
        </p:nvGrpSpPr>
        <p:grpSpPr>
          <a:xfrm rot="0">
            <a:off x="640101" y="2062826"/>
            <a:ext cx="6140225" cy="911272"/>
            <a:chOff x="0" y="0"/>
            <a:chExt cx="13383082" cy="198618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338308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3383082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primera edición 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489639"/>
            <a:chOff x="0" y="0"/>
            <a:chExt cx="18534162" cy="19861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18337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to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date - surinam</a:t>
              </a: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072" y="4703515"/>
            <a:ext cx="1803619" cy="511251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126946" y="4750584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3292" y="4688631"/>
            <a:ext cx="1803619" cy="511251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223166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8279" y="4703515"/>
            <a:ext cx="1803619" cy="511251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388153" y="4733579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7275" y="4706719"/>
            <a:ext cx="1803619" cy="492080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606221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29041" y="4687549"/>
            <a:ext cx="1803619" cy="511251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1878915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07790" y="4687549"/>
            <a:ext cx="1803619" cy="511251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157665" y="4716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4960" y="4643036"/>
            <a:ext cx="1803619" cy="511251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325651" y="4673100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sp>
        <p:nvSpPr>
          <p:cNvPr name="AutoShape 46" id="46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640078" y="4703515"/>
            <a:ext cx="1803619" cy="511251"/>
            <a:chOff x="0" y="0"/>
            <a:chExt cx="532150" cy="15084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989952" y="4750584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73039" y="5616154"/>
            <a:ext cx="1276796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077108" y="5636954"/>
            <a:ext cx="1725960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en diseño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640078" y="3373366"/>
            <a:ext cx="2259067" cy="911049"/>
            <a:chOff x="0" y="0"/>
            <a:chExt cx="4925014" cy="198618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4925014" cy="1986186"/>
            </a:xfrm>
            <a:custGeom>
              <a:avLst/>
              <a:gdLst/>
              <a:ahLst/>
              <a:cxnLst/>
              <a:rect r="r" b="b" t="t" l="l"/>
              <a:pathLst>
                <a:path h="1986186" w="4925014">
                  <a:moveTo>
                    <a:pt x="0" y="0"/>
                  </a:moveTo>
                  <a:lnTo>
                    <a:pt x="4925014" y="0"/>
                  </a:lnTo>
                  <a:lnTo>
                    <a:pt x="492501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104775"/>
              <a:ext cx="492501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AGOSTO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267275" y="3373366"/>
            <a:ext cx="1520944" cy="911049"/>
            <a:chOff x="0" y="0"/>
            <a:chExt cx="3315824" cy="198618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3315824" cy="1986186"/>
            </a:xfrm>
            <a:custGeom>
              <a:avLst/>
              <a:gdLst/>
              <a:ahLst/>
              <a:cxnLst/>
              <a:rect r="r" b="b" t="t" l="l"/>
              <a:pathLst>
                <a:path h="1986186" w="3315824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SEPT</a:t>
              </a: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3040483" y="5616154"/>
            <a:ext cx="1276796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091905" y="5616154"/>
            <a:ext cx="1366391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contenido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308605" y="5616158"/>
            <a:ext cx="183966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ajustes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 diseño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771404" y="6537397"/>
            <a:ext cx="200739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6936391" y="6537397"/>
            <a:ext cx="200739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2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354474" y="7668186"/>
            <a:ext cx="1300609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3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1639680" y="5636954"/>
            <a:ext cx="1582341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 del boletín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7206489" y="8798974"/>
            <a:ext cx="1596579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 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 para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9474314" y="7645718"/>
            <a:ext cx="1596579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1632561" y="6514926"/>
            <a:ext cx="1596579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animación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578133" y="6514926"/>
            <a:ext cx="1300609" cy="73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4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</a:t>
            </a:r>
          </a:p>
        </p:txBody>
      </p:sp>
      <p:grpSp>
        <p:nvGrpSpPr>
          <p:cNvPr name="Group 70" id="70"/>
          <p:cNvGrpSpPr/>
          <p:nvPr/>
        </p:nvGrpSpPr>
        <p:grpSpPr>
          <a:xfrm rot="0">
            <a:off x="640078" y="2023944"/>
            <a:ext cx="6140225" cy="911272"/>
            <a:chOff x="0" y="0"/>
            <a:chExt cx="13383082" cy="198618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338308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3383082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segunda edición 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688937"/>
            <a:chOff x="0" y="0"/>
            <a:chExt cx="18534162" cy="22519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to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date - surinam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072" y="4703515"/>
            <a:ext cx="1803619" cy="511251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126946" y="4750584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3292" y="4688631"/>
            <a:ext cx="1803619" cy="511251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223166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8279" y="4703515"/>
            <a:ext cx="1803619" cy="511251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388153" y="4733579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7275" y="4706719"/>
            <a:ext cx="1803619" cy="492080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606221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29041" y="4687549"/>
            <a:ext cx="1803619" cy="511251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1878915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07790" y="4687549"/>
            <a:ext cx="1803619" cy="511251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157665" y="4716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4960" y="4643036"/>
            <a:ext cx="1803619" cy="511251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325651" y="4673100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sp>
        <p:nvSpPr>
          <p:cNvPr name="AutoShape 46" id="46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640078" y="4703515"/>
            <a:ext cx="1803619" cy="511251"/>
            <a:chOff x="0" y="0"/>
            <a:chExt cx="532150" cy="15084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989952" y="4750584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73039" y="5616154"/>
            <a:ext cx="1276796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077108" y="5636954"/>
            <a:ext cx="1725960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en diseño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640078" y="3345990"/>
            <a:ext cx="2577106" cy="911049"/>
            <a:chOff x="0" y="0"/>
            <a:chExt cx="5618375" cy="198618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5618375" cy="1986186"/>
            </a:xfrm>
            <a:custGeom>
              <a:avLst/>
              <a:gdLst/>
              <a:ahLst/>
              <a:cxnLst/>
              <a:rect r="r" b="b" t="t" l="l"/>
              <a:pathLst>
                <a:path h="1986186" w="5618375">
                  <a:moveTo>
                    <a:pt x="0" y="0"/>
                  </a:moveTo>
                  <a:lnTo>
                    <a:pt x="5618375" y="0"/>
                  </a:lnTo>
                  <a:lnTo>
                    <a:pt x="5618375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104775"/>
              <a:ext cx="5618375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OCTUBRE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267275" y="3373366"/>
            <a:ext cx="3470653" cy="911049"/>
            <a:chOff x="0" y="0"/>
            <a:chExt cx="7566405" cy="198618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7566404" cy="1986186"/>
            </a:xfrm>
            <a:custGeom>
              <a:avLst/>
              <a:gdLst/>
              <a:ahLst/>
              <a:cxnLst/>
              <a:rect r="r" b="b" t="t" l="l"/>
              <a:pathLst>
                <a:path h="1986186" w="7566404">
                  <a:moveTo>
                    <a:pt x="0" y="0"/>
                  </a:moveTo>
                  <a:lnTo>
                    <a:pt x="7566404" y="0"/>
                  </a:lnTo>
                  <a:lnTo>
                    <a:pt x="756640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104775"/>
              <a:ext cx="7566405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NOVIEMBRE</a:t>
              </a: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3040483" y="5616154"/>
            <a:ext cx="1276796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091905" y="5616154"/>
            <a:ext cx="1366391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contenido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308605" y="5616158"/>
            <a:ext cx="183966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ajustes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 diseño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771404" y="6537397"/>
            <a:ext cx="200739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6936391" y="6537397"/>
            <a:ext cx="200739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2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354474" y="7668186"/>
            <a:ext cx="1300609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3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1639680" y="5636954"/>
            <a:ext cx="1582341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 del boletín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7206489" y="8798974"/>
            <a:ext cx="1596579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 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 para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9474314" y="7645718"/>
            <a:ext cx="1596579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1632561" y="6514926"/>
            <a:ext cx="1596579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animación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578133" y="6514926"/>
            <a:ext cx="1300609" cy="73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4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</a:t>
            </a:r>
          </a:p>
        </p:txBody>
      </p:sp>
      <p:grpSp>
        <p:nvGrpSpPr>
          <p:cNvPr name="Group 70" id="70"/>
          <p:cNvGrpSpPr/>
          <p:nvPr/>
        </p:nvGrpSpPr>
        <p:grpSpPr>
          <a:xfrm rot="0">
            <a:off x="640078" y="2015618"/>
            <a:ext cx="6140225" cy="911272"/>
            <a:chOff x="0" y="0"/>
            <a:chExt cx="13383082" cy="198618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338308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3383082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tercera edición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17860"/>
            <a:ext cx="9680063" cy="2786872"/>
            <a:chOff x="0" y="0"/>
            <a:chExt cx="12906750" cy="37158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906749" cy="3715829"/>
            </a:xfrm>
            <a:custGeom>
              <a:avLst/>
              <a:gdLst/>
              <a:ahLst/>
              <a:cxnLst/>
              <a:rect r="r" b="b" t="t" l="l"/>
              <a:pathLst>
                <a:path h="3715829" w="12906749">
                  <a:moveTo>
                    <a:pt x="0" y="0"/>
                  </a:moveTo>
                  <a:lnTo>
                    <a:pt x="12906749" y="0"/>
                  </a:lnTo>
                  <a:lnTo>
                    <a:pt x="12906749" y="3715829"/>
                  </a:lnTo>
                  <a:lnTo>
                    <a:pt x="0" y="371582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0"/>
              <a:ext cx="12906750" cy="352532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5561"/>
                </a:lnSpc>
              </a:pPr>
              <a:r>
                <a:rPr lang="en-US" sz="6399" spc="6" b="tru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Principales hallazgos caribe</a:t>
              </a:r>
            </a:p>
            <a:p>
              <a:pPr algn="l">
                <a:lnSpc>
                  <a:spcPts val="556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62278" y="1873332"/>
            <a:ext cx="6957069" cy="9605155"/>
            <a:chOff x="0" y="0"/>
            <a:chExt cx="9276091" cy="1280687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276091" cy="12806874"/>
            </a:xfrm>
            <a:custGeom>
              <a:avLst/>
              <a:gdLst/>
              <a:ahLst/>
              <a:cxnLst/>
              <a:rect r="r" b="b" t="t" l="l"/>
              <a:pathLst>
                <a:path h="12806874" w="9276091">
                  <a:moveTo>
                    <a:pt x="0" y="0"/>
                  </a:moveTo>
                  <a:lnTo>
                    <a:pt x="9276091" y="0"/>
                  </a:lnTo>
                  <a:lnTo>
                    <a:pt x="9276091" y="12806874"/>
                  </a:lnTo>
                  <a:lnTo>
                    <a:pt x="0" y="128068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28575"/>
              <a:ext cx="9276091" cy="1277829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266"/>
                </a:lnSpc>
              </a:pPr>
              <a:r>
                <a:rPr lang="en-US" sz="2999" b="true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Medios y canales regionales: </a:t>
              </a:r>
            </a:p>
            <a:p>
              <a:pPr algn="l">
                <a:lnSpc>
                  <a:spcPts val="3266"/>
                </a:lnSpc>
              </a:pP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Conversatorio: C</a:t>
              </a: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ontenidos entretenidos e historias de trayectoria. Así como temas estratégicos y casos de éxito. Valoración positiva de los panelistas.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Boletín Regional por Gary de la Rosa: </a:t>
              </a: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Percepción general muy positiva. 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En general, muy bien valorados. </a:t>
              </a:r>
            </a:p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6"/>
                </a:lnSpc>
              </a:pPr>
              <a:r>
                <a:rPr lang="en-US" sz="2999" b="true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Formatos: </a:t>
              </a:r>
            </a:p>
            <a:p>
              <a:pPr algn="l">
                <a:lnSpc>
                  <a:spcPts val="3266"/>
                </a:lnSpc>
              </a:pP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Audiovisual (todos).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Conversaciones (todos).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Surinam lectura e imágenes creativas (idioma - traductor local).</a:t>
              </a:r>
            </a:p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432621" y="1028700"/>
            <a:ext cx="8617869" cy="10378059"/>
            <a:chOff x="0" y="0"/>
            <a:chExt cx="11490492" cy="1383741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490492" cy="13837411"/>
            </a:xfrm>
            <a:custGeom>
              <a:avLst/>
              <a:gdLst/>
              <a:ahLst/>
              <a:cxnLst/>
              <a:rect r="r" b="b" t="t" l="l"/>
              <a:pathLst>
                <a:path h="13837411" w="11490492">
                  <a:moveTo>
                    <a:pt x="0" y="0"/>
                  </a:moveTo>
                  <a:lnTo>
                    <a:pt x="11490492" y="0"/>
                  </a:lnTo>
                  <a:lnTo>
                    <a:pt x="11490492" y="13837411"/>
                  </a:lnTo>
                  <a:lnTo>
                    <a:pt x="0" y="13837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1490492" cy="1386598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6"/>
                </a:lnSpc>
              </a:pPr>
              <a:r>
                <a:rPr lang="en-US" sz="2999" b="true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Reflexiones generales: </a:t>
              </a:r>
            </a:p>
            <a:p>
              <a:pPr algn="l">
                <a:lnSpc>
                  <a:spcPts val="3266"/>
                </a:lnSpc>
              </a:pP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Los videos son el formato preferido, el texto es el menos elegido.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Líderes de operación como uno de los principales canales de comunicación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Pantallas digitales menos valoradas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WhattsApp como canal más destacano (- en Puerto Rico).</a:t>
              </a:r>
            </a:p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6"/>
                </a:lnSpc>
              </a:pPr>
              <a:r>
                <a:rPr lang="en-US" sz="2999" b="true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Consideraciones: </a:t>
              </a:r>
            </a:p>
            <a:p>
              <a:pPr algn="l">
                <a:lnSpc>
                  <a:spcPts val="3266"/>
                </a:lnSpc>
              </a:pP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No abrumar.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Espacios de líderes con aliados locales.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Contenidos cortos y claros.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Guayana Francesa / Necesidad de conectar y comunicar. 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Pantallas digitales salen. Cada territorio valida su funcionalidad y lo presupuesta para 2026 de ser necesario,</a:t>
              </a:r>
            </a:p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9"/>
                </a:lnSpc>
              </a:pPr>
            </a:p>
            <a:p>
              <a:pPr algn="l">
                <a:lnSpc>
                  <a:spcPts val="3266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>
            <a:off x="8908737" y="2256445"/>
            <a:ext cx="0" cy="6530096"/>
          </a:xfrm>
          <a:prstGeom prst="line">
            <a:avLst/>
          </a:prstGeom>
          <a:ln cap="flat" w="9525">
            <a:solidFill>
              <a:srgbClr val="C1D60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2" id="12"/>
          <p:cNvGrpSpPr/>
          <p:nvPr/>
        </p:nvGrpSpPr>
        <p:grpSpPr>
          <a:xfrm rot="0">
            <a:off x="-251254" y="-96164"/>
            <a:ext cx="18539254" cy="1508485"/>
            <a:chOff x="0" y="0"/>
            <a:chExt cx="4882766" cy="39729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882766" cy="397296"/>
            </a:xfrm>
            <a:custGeom>
              <a:avLst/>
              <a:gdLst/>
              <a:ahLst/>
              <a:cxnLst/>
              <a:rect r="r" b="b" t="t" l="l"/>
              <a:pathLst>
                <a:path h="397296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781936" y="184068"/>
            <a:ext cx="13900621" cy="1688937"/>
            <a:chOff x="0" y="0"/>
            <a:chExt cx="18534162" cy="225191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pRINCIPALES HALLAZGOS CARIBE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-1036185">
            <a:off x="154704" y="8700035"/>
            <a:ext cx="1747992" cy="1116530"/>
          </a:xfrm>
          <a:custGeom>
            <a:avLst/>
            <a:gdLst/>
            <a:ahLst/>
            <a:cxnLst/>
            <a:rect r="r" b="b" t="t" l="l"/>
            <a:pathLst>
              <a:path h="1116530" w="1747992">
                <a:moveTo>
                  <a:pt x="0" y="0"/>
                </a:moveTo>
                <a:lnTo>
                  <a:pt x="1747992" y="0"/>
                </a:lnTo>
                <a:lnTo>
                  <a:pt x="1747992" y="1116530"/>
                </a:lnTo>
                <a:lnTo>
                  <a:pt x="0" y="1116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172476" y="9156522"/>
            <a:ext cx="473575" cy="538538"/>
          </a:xfrm>
          <a:custGeom>
            <a:avLst/>
            <a:gdLst/>
            <a:ahLst/>
            <a:cxnLst/>
            <a:rect r="r" b="b" t="t" l="l"/>
            <a:pathLst>
              <a:path h="538538" w="473575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24" r="0" b="-1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51254" y="-96164"/>
            <a:ext cx="18539254" cy="1508485"/>
            <a:chOff x="0" y="0"/>
            <a:chExt cx="4882766" cy="3972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82766" cy="397296"/>
            </a:xfrm>
            <a:custGeom>
              <a:avLst/>
              <a:gdLst/>
              <a:ahLst/>
              <a:cxnLst/>
              <a:rect r="r" b="b" t="t" l="l"/>
              <a:pathLst>
                <a:path h="397296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81936" y="184068"/>
            <a:ext cx="10693935" cy="1688937"/>
            <a:chOff x="0" y="0"/>
            <a:chExt cx="14258580" cy="22519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258579" cy="2251916"/>
            </a:xfrm>
            <a:custGeom>
              <a:avLst/>
              <a:gdLst/>
              <a:ahLst/>
              <a:cxnLst/>
              <a:rect r="r" b="b" t="t" l="l"/>
              <a:pathLst>
                <a:path h="2251916" w="14258579">
                  <a:moveTo>
                    <a:pt x="0" y="0"/>
                  </a:moveTo>
                  <a:lnTo>
                    <a:pt x="14258579" y="0"/>
                  </a:lnTo>
                  <a:lnTo>
                    <a:pt x="14258579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152400"/>
              <a:ext cx="14258580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Matriz local antillas</a:t>
              </a:r>
            </a:p>
          </p:txBody>
        </p:sp>
      </p:grp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0" y="1412321"/>
          <a:ext cx="18288000" cy="8939278"/>
        </p:xfrm>
        <a:graphic>
          <a:graphicData uri="http://schemas.openxmlformats.org/drawingml/2006/table">
            <a:tbl>
              <a:tblPr/>
              <a:tblGrid>
                <a:gridCol w="2018589"/>
                <a:gridCol w="2172015"/>
                <a:gridCol w="2368212"/>
                <a:gridCol w="2459295"/>
                <a:gridCol w="2210842"/>
                <a:gridCol w="1632186"/>
                <a:gridCol w="2613102"/>
                <a:gridCol w="2813759"/>
              </a:tblGrid>
              <a:tr h="11096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PÚBLICO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MEDIO/CANAL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OBJETIVO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FRECUENCIA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</a:tr>
              <a:tr h="260988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Boletín Al Día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Mantener a los colaboradores informados sobre noticias e hitos de las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operaciones.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Buzón local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CE1126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Carteleras físicas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Bimestral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aperturas y clics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Gestión Humana</a:t>
                      </a: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Puerto Rico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88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Video animado boletín Al Día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Mantener a los colaboradores informados sobre noticias e hitos de las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operaciones.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Listas distribución WP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b="true" sz="1699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Proyección espacios directos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Cercano y freso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Bimestral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Número de envíos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Programación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88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Comunicaciones de proyectos y campañas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Movilizar proyectos y campañas relevantes de regional y locales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Buzón local 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CE1126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Carteleras físicas</a:t>
                      </a:r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Lista de distribución WP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 demanda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envío vs visualizaciones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11" id="11"/>
          <p:cNvGrpSpPr/>
          <p:nvPr/>
        </p:nvGrpSpPr>
        <p:grpSpPr>
          <a:xfrm rot="0">
            <a:off x="10706266" y="597174"/>
            <a:ext cx="3687052" cy="572088"/>
            <a:chOff x="0" y="0"/>
            <a:chExt cx="4916069" cy="76278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44891" cy="762783"/>
            </a:xfrm>
            <a:custGeom>
              <a:avLst/>
              <a:gdLst/>
              <a:ahLst/>
              <a:cxnLst/>
              <a:rect r="r" b="b" t="t" l="l"/>
              <a:pathLst>
                <a:path h="762783" w="1144891">
                  <a:moveTo>
                    <a:pt x="0" y="0"/>
                  </a:moveTo>
                  <a:lnTo>
                    <a:pt x="1144891" y="0"/>
                  </a:lnTo>
                  <a:lnTo>
                    <a:pt x="1144891" y="762783"/>
                  </a:lnTo>
                  <a:lnTo>
                    <a:pt x="0" y="762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144891" y="0"/>
              <a:ext cx="1271306" cy="762783"/>
            </a:xfrm>
            <a:custGeom>
              <a:avLst/>
              <a:gdLst/>
              <a:ahLst/>
              <a:cxnLst/>
              <a:rect r="r" b="b" t="t" l="l"/>
              <a:pathLst>
                <a:path h="762783" w="1271306">
                  <a:moveTo>
                    <a:pt x="0" y="0"/>
                  </a:moveTo>
                  <a:lnTo>
                    <a:pt x="1271306" y="0"/>
                  </a:lnTo>
                  <a:lnTo>
                    <a:pt x="1271306" y="762783"/>
                  </a:lnTo>
                  <a:lnTo>
                    <a:pt x="0" y="762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436931" y="0"/>
              <a:ext cx="1147043" cy="762783"/>
            </a:xfrm>
            <a:custGeom>
              <a:avLst/>
              <a:gdLst/>
              <a:ahLst/>
              <a:cxnLst/>
              <a:rect r="r" b="b" t="t" l="l"/>
              <a:pathLst>
                <a:path h="762783" w="1147043">
                  <a:moveTo>
                    <a:pt x="0" y="0"/>
                  </a:moveTo>
                  <a:lnTo>
                    <a:pt x="1147043" y="0"/>
                  </a:lnTo>
                  <a:lnTo>
                    <a:pt x="1147043" y="762783"/>
                  </a:lnTo>
                  <a:lnTo>
                    <a:pt x="0" y="762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3609374" y="0"/>
              <a:ext cx="1306695" cy="762783"/>
            </a:xfrm>
            <a:custGeom>
              <a:avLst/>
              <a:gdLst/>
              <a:ahLst/>
              <a:cxnLst/>
              <a:rect r="r" b="b" t="t" l="l"/>
              <a:pathLst>
                <a:path h="762783" w="1306695">
                  <a:moveTo>
                    <a:pt x="0" y="0"/>
                  </a:moveTo>
                  <a:lnTo>
                    <a:pt x="1306695" y="0"/>
                  </a:lnTo>
                  <a:lnTo>
                    <a:pt x="1306695" y="762783"/>
                  </a:lnTo>
                  <a:lnTo>
                    <a:pt x="0" y="762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688937"/>
            <a:chOff x="0" y="0"/>
            <a:chExt cx="18534162" cy="22519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to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date CARIBE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619" y="4703827"/>
            <a:ext cx="1804061" cy="511376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127579" y="4750926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4353" y="4688940"/>
            <a:ext cx="1804061" cy="511376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224313" y="4727535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9872" y="4703827"/>
            <a:ext cx="1804061" cy="511376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389832" y="4733917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9414" y="4707032"/>
            <a:ext cx="1804061" cy="492201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608444" y="4727535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31735" y="4687857"/>
            <a:ext cx="1804061" cy="511376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1881695" y="4727535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11043" y="4687857"/>
            <a:ext cx="1804061" cy="511376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161004" y="4716532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8747" y="4643334"/>
            <a:ext cx="1804061" cy="511376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329522" y="4673424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sp>
        <p:nvSpPr>
          <p:cNvPr name="AutoShape 46" id="46"/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640101" y="4703827"/>
            <a:ext cx="1804061" cy="511376"/>
            <a:chOff x="0" y="0"/>
            <a:chExt cx="532150" cy="15084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990062" y="4750926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73119" y="5616695"/>
            <a:ext cx="1277110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078711" y="5637500"/>
            <a:ext cx="1726383" cy="27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en diseño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640101" y="3431298"/>
            <a:ext cx="1521317" cy="911272"/>
            <a:chOff x="0" y="0"/>
            <a:chExt cx="3315824" cy="198618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3315824" cy="1986186"/>
            </a:xfrm>
            <a:custGeom>
              <a:avLst/>
              <a:gdLst/>
              <a:ahLst/>
              <a:cxnLst/>
              <a:rect r="r" b="b" t="t" l="l"/>
              <a:pathLst>
                <a:path h="1986186" w="3315824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junio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269414" y="3431298"/>
            <a:ext cx="1521317" cy="911272"/>
            <a:chOff x="0" y="0"/>
            <a:chExt cx="3315824" cy="198618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3315824" cy="1986186"/>
            </a:xfrm>
            <a:custGeom>
              <a:avLst/>
              <a:gdLst/>
              <a:ahLst/>
              <a:cxnLst/>
              <a:rect r="r" b="b" t="t" l="l"/>
              <a:pathLst>
                <a:path h="1986186" w="3315824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julio</a:t>
              </a: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3041095" y="5616695"/>
            <a:ext cx="1277110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093021" y="5616695"/>
            <a:ext cx="1366726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contenido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310755" y="5616699"/>
            <a:ext cx="184011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ajustes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 diseño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772441" y="6538164"/>
            <a:ext cx="200788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1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6937959" y="6538164"/>
            <a:ext cx="200788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2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356144" y="7669229"/>
            <a:ext cx="1300928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3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1642401" y="5637500"/>
            <a:ext cx="1582729" cy="27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 del boletín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7208123" y="8800295"/>
            <a:ext cx="1596970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 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 para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9476505" y="7646757"/>
            <a:ext cx="1596970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1635280" y="6515687"/>
            <a:ext cx="1596970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animación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580348" y="6515687"/>
            <a:ext cx="1300928" cy="730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4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</a:t>
            </a:r>
          </a:p>
        </p:txBody>
      </p:sp>
      <p:grpSp>
        <p:nvGrpSpPr>
          <p:cNvPr name="Group 70" id="70"/>
          <p:cNvGrpSpPr/>
          <p:nvPr/>
        </p:nvGrpSpPr>
        <p:grpSpPr>
          <a:xfrm rot="0">
            <a:off x="609537" y="2100926"/>
            <a:ext cx="6140225" cy="911272"/>
            <a:chOff x="0" y="0"/>
            <a:chExt cx="13383082" cy="198618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338308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3383082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primera edición 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489639"/>
            <a:chOff x="0" y="0"/>
            <a:chExt cx="18534162" cy="19861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18337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to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date CARIBE</a:t>
              </a: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072" y="4703515"/>
            <a:ext cx="1803619" cy="511251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126946" y="4750584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3292" y="4688631"/>
            <a:ext cx="1803619" cy="511251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223166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8279" y="4703515"/>
            <a:ext cx="1803619" cy="511251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388153" y="4733579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7275" y="4706719"/>
            <a:ext cx="1803619" cy="492080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606221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29041" y="4687549"/>
            <a:ext cx="1803619" cy="511251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1878915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07790" y="4687549"/>
            <a:ext cx="1803619" cy="511251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157665" y="4716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4960" y="4643036"/>
            <a:ext cx="1803619" cy="511251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325651" y="4673100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sp>
        <p:nvSpPr>
          <p:cNvPr name="AutoShape 46" id="46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640078" y="4703515"/>
            <a:ext cx="1803619" cy="511251"/>
            <a:chOff x="0" y="0"/>
            <a:chExt cx="532150" cy="15084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989952" y="4750584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73039" y="5616154"/>
            <a:ext cx="1276796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077108" y="5636954"/>
            <a:ext cx="1725960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en diseño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640078" y="3373366"/>
            <a:ext cx="2259067" cy="911049"/>
            <a:chOff x="0" y="0"/>
            <a:chExt cx="4925014" cy="198618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4925014" cy="1986186"/>
            </a:xfrm>
            <a:custGeom>
              <a:avLst/>
              <a:gdLst/>
              <a:ahLst/>
              <a:cxnLst/>
              <a:rect r="r" b="b" t="t" l="l"/>
              <a:pathLst>
                <a:path h="1986186" w="4925014">
                  <a:moveTo>
                    <a:pt x="0" y="0"/>
                  </a:moveTo>
                  <a:lnTo>
                    <a:pt x="4925014" y="0"/>
                  </a:lnTo>
                  <a:lnTo>
                    <a:pt x="492501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104775"/>
              <a:ext cx="492501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AGOSTO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267275" y="3373366"/>
            <a:ext cx="1520944" cy="911049"/>
            <a:chOff x="0" y="0"/>
            <a:chExt cx="3315824" cy="198618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3315824" cy="1986186"/>
            </a:xfrm>
            <a:custGeom>
              <a:avLst/>
              <a:gdLst/>
              <a:ahLst/>
              <a:cxnLst/>
              <a:rect r="r" b="b" t="t" l="l"/>
              <a:pathLst>
                <a:path h="1986186" w="3315824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SEPT</a:t>
              </a: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3040483" y="5616154"/>
            <a:ext cx="1276796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091905" y="5616154"/>
            <a:ext cx="1366391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contenido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308605" y="5616158"/>
            <a:ext cx="183966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ajustes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 diseño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771404" y="6537397"/>
            <a:ext cx="200739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6936391" y="6537397"/>
            <a:ext cx="200739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2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354474" y="7668186"/>
            <a:ext cx="1300609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3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1639680" y="5636954"/>
            <a:ext cx="1582341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 del boletín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7206489" y="8798974"/>
            <a:ext cx="1596579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 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 para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9474314" y="7645718"/>
            <a:ext cx="1596579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1632561" y="6514926"/>
            <a:ext cx="1596579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animación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578133" y="6514926"/>
            <a:ext cx="1300609" cy="73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4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</a:t>
            </a:r>
          </a:p>
        </p:txBody>
      </p:sp>
      <p:grpSp>
        <p:nvGrpSpPr>
          <p:cNvPr name="Group 70" id="70"/>
          <p:cNvGrpSpPr/>
          <p:nvPr/>
        </p:nvGrpSpPr>
        <p:grpSpPr>
          <a:xfrm rot="0">
            <a:off x="640078" y="2023944"/>
            <a:ext cx="6140225" cy="911272"/>
            <a:chOff x="0" y="0"/>
            <a:chExt cx="13383082" cy="198618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338308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3383082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segunda edición 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688937"/>
            <a:chOff x="0" y="0"/>
            <a:chExt cx="18534162" cy="22519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to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date CARIBE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072" y="4703515"/>
            <a:ext cx="1803619" cy="511251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126946" y="4750584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3292" y="4688631"/>
            <a:ext cx="1803619" cy="511251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223166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8279" y="4703515"/>
            <a:ext cx="1803619" cy="511251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388153" y="4733579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7275" y="4706719"/>
            <a:ext cx="1803619" cy="492080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606221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29041" y="4687549"/>
            <a:ext cx="1803619" cy="511251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1878915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07790" y="4687549"/>
            <a:ext cx="1803619" cy="511251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157665" y="4716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4960" y="4643036"/>
            <a:ext cx="1803619" cy="511251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325651" y="4673100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sp>
        <p:nvSpPr>
          <p:cNvPr name="AutoShape 46" id="46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640078" y="4703515"/>
            <a:ext cx="1803619" cy="511251"/>
            <a:chOff x="0" y="0"/>
            <a:chExt cx="532150" cy="15084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989952" y="4750584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73039" y="5616154"/>
            <a:ext cx="1276796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077108" y="5636954"/>
            <a:ext cx="1725960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en diseño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640078" y="3345990"/>
            <a:ext cx="2577106" cy="911049"/>
            <a:chOff x="0" y="0"/>
            <a:chExt cx="5618375" cy="198618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5618375" cy="1986186"/>
            </a:xfrm>
            <a:custGeom>
              <a:avLst/>
              <a:gdLst/>
              <a:ahLst/>
              <a:cxnLst/>
              <a:rect r="r" b="b" t="t" l="l"/>
              <a:pathLst>
                <a:path h="1986186" w="5618375">
                  <a:moveTo>
                    <a:pt x="0" y="0"/>
                  </a:moveTo>
                  <a:lnTo>
                    <a:pt x="5618375" y="0"/>
                  </a:lnTo>
                  <a:lnTo>
                    <a:pt x="5618375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104775"/>
              <a:ext cx="5618375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OCTUBRE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267275" y="3373366"/>
            <a:ext cx="3470653" cy="911049"/>
            <a:chOff x="0" y="0"/>
            <a:chExt cx="7566405" cy="198618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7566404" cy="1986186"/>
            </a:xfrm>
            <a:custGeom>
              <a:avLst/>
              <a:gdLst/>
              <a:ahLst/>
              <a:cxnLst/>
              <a:rect r="r" b="b" t="t" l="l"/>
              <a:pathLst>
                <a:path h="1986186" w="7566404">
                  <a:moveTo>
                    <a:pt x="0" y="0"/>
                  </a:moveTo>
                  <a:lnTo>
                    <a:pt x="7566404" y="0"/>
                  </a:lnTo>
                  <a:lnTo>
                    <a:pt x="756640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104775"/>
              <a:ext cx="7566405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NOVIEMBRE</a:t>
              </a: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3040483" y="5616154"/>
            <a:ext cx="1276796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091905" y="5616154"/>
            <a:ext cx="1366391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contenido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308605" y="5616158"/>
            <a:ext cx="183966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ajustes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 diseño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771404" y="6537397"/>
            <a:ext cx="200739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6936391" y="6537397"/>
            <a:ext cx="200739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2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354474" y="7668186"/>
            <a:ext cx="1300609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3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1639680" y="5636954"/>
            <a:ext cx="1582341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 del boletín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7206489" y="8798974"/>
            <a:ext cx="1596579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 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 para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9474314" y="7645718"/>
            <a:ext cx="1596579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1632561" y="6514926"/>
            <a:ext cx="1596579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animación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578133" y="6514926"/>
            <a:ext cx="1300609" cy="73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4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</a:t>
            </a:r>
          </a:p>
        </p:txBody>
      </p:sp>
      <p:grpSp>
        <p:nvGrpSpPr>
          <p:cNvPr name="Group 70" id="70"/>
          <p:cNvGrpSpPr/>
          <p:nvPr/>
        </p:nvGrpSpPr>
        <p:grpSpPr>
          <a:xfrm rot="0">
            <a:off x="640078" y="1996568"/>
            <a:ext cx="6140225" cy="911272"/>
            <a:chOff x="0" y="0"/>
            <a:chExt cx="13383082" cy="198618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338308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3383082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tercera edición 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688937"/>
            <a:chOff x="0" y="0"/>
            <a:chExt cx="18534162" cy="22519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MEDIOS CARIBE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072" y="4703515"/>
            <a:ext cx="1803619" cy="511251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387093" y="4750584"/>
            <a:ext cx="583576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Junio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3292" y="4688631"/>
            <a:ext cx="1803619" cy="511251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479726" y="4727198"/>
            <a:ext cx="59075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Julio 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8279" y="4703515"/>
            <a:ext cx="1803619" cy="511251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579040" y="4733579"/>
            <a:ext cx="722097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Agosto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7275" y="4706719"/>
            <a:ext cx="1803619" cy="492080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533175" y="4727198"/>
            <a:ext cx="1249963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Septiembre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29041" y="4687549"/>
            <a:ext cx="1803619" cy="511251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2000187" y="4727198"/>
            <a:ext cx="861326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Octubre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07790" y="4687549"/>
            <a:ext cx="1803619" cy="511251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126422" y="4716198"/>
            <a:ext cx="1166355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Noviembre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4960" y="4643036"/>
            <a:ext cx="1803619" cy="511251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321953" y="4673100"/>
            <a:ext cx="1111265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Diciembre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545163" y="5421718"/>
            <a:ext cx="635397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Al Día </a:t>
            </a:r>
          </a:p>
        </p:txBody>
      </p:sp>
      <p:sp>
        <p:nvSpPr>
          <p:cNvPr name="AutoShape 47" id="47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8" id="48"/>
          <p:cNvGrpSpPr/>
          <p:nvPr/>
        </p:nvGrpSpPr>
        <p:grpSpPr>
          <a:xfrm rot="0">
            <a:off x="640078" y="4703515"/>
            <a:ext cx="1803619" cy="511251"/>
            <a:chOff x="0" y="0"/>
            <a:chExt cx="532150" cy="150843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1" id="51"/>
          <p:cNvSpPr txBox="true"/>
          <p:nvPr/>
        </p:nvSpPr>
        <p:spPr>
          <a:xfrm rot="0">
            <a:off x="1257362" y="4750584"/>
            <a:ext cx="569051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Mayo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9840458" y="5421718"/>
            <a:ext cx="635397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Al Día 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4464837" y="5421718"/>
            <a:ext cx="635397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Al Día 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699734" y="4093741"/>
            <a:ext cx="1617960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Socialización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matriz de medios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777928" y="5417653"/>
            <a:ext cx="1528167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Campaña matriz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medios 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5085977" cy="1688937"/>
            <a:chOff x="0" y="0"/>
            <a:chExt cx="20114636" cy="22519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114636" cy="2251916"/>
            </a:xfrm>
            <a:custGeom>
              <a:avLst/>
              <a:gdLst/>
              <a:ahLst/>
              <a:cxnLst/>
              <a:rect r="r" b="b" t="t" l="l"/>
              <a:pathLst>
                <a:path h="2251916" w="20114636">
                  <a:moveTo>
                    <a:pt x="0" y="0"/>
                  </a:moveTo>
                  <a:lnTo>
                    <a:pt x="20114636" y="0"/>
                  </a:lnTo>
                  <a:lnTo>
                    <a:pt x="20114636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20114636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esquema de comunicación interna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606856" y="2173385"/>
            <a:ext cx="15074288" cy="7084915"/>
          </a:xfrm>
          <a:custGeom>
            <a:avLst/>
            <a:gdLst/>
            <a:ahLst/>
            <a:cxnLst/>
            <a:rect r="r" b="b" t="t" l="l"/>
            <a:pathLst>
              <a:path h="7084915" w="15074288">
                <a:moveTo>
                  <a:pt x="0" y="0"/>
                </a:moveTo>
                <a:lnTo>
                  <a:pt x="15074288" y="0"/>
                </a:lnTo>
                <a:lnTo>
                  <a:pt x="15074288" y="7084915"/>
                </a:lnTo>
                <a:lnTo>
                  <a:pt x="0" y="70849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172476" y="9156522"/>
            <a:ext cx="473575" cy="538538"/>
          </a:xfrm>
          <a:custGeom>
            <a:avLst/>
            <a:gdLst/>
            <a:ahLst/>
            <a:cxnLst/>
            <a:rect r="r" b="b" t="t" l="l"/>
            <a:pathLst>
              <a:path h="538538" w="473575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124" r="0" b="-124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0" y="1028700"/>
          <a:ext cx="18288000" cy="9791700"/>
        </p:xfrm>
        <a:graphic>
          <a:graphicData uri="http://schemas.openxmlformats.org/drawingml/2006/table">
            <a:tbl>
              <a:tblPr/>
              <a:tblGrid>
                <a:gridCol w="2052082"/>
                <a:gridCol w="2492106"/>
                <a:gridCol w="2298077"/>
                <a:gridCol w="2543145"/>
                <a:gridCol w="2010726"/>
                <a:gridCol w="1612824"/>
                <a:gridCol w="2183693"/>
                <a:gridCol w="3095345"/>
              </a:tblGrid>
              <a:tr h="110921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PÚBLICO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MEDIO/CANAL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OBJETIVO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FORMATO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FRECUENCIA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</a:tr>
              <a:tr h="311727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Conversatorio Caribe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Conversar de temas relevantes que conciernen a la Regional Caribe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Conversatorio / virtual 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Fresco y cercano para c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onectar a los colaboradores con otros equipos y territorios de la regional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Anual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Cantidad de asistentes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Encuestas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de satisfacción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409994" indent="-204997" lvl="1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7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Administrativos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Correo electrónico  Comunicaciones Argos Caribe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Comunicar noticias e hitos relevantes de la compañía o la regional.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Posicionar la estrategia regional.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Correo, pantallas, sección Somos Caribe o WP alidos GH 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/ Ecard, video o audio 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e interactivo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S</a:t>
                      </a: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egún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necesidad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asa de aperturas y clics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409994" indent="-204997" lvl="1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92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Boletín Regional Caribe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Posicionar a Gary como vocero de los hitos y acontecimietos relevantes de la regional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Correo electrónico Gary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WhatsApp aliados GH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Pantallas digitales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Semestral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Tasa de visualización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Encuestas de percepción</a:t>
                      </a:r>
                    </a:p>
                    <a:p>
                      <a:pPr algn="ctr">
                        <a:lnSpc>
                          <a:spcPts val="2658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409994" indent="-204997" lvl="1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4" id="4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00848" y="0"/>
            <a:ext cx="13900621" cy="1688937"/>
            <a:chOff x="0" y="0"/>
            <a:chExt cx="18534162" cy="22519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MATRIZ DE MEDIOS CARIBE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0" y="0"/>
          <a:ext cx="18288000" cy="10626657"/>
        </p:xfrm>
        <a:graphic>
          <a:graphicData uri="http://schemas.openxmlformats.org/drawingml/2006/table">
            <a:tbl>
              <a:tblPr/>
              <a:tblGrid>
                <a:gridCol w="2101266"/>
                <a:gridCol w="2101266"/>
                <a:gridCol w="2101266"/>
                <a:gridCol w="2101266"/>
                <a:gridCol w="2410868"/>
                <a:gridCol w="2127066"/>
                <a:gridCol w="2462468"/>
                <a:gridCol w="2882533"/>
              </a:tblGrid>
              <a:tr h="8429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PÚBLICO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MEDIO/CANAL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OBJETIVO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FRECUENCIA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</a:tr>
              <a:tr h="221775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Líderes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Lista de distribución WP líderes Caribe / Conversaciones Luz Verde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Entregar herramientas a los líderes alineadas con su rol y la estrategia del negocio.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Conversaciones con Luz Verde / Video 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Cercano y tipo entrevista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Trimestral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Líderes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Lista de distribución líderes Caribe / Herramientas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Entregar herramientas a los líderes alineadas con su rol y la estrategia del negocio.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</a:t>
                      </a: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odcast, video, audio, etre otros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Dinámico, 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Quincenal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Encuestas por WhatsApp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47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Líderes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Lista de distribución líderes Caribe / Noticias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Informar a los líderes de los acontecimiento-s relevantes de compañía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Video, infografías, ecards, audios, entre otros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</a:t>
                      </a: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inámico, 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 demanda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70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Aliados GH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Grupo Aliados Caribe WhattsApp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Informar de manera oportuna noticias y campañas regionales y corporativas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Video, infografías, ecards, audios, entre otros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</a:t>
                      </a: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inámico, 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 demanda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688937"/>
            <a:chOff x="0" y="0"/>
            <a:chExt cx="18534162" cy="22519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MEDIOS CARIBE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072" y="4703515"/>
            <a:ext cx="1803619" cy="511251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387093" y="4750584"/>
            <a:ext cx="583576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Junio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3292" y="4688631"/>
            <a:ext cx="1803619" cy="511251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479726" y="4727198"/>
            <a:ext cx="59075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Julio 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8279" y="4703515"/>
            <a:ext cx="1803619" cy="511251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579040" y="4733579"/>
            <a:ext cx="722097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Agosto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7275" y="4706719"/>
            <a:ext cx="1803619" cy="492080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533175" y="4727198"/>
            <a:ext cx="1249963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Septiembre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29041" y="4687549"/>
            <a:ext cx="1803619" cy="511251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2000187" y="4727198"/>
            <a:ext cx="861326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Octubre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07790" y="4687549"/>
            <a:ext cx="1803619" cy="511251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126422" y="4716198"/>
            <a:ext cx="1166355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Noviembre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4960" y="4643036"/>
            <a:ext cx="1803619" cy="511251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321953" y="4673100"/>
            <a:ext cx="1111265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Diciembre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773807" y="5387554"/>
            <a:ext cx="1810147" cy="73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Boletín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Regional Caribe #1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16 de junio 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9524746" y="3979439"/>
            <a:ext cx="1258392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Conversatorio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Caribe</a:t>
            </a:r>
          </a:p>
        </p:txBody>
      </p:sp>
      <p:sp>
        <p:nvSpPr>
          <p:cNvPr name="AutoShape 48" id="48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9" id="49"/>
          <p:cNvGrpSpPr/>
          <p:nvPr/>
        </p:nvGrpSpPr>
        <p:grpSpPr>
          <a:xfrm rot="0">
            <a:off x="640078" y="4703515"/>
            <a:ext cx="1803619" cy="511251"/>
            <a:chOff x="0" y="0"/>
            <a:chExt cx="532150" cy="15084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2" id="52"/>
          <p:cNvSpPr txBox="true"/>
          <p:nvPr/>
        </p:nvSpPr>
        <p:spPr>
          <a:xfrm rot="0">
            <a:off x="1257362" y="4750584"/>
            <a:ext cx="569051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Mayo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92250" y="5387554"/>
            <a:ext cx="1438374" cy="73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Conversaciones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Luz Verde #1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Mayo 26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7249084" y="5501856"/>
            <a:ext cx="143837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Conversaciones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Luz Verde #2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3990412" y="5434658"/>
            <a:ext cx="143837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Conversaciones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Luz Verde #3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3801262" y="3823460"/>
            <a:ext cx="1810147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Boletín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Regional Caribe #2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093829" y="9244965"/>
            <a:ext cx="3086100" cy="1185338"/>
          </a:xfrm>
          <a:custGeom>
            <a:avLst/>
            <a:gdLst/>
            <a:ahLst/>
            <a:cxnLst/>
            <a:rect r="r" b="b" t="t" l="l"/>
            <a:pathLst>
              <a:path h="1185338" w="3086100">
                <a:moveTo>
                  <a:pt x="0" y="0"/>
                </a:moveTo>
                <a:lnTo>
                  <a:pt x="3086100" y="0"/>
                </a:lnTo>
                <a:lnTo>
                  <a:pt x="3086100" y="1185338"/>
                </a:lnTo>
                <a:lnTo>
                  <a:pt x="0" y="11853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82165" y="8840602"/>
            <a:ext cx="1817954" cy="1589700"/>
          </a:xfrm>
          <a:custGeom>
            <a:avLst/>
            <a:gdLst/>
            <a:ahLst/>
            <a:cxnLst/>
            <a:rect r="r" b="b" t="t" l="l"/>
            <a:pathLst>
              <a:path h="1589700" w="1817954">
                <a:moveTo>
                  <a:pt x="0" y="0"/>
                </a:moveTo>
                <a:lnTo>
                  <a:pt x="1817954" y="0"/>
                </a:lnTo>
                <a:lnTo>
                  <a:pt x="1817954" y="1589700"/>
                </a:lnTo>
                <a:lnTo>
                  <a:pt x="0" y="15897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8755834" y="6761897"/>
            <a:ext cx="8503466" cy="3202537"/>
            <a:chOff x="0" y="0"/>
            <a:chExt cx="11337955" cy="42700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337955" cy="4270049"/>
            </a:xfrm>
            <a:custGeom>
              <a:avLst/>
              <a:gdLst/>
              <a:ahLst/>
              <a:cxnLst/>
              <a:rect r="r" b="b" t="t" l="l"/>
              <a:pathLst>
                <a:path h="4270049" w="11337955">
                  <a:moveTo>
                    <a:pt x="0" y="0"/>
                  </a:moveTo>
                  <a:lnTo>
                    <a:pt x="11337955" y="0"/>
                  </a:lnTo>
                  <a:lnTo>
                    <a:pt x="11337955" y="4270049"/>
                  </a:lnTo>
                  <a:lnTo>
                    <a:pt x="0" y="42700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11337955" cy="428909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545148" indent="-272574" lvl="1">
                <a:lnSpc>
                  <a:spcPts val="2751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La encuesta tuvo una participación positiva.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WhatsApp es el medio con mayor aceptación.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El Conversatorio Caribe es bien recibido al priorizar temas estratégicos y casos de éxito.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Es necesario habilitar espacios para proyección y participación de colaboradores.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El boletín regional tiene buena aceptación.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Prefieren recibir contenidos en formato audiovisual.</a:t>
              </a:r>
            </a:p>
            <a:p>
              <a:pPr algn="l" marL="545148" indent="-272574" lvl="1">
                <a:lnSpc>
                  <a:spcPts val="2751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El buzón local y regional no son tan valorados.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28268" y="1731188"/>
            <a:ext cx="3598715" cy="894908"/>
            <a:chOff x="0" y="0"/>
            <a:chExt cx="4798287" cy="119321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798287" cy="1193211"/>
            </a:xfrm>
            <a:custGeom>
              <a:avLst/>
              <a:gdLst/>
              <a:ahLst/>
              <a:cxnLst/>
              <a:rect r="r" b="b" t="t" l="l"/>
              <a:pathLst>
                <a:path h="1193211" w="4798287">
                  <a:moveTo>
                    <a:pt x="0" y="0"/>
                  </a:moveTo>
                  <a:lnTo>
                    <a:pt x="4798287" y="0"/>
                  </a:lnTo>
                  <a:lnTo>
                    <a:pt x="4798287" y="1193211"/>
                  </a:lnTo>
                  <a:lnTo>
                    <a:pt x="0" y="11932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47625"/>
              <a:ext cx="4798287" cy="11455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sz="3000" spc="12" strike="noStrike" u="none">
                  <a:solidFill>
                    <a:srgbClr val="101D48"/>
                  </a:solidFill>
                  <a:latin typeface="Integral CF"/>
                  <a:ea typeface="Integral CF"/>
                  <a:cs typeface="Integral CF"/>
                  <a:sym typeface="Integral CF"/>
                </a:rPr>
                <a:t>puerto rico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3765223" y="1808204"/>
            <a:ext cx="861086" cy="576211"/>
          </a:xfrm>
          <a:custGeom>
            <a:avLst/>
            <a:gdLst/>
            <a:ahLst/>
            <a:cxnLst/>
            <a:rect r="r" b="b" t="t" l="l"/>
            <a:pathLst>
              <a:path h="576211" w="861086">
                <a:moveTo>
                  <a:pt x="0" y="0"/>
                </a:moveTo>
                <a:lnTo>
                  <a:pt x="861086" y="0"/>
                </a:lnTo>
                <a:lnTo>
                  <a:pt x="861086" y="576212"/>
                </a:lnTo>
                <a:lnTo>
                  <a:pt x="0" y="5762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40" r="0" b="-14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828268" y="5657114"/>
            <a:ext cx="5054847" cy="894908"/>
            <a:chOff x="0" y="0"/>
            <a:chExt cx="6739796" cy="119321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739796" cy="1193211"/>
            </a:xfrm>
            <a:custGeom>
              <a:avLst/>
              <a:gdLst/>
              <a:ahLst/>
              <a:cxnLst/>
              <a:rect r="r" b="b" t="t" l="l"/>
              <a:pathLst>
                <a:path h="1193211" w="6739796">
                  <a:moveTo>
                    <a:pt x="0" y="0"/>
                  </a:moveTo>
                  <a:lnTo>
                    <a:pt x="6739796" y="0"/>
                  </a:lnTo>
                  <a:lnTo>
                    <a:pt x="6739796" y="1193211"/>
                  </a:lnTo>
                  <a:lnTo>
                    <a:pt x="0" y="11932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47625"/>
              <a:ext cx="6739796" cy="11455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sz="3000" spc="12">
                  <a:solidFill>
                    <a:srgbClr val="101D48"/>
                  </a:solidFill>
                  <a:latin typeface="Integral CF"/>
                  <a:ea typeface="Integral CF"/>
                  <a:cs typeface="Integral CF"/>
                  <a:sym typeface="Integral CF"/>
                </a:rPr>
                <a:t>REPÚBLICA DOMINICANA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6024249" y="5769242"/>
            <a:ext cx="811275" cy="532399"/>
          </a:xfrm>
          <a:custGeom>
            <a:avLst/>
            <a:gdLst/>
            <a:ahLst/>
            <a:cxnLst/>
            <a:rect r="r" b="b" t="t" l="l"/>
            <a:pathLst>
              <a:path h="532399" w="811275">
                <a:moveTo>
                  <a:pt x="0" y="0"/>
                </a:moveTo>
                <a:lnTo>
                  <a:pt x="811275" y="0"/>
                </a:lnTo>
                <a:lnTo>
                  <a:pt x="811275" y="532399"/>
                </a:lnTo>
                <a:lnTo>
                  <a:pt x="0" y="5323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8996483" y="1697730"/>
            <a:ext cx="4752298" cy="894908"/>
            <a:chOff x="0" y="0"/>
            <a:chExt cx="6336397" cy="119321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36397" cy="1193211"/>
            </a:xfrm>
            <a:custGeom>
              <a:avLst/>
              <a:gdLst/>
              <a:ahLst/>
              <a:cxnLst/>
              <a:rect r="r" b="b" t="t" l="l"/>
              <a:pathLst>
                <a:path h="1193211" w="6336397">
                  <a:moveTo>
                    <a:pt x="0" y="0"/>
                  </a:moveTo>
                  <a:lnTo>
                    <a:pt x="6336397" y="0"/>
                  </a:lnTo>
                  <a:lnTo>
                    <a:pt x="6336397" y="1193211"/>
                  </a:lnTo>
                  <a:lnTo>
                    <a:pt x="0" y="11932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47625"/>
              <a:ext cx="6336397" cy="11455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sz="3000" spc="12">
                  <a:solidFill>
                    <a:srgbClr val="101D48"/>
                  </a:solidFill>
                  <a:latin typeface="Integral CF"/>
                  <a:ea typeface="Integral CF"/>
                  <a:cs typeface="Integral CF"/>
                  <a:sym typeface="Integral CF"/>
                </a:rPr>
                <a:t>SURINAM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1176543" y="1808204"/>
            <a:ext cx="858668" cy="572088"/>
          </a:xfrm>
          <a:custGeom>
            <a:avLst/>
            <a:gdLst/>
            <a:ahLst/>
            <a:cxnLst/>
            <a:rect r="r" b="b" t="t" l="l"/>
            <a:pathLst>
              <a:path h="572088" w="858668">
                <a:moveTo>
                  <a:pt x="0" y="0"/>
                </a:moveTo>
                <a:lnTo>
                  <a:pt x="858669" y="0"/>
                </a:lnTo>
                <a:lnTo>
                  <a:pt x="858669" y="572088"/>
                </a:lnTo>
                <a:lnTo>
                  <a:pt x="0" y="5720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9018373" y="5866989"/>
            <a:ext cx="7998358" cy="894908"/>
            <a:chOff x="0" y="0"/>
            <a:chExt cx="10664477" cy="119321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664477" cy="1193211"/>
            </a:xfrm>
            <a:custGeom>
              <a:avLst/>
              <a:gdLst/>
              <a:ahLst/>
              <a:cxnLst/>
              <a:rect r="r" b="b" t="t" l="l"/>
              <a:pathLst>
                <a:path h="1193211" w="10664477">
                  <a:moveTo>
                    <a:pt x="0" y="0"/>
                  </a:moveTo>
                  <a:lnTo>
                    <a:pt x="10664477" y="0"/>
                  </a:lnTo>
                  <a:lnTo>
                    <a:pt x="10664477" y="1193211"/>
                  </a:lnTo>
                  <a:lnTo>
                    <a:pt x="0" y="11932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47625"/>
              <a:ext cx="10664477" cy="11455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sz="3000" spc="12">
                  <a:solidFill>
                    <a:srgbClr val="101D48"/>
                  </a:solidFill>
                  <a:latin typeface="Integral CF"/>
                  <a:ea typeface="Integral CF"/>
                  <a:cs typeface="Integral CF"/>
                  <a:sym typeface="Integral CF"/>
                </a:rPr>
                <a:t>ANTILLAS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1800043" y="5960833"/>
            <a:ext cx="858668" cy="572088"/>
          </a:xfrm>
          <a:custGeom>
            <a:avLst/>
            <a:gdLst/>
            <a:ahLst/>
            <a:cxnLst/>
            <a:rect r="r" b="b" t="t" l="l"/>
            <a:pathLst>
              <a:path h="572088" w="858668">
                <a:moveTo>
                  <a:pt x="0" y="0"/>
                </a:moveTo>
                <a:lnTo>
                  <a:pt x="858668" y="0"/>
                </a:lnTo>
                <a:lnTo>
                  <a:pt x="858668" y="572088"/>
                </a:lnTo>
                <a:lnTo>
                  <a:pt x="0" y="5720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658711" y="5960833"/>
            <a:ext cx="953479" cy="572088"/>
          </a:xfrm>
          <a:custGeom>
            <a:avLst/>
            <a:gdLst/>
            <a:ahLst/>
            <a:cxnLst/>
            <a:rect r="r" b="b" t="t" l="l"/>
            <a:pathLst>
              <a:path h="572088" w="953479">
                <a:moveTo>
                  <a:pt x="0" y="0"/>
                </a:moveTo>
                <a:lnTo>
                  <a:pt x="953479" y="0"/>
                </a:lnTo>
                <a:lnTo>
                  <a:pt x="953479" y="572088"/>
                </a:lnTo>
                <a:lnTo>
                  <a:pt x="0" y="5720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3627741" y="5960833"/>
            <a:ext cx="860282" cy="572088"/>
          </a:xfrm>
          <a:custGeom>
            <a:avLst/>
            <a:gdLst/>
            <a:ahLst/>
            <a:cxnLst/>
            <a:rect r="r" b="b" t="t" l="l"/>
            <a:pathLst>
              <a:path h="572088" w="860282">
                <a:moveTo>
                  <a:pt x="0" y="0"/>
                </a:moveTo>
                <a:lnTo>
                  <a:pt x="860283" y="0"/>
                </a:lnTo>
                <a:lnTo>
                  <a:pt x="860283" y="572088"/>
                </a:lnTo>
                <a:lnTo>
                  <a:pt x="0" y="5720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4507074" y="5960833"/>
            <a:ext cx="980022" cy="572088"/>
          </a:xfrm>
          <a:custGeom>
            <a:avLst/>
            <a:gdLst/>
            <a:ahLst/>
            <a:cxnLst/>
            <a:rect r="r" b="b" t="t" l="l"/>
            <a:pathLst>
              <a:path h="572088" w="980022">
                <a:moveTo>
                  <a:pt x="0" y="0"/>
                </a:moveTo>
                <a:lnTo>
                  <a:pt x="980021" y="0"/>
                </a:lnTo>
                <a:lnTo>
                  <a:pt x="980021" y="572088"/>
                </a:lnTo>
                <a:lnTo>
                  <a:pt x="0" y="5720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8831506" y="2626096"/>
            <a:ext cx="7472711" cy="3202681"/>
            <a:chOff x="0" y="0"/>
            <a:chExt cx="9963615" cy="427024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963615" cy="4270242"/>
            </a:xfrm>
            <a:custGeom>
              <a:avLst/>
              <a:gdLst/>
              <a:ahLst/>
              <a:cxnLst/>
              <a:rect r="r" b="b" t="t" l="l"/>
              <a:pathLst>
                <a:path h="4270242" w="9963615">
                  <a:moveTo>
                    <a:pt x="0" y="0"/>
                  </a:moveTo>
                  <a:lnTo>
                    <a:pt x="9963615" y="0"/>
                  </a:lnTo>
                  <a:lnTo>
                    <a:pt x="9963615" y="4270242"/>
                  </a:lnTo>
                  <a:lnTo>
                    <a:pt x="0" y="42702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9963615" cy="4289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Se</a:t>
              </a: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recomienda incluir más formatos audiovisuales.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El Conversatorio Caribe fue bien recibido.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Se sugiere contratar un traductor local.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Los líderes pueden desempeñar un papel clave como canal de comunicación local.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Es importante explorar formatos más accesibles, como los reporteros locales.</a:t>
              </a:r>
            </a:p>
            <a:p>
              <a:pPr algn="l">
                <a:lnSpc>
                  <a:spcPts val="2751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60876" y="2626096"/>
            <a:ext cx="6942770" cy="3545726"/>
            <a:chOff x="0" y="0"/>
            <a:chExt cx="9257026" cy="472763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257026" cy="4727634"/>
            </a:xfrm>
            <a:custGeom>
              <a:avLst/>
              <a:gdLst/>
              <a:ahLst/>
              <a:cxnLst/>
              <a:rect r="r" b="b" t="t" l="l"/>
              <a:pathLst>
                <a:path h="4727634" w="9257026">
                  <a:moveTo>
                    <a:pt x="0" y="0"/>
                  </a:moveTo>
                  <a:lnTo>
                    <a:pt x="9257026" y="0"/>
                  </a:lnTo>
                  <a:lnTo>
                    <a:pt x="9257026" y="4727634"/>
                  </a:lnTo>
                  <a:lnTo>
                    <a:pt x="0" y="47276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19050"/>
              <a:ext cx="9257026" cy="474668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Priorizar contenidos entretenidos e historias de trayectoria. 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WhatsApp es un canal no tan </a:t>
              </a: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prioritario.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Los videos son el formato preferido, el texto es el menos elegido.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Líderes locales de los principales canales de comunicación.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Boletín local medianamente valorado. </a:t>
              </a:r>
            </a:p>
            <a:p>
              <a:pPr algn="l">
                <a:lnSpc>
                  <a:spcPts val="2752"/>
                </a:lnSpc>
              </a:pPr>
            </a:p>
            <a:p>
              <a:pPr algn="l">
                <a:lnSpc>
                  <a:spcPts val="274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590200" y="6761897"/>
            <a:ext cx="7324967" cy="3555106"/>
            <a:chOff x="0" y="0"/>
            <a:chExt cx="9766622" cy="474014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766622" cy="4740142"/>
            </a:xfrm>
            <a:custGeom>
              <a:avLst/>
              <a:gdLst/>
              <a:ahLst/>
              <a:cxnLst/>
              <a:rect r="r" b="b" t="t" l="l"/>
              <a:pathLst>
                <a:path h="4740142" w="9766622">
                  <a:moveTo>
                    <a:pt x="0" y="0"/>
                  </a:moveTo>
                  <a:lnTo>
                    <a:pt x="9766622" y="0"/>
                  </a:lnTo>
                  <a:lnTo>
                    <a:pt x="9766622" y="4740142"/>
                  </a:lnTo>
                  <a:lnTo>
                    <a:pt x="0" y="47401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9050"/>
              <a:ext cx="9766622" cy="47591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Los casos de éxito y temas estratégicos. 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El formato audiovisual es el más elegido.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Más del 81 % considera útil el boletín regional.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Las p</a:t>
              </a: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antallas digitales son las menos valoradas en impacto.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Los líderes son clave en la humanización de mensajes.</a:t>
              </a:r>
            </a:p>
            <a:p>
              <a:pPr algn="l">
                <a:lnSpc>
                  <a:spcPts val="2749"/>
                </a:lnSpc>
              </a:pPr>
            </a:p>
            <a:p>
              <a:pPr algn="l">
                <a:lnSpc>
                  <a:spcPts val="2751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-251254" y="-96164"/>
            <a:ext cx="18539254" cy="1508485"/>
            <a:chOff x="0" y="0"/>
            <a:chExt cx="4882766" cy="39729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882766" cy="397296"/>
            </a:xfrm>
            <a:custGeom>
              <a:avLst/>
              <a:gdLst/>
              <a:ahLst/>
              <a:cxnLst/>
              <a:rect r="r" b="b" t="t" l="l"/>
              <a:pathLst>
                <a:path h="397296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781936" y="184068"/>
            <a:ext cx="13900621" cy="1688937"/>
            <a:chOff x="0" y="0"/>
            <a:chExt cx="18534162" cy="225191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HALLAZGOS por territorio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42" id="42"/>
          <p:cNvSpPr/>
          <p:nvPr/>
        </p:nvSpPr>
        <p:spPr>
          <a:xfrm>
            <a:off x="8335500" y="2310506"/>
            <a:ext cx="0" cy="6530096"/>
          </a:xfrm>
          <a:prstGeom prst="line">
            <a:avLst/>
          </a:prstGeom>
          <a:ln cap="flat" w="9525">
            <a:solidFill>
              <a:srgbClr val="C1D601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172476" y="9156522"/>
            <a:ext cx="473575" cy="538538"/>
          </a:xfrm>
          <a:custGeom>
            <a:avLst/>
            <a:gdLst/>
            <a:ahLst/>
            <a:cxnLst/>
            <a:rect r="r" b="b" t="t" l="l"/>
            <a:pathLst>
              <a:path h="538538" w="473575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24" r="0" b="-1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51254" y="-96164"/>
            <a:ext cx="18539254" cy="1508485"/>
            <a:chOff x="0" y="0"/>
            <a:chExt cx="4882766" cy="3972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82766" cy="397296"/>
            </a:xfrm>
            <a:custGeom>
              <a:avLst/>
              <a:gdLst/>
              <a:ahLst/>
              <a:cxnLst/>
              <a:rect r="r" b="b" t="t" l="l"/>
              <a:pathLst>
                <a:path h="397296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81936" y="184068"/>
            <a:ext cx="13900621" cy="1688937"/>
            <a:chOff x="0" y="0"/>
            <a:chExt cx="18534162" cy="22519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Matriz local puerto RICO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1934044" y="473040"/>
            <a:ext cx="1077916" cy="721307"/>
          </a:xfrm>
          <a:custGeom>
            <a:avLst/>
            <a:gdLst/>
            <a:ahLst/>
            <a:cxnLst/>
            <a:rect r="r" b="b" t="t" l="l"/>
            <a:pathLst>
              <a:path h="721307" w="1077916">
                <a:moveTo>
                  <a:pt x="0" y="0"/>
                </a:moveTo>
                <a:lnTo>
                  <a:pt x="1077916" y="0"/>
                </a:lnTo>
                <a:lnTo>
                  <a:pt x="1077916" y="721308"/>
                </a:lnTo>
                <a:lnTo>
                  <a:pt x="0" y="7213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40" r="0" b="-140"/>
            </a:stretch>
          </a:blipFill>
        </p:spPr>
      </p:sp>
      <p:graphicFrame>
        <p:nvGraphicFramePr>
          <p:cNvPr name="Table 11" id="11"/>
          <p:cNvGraphicFramePr>
            <a:graphicFrameLocks noGrp="true"/>
          </p:cNvGraphicFramePr>
          <p:nvPr/>
        </p:nvGraphicFramePr>
        <p:xfrm>
          <a:off x="0" y="1412321"/>
          <a:ext cx="18288000" cy="8874679"/>
        </p:xfrm>
        <a:graphic>
          <a:graphicData uri="http://schemas.openxmlformats.org/drawingml/2006/table">
            <a:tbl>
              <a:tblPr/>
              <a:tblGrid>
                <a:gridCol w="2018589"/>
                <a:gridCol w="2172015"/>
                <a:gridCol w="2368212"/>
                <a:gridCol w="2459295"/>
                <a:gridCol w="2210842"/>
                <a:gridCol w="1791083"/>
                <a:gridCol w="2454205"/>
                <a:gridCol w="2813759"/>
              </a:tblGrid>
              <a:tr h="81407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PÚBLICO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MEDIO/CANAL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OBJETIVO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FRECUENCIA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</a:tr>
              <a:tr h="26099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Boletín Al Día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Mantener a los colaboradores informados sobre noticias e hitos de las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operaciones.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Buzón local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Carteleras físicas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Bimestral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aperturas y clics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Gestión Humana</a:t>
                      </a: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Puerto Rico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9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Video animado boletín Al Día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Mantener a los colaboradores informados sobre noticias e hitos de las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operaciones.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Listas distribución WP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Carteleras digitales </a:t>
                      </a:r>
                      <a:r>
                        <a:rPr lang="en-US" sz="1699">
                          <a:solidFill>
                            <a:srgbClr val="CE1126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(por revisar)</a:t>
                      </a:r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b="true" sz="1699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Proyección espacios directos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Cercano y freso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Bimestral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Número de envíos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Programación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67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Comunicaciones de proyectos y campañas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Movilizar proyectos y campañas relevantes de regional y locales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Buzón local 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Carteleras digitales </a:t>
                      </a:r>
                      <a:r>
                        <a:rPr lang="en-US" sz="1699">
                          <a:solidFill>
                            <a:srgbClr val="CE1126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(por revisar)</a:t>
                      </a:r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Lista de distribución WP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 demanda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envío vs visualizaciones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688937"/>
            <a:chOff x="0" y="0"/>
            <a:chExt cx="18534162" cy="22519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AL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DÍA - puerto rico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619" y="4703827"/>
            <a:ext cx="1804061" cy="511376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127579" y="4750926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4353" y="4688940"/>
            <a:ext cx="1804061" cy="511376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224313" y="4727535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9872" y="4703827"/>
            <a:ext cx="1804061" cy="511376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389832" y="4733917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9414" y="4707032"/>
            <a:ext cx="1804061" cy="492201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608444" y="4727535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31735" y="4687857"/>
            <a:ext cx="1804061" cy="511376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1881695" y="4727535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11043" y="4687857"/>
            <a:ext cx="1804061" cy="511376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161004" y="4716532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8747" y="4643334"/>
            <a:ext cx="1804061" cy="511376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329522" y="4673424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sp>
        <p:nvSpPr>
          <p:cNvPr name="AutoShape 46" id="46"/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640101" y="4703827"/>
            <a:ext cx="1804061" cy="511376"/>
            <a:chOff x="0" y="0"/>
            <a:chExt cx="532150" cy="15084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990062" y="4750926"/>
            <a:ext cx="1104141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73119" y="5616695"/>
            <a:ext cx="1277110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078711" y="5637500"/>
            <a:ext cx="1726383" cy="27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en diseño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640101" y="3431298"/>
            <a:ext cx="1521317" cy="911272"/>
            <a:chOff x="0" y="0"/>
            <a:chExt cx="3315824" cy="198618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3315824" cy="1986186"/>
            </a:xfrm>
            <a:custGeom>
              <a:avLst/>
              <a:gdLst/>
              <a:ahLst/>
              <a:cxnLst/>
              <a:rect r="r" b="b" t="t" l="l"/>
              <a:pathLst>
                <a:path h="1986186" w="3315824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junio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269414" y="3431298"/>
            <a:ext cx="1521317" cy="911272"/>
            <a:chOff x="0" y="0"/>
            <a:chExt cx="3315824" cy="198618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3315824" cy="1986186"/>
            </a:xfrm>
            <a:custGeom>
              <a:avLst/>
              <a:gdLst/>
              <a:ahLst/>
              <a:cxnLst/>
              <a:rect r="r" b="b" t="t" l="l"/>
              <a:pathLst>
                <a:path h="1986186" w="3315824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julio</a:t>
              </a: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3041095" y="5616695"/>
            <a:ext cx="1277110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093021" y="5616695"/>
            <a:ext cx="1366726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contenido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310755" y="5616699"/>
            <a:ext cx="184011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ajustes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 diseño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772441" y="6538164"/>
            <a:ext cx="200788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1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6937959" y="6538164"/>
            <a:ext cx="200788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2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356144" y="7669229"/>
            <a:ext cx="1300928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3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1642401" y="5637500"/>
            <a:ext cx="1582729" cy="27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 del boletín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7208123" y="8800295"/>
            <a:ext cx="1596970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 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 para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9476505" y="7646757"/>
            <a:ext cx="1596970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1635280" y="6515687"/>
            <a:ext cx="1596970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animación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580348" y="6515687"/>
            <a:ext cx="1300928" cy="730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4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</a:t>
            </a:r>
          </a:p>
        </p:txBody>
      </p:sp>
      <p:grpSp>
        <p:nvGrpSpPr>
          <p:cNvPr name="Group 70" id="70"/>
          <p:cNvGrpSpPr/>
          <p:nvPr/>
        </p:nvGrpSpPr>
        <p:grpSpPr>
          <a:xfrm rot="0">
            <a:off x="640101" y="1845085"/>
            <a:ext cx="6140225" cy="911272"/>
            <a:chOff x="0" y="0"/>
            <a:chExt cx="13383082" cy="198618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338308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3383082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primera edición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688937"/>
            <a:chOff x="0" y="0"/>
            <a:chExt cx="18534162" cy="22519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AL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DÍA - puerto rico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072" y="4703515"/>
            <a:ext cx="1803619" cy="511251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126946" y="4750584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3292" y="4688631"/>
            <a:ext cx="1803619" cy="511251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223166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8279" y="4703515"/>
            <a:ext cx="1803619" cy="511251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388153" y="4733579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7275" y="4706719"/>
            <a:ext cx="1803619" cy="492080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606221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29041" y="4687549"/>
            <a:ext cx="1803619" cy="511251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1878915" y="4727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07790" y="4687549"/>
            <a:ext cx="1803619" cy="511251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157665" y="4716198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4960" y="4643036"/>
            <a:ext cx="1803619" cy="511251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325651" y="4673100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sp>
        <p:nvSpPr>
          <p:cNvPr name="AutoShape 46" id="46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640078" y="4703515"/>
            <a:ext cx="1803619" cy="511251"/>
            <a:chOff x="0" y="0"/>
            <a:chExt cx="532150" cy="15084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989952" y="4750584"/>
            <a:ext cx="110387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73039" y="5616154"/>
            <a:ext cx="1276796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077108" y="5636954"/>
            <a:ext cx="1725960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en diseño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640078" y="3373366"/>
            <a:ext cx="2259067" cy="911049"/>
            <a:chOff x="0" y="0"/>
            <a:chExt cx="4925014" cy="198618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4925014" cy="1986186"/>
            </a:xfrm>
            <a:custGeom>
              <a:avLst/>
              <a:gdLst/>
              <a:ahLst/>
              <a:cxnLst/>
              <a:rect r="r" b="b" t="t" l="l"/>
              <a:pathLst>
                <a:path h="1986186" w="4925014">
                  <a:moveTo>
                    <a:pt x="0" y="0"/>
                  </a:moveTo>
                  <a:lnTo>
                    <a:pt x="4925014" y="0"/>
                  </a:lnTo>
                  <a:lnTo>
                    <a:pt x="492501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104775"/>
              <a:ext cx="492501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AGOSTO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267275" y="3373366"/>
            <a:ext cx="1520944" cy="911049"/>
            <a:chOff x="0" y="0"/>
            <a:chExt cx="3315824" cy="198618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3315824" cy="1986186"/>
            </a:xfrm>
            <a:custGeom>
              <a:avLst/>
              <a:gdLst/>
              <a:ahLst/>
              <a:cxnLst/>
              <a:rect r="r" b="b" t="t" l="l"/>
              <a:pathLst>
                <a:path h="1986186" w="3315824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SEPT</a:t>
              </a: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3040483" y="5616154"/>
            <a:ext cx="1276796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091905" y="5616154"/>
            <a:ext cx="1366391" cy="50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contenido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308605" y="5616158"/>
            <a:ext cx="183966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ajustes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 diseño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771404" y="6537397"/>
            <a:ext cx="200739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6936391" y="6537397"/>
            <a:ext cx="2007394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2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Com. Caribe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354474" y="7668186"/>
            <a:ext cx="1300609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3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1639680" y="5636954"/>
            <a:ext cx="1582341" cy="27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 del boletín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7206489" y="8798974"/>
            <a:ext cx="1596579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 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 para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9474314" y="7645718"/>
            <a:ext cx="1596579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1632561" y="6514926"/>
            <a:ext cx="1596579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 de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animación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578133" y="6514926"/>
            <a:ext cx="1300609" cy="73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 4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 local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</a:t>
            </a:r>
          </a:p>
        </p:txBody>
      </p:sp>
      <p:grpSp>
        <p:nvGrpSpPr>
          <p:cNvPr name="Group 70" id="70"/>
          <p:cNvGrpSpPr/>
          <p:nvPr/>
        </p:nvGrpSpPr>
        <p:grpSpPr>
          <a:xfrm rot="0">
            <a:off x="640101" y="1845085"/>
            <a:ext cx="6140225" cy="911272"/>
            <a:chOff x="0" y="0"/>
            <a:chExt cx="13383082" cy="198618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338308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3383082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segunda edición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DAGlfPN8ark</dc:identifier>
  <dcterms:modified xsi:type="dcterms:W3CDTF">2011-08-01T06:04:30Z</dcterms:modified>
  <cp:revision>1</cp:revision>
  <dc:title>Matriz de medios y canales CARIBE</dc:title>
</cp:coreProperties>
</file>