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2" r:id="rId24"/>
    <p:sldId id="279" r:id="rId25"/>
    <p:sldId id="280" r:id="rId26"/>
  </p:sldIdLst>
  <p:sldSz cx="18288000" cy="10287000"/>
  <p:notesSz cx="6858000" cy="9144000"/>
  <p:embeddedFontLst>
    <p:embeddedFont>
      <p:font typeface="Integral CF" panose="020B0604020202020204" charset="0"/>
      <p:regular r:id="rId28"/>
      <p:italic r:id="rId29"/>
    </p:embeddedFont>
    <p:embeddedFont>
      <p:font typeface="Integral CF Bold" panose="020B0604020202020204" charset="0"/>
      <p:regular r:id="rId30"/>
      <p:bold r:id="rId31"/>
      <p:italic r:id="rId32"/>
      <p:boldItalic r:id="rId33"/>
    </p:embeddedFont>
    <p:embeddedFont>
      <p:font typeface="Trade Gothic" panose="020B0604020202020204" charset="0"/>
      <p:regular r:id="rId34"/>
    </p:embeddedFont>
    <p:embeddedFont>
      <p:font typeface="Trade Gothic Bold" panose="020B0604020202020204" charset="0"/>
      <p:regular r:id="rId35"/>
      <p:bold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  <p:embeddedFont>
      <p:font typeface="Trebuchet MS Bold" panose="020B060402020202020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3A6642-EA42-4734-A61C-59F8B975D1CC}" v="16" dt="2025-06-13T20:22:28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Valencia Sanchez" userId="682a6450-89d7-4f79-bb6e-4d1283c057fa" providerId="ADAL" clId="{F93A6642-EA42-4734-A61C-59F8B975D1CC}"/>
    <pc:docChg chg="undo custSel addSld delSld modSld">
      <pc:chgData name="Carolina Valencia Sanchez" userId="682a6450-89d7-4f79-bb6e-4d1283c057fa" providerId="ADAL" clId="{F93A6642-EA42-4734-A61C-59F8B975D1CC}" dt="2025-06-13T20:22:28.051" v="396"/>
      <pc:docMkLst>
        <pc:docMk/>
      </pc:docMkLst>
      <pc:sldChg chg="modSp mod">
        <pc:chgData name="Carolina Valencia Sanchez" userId="682a6450-89d7-4f79-bb6e-4d1283c057fa" providerId="ADAL" clId="{F93A6642-EA42-4734-A61C-59F8B975D1CC}" dt="2025-06-06T02:28:41.592" v="248" actId="1076"/>
        <pc:sldMkLst>
          <pc:docMk/>
          <pc:sldMk cId="0" sldId="256"/>
        </pc:sldMkLst>
        <pc:spChg chg="mod">
          <ac:chgData name="Carolina Valencia Sanchez" userId="682a6450-89d7-4f79-bb6e-4d1283c057fa" providerId="ADAL" clId="{F93A6642-EA42-4734-A61C-59F8B975D1CC}" dt="2025-06-06T02:28:41.592" v="248" actId="1076"/>
          <ac:spMkLst>
            <pc:docMk/>
            <pc:sldMk cId="0" sldId="256"/>
            <ac:spMk id="14" creationId="{00000000-0000-0000-0000-000000000000}"/>
          </ac:spMkLst>
        </pc:spChg>
      </pc:sldChg>
      <pc:sldChg chg="modSp mod">
        <pc:chgData name="Carolina Valencia Sanchez" userId="682a6450-89d7-4f79-bb6e-4d1283c057fa" providerId="ADAL" clId="{F93A6642-EA42-4734-A61C-59F8B975D1CC}" dt="2025-06-06T02:28:03.891" v="245" actId="207"/>
        <pc:sldMkLst>
          <pc:docMk/>
          <pc:sldMk cId="0" sldId="257"/>
        </pc:sldMkLst>
        <pc:spChg chg="mod">
          <ac:chgData name="Carolina Valencia Sanchez" userId="682a6450-89d7-4f79-bb6e-4d1283c057fa" providerId="ADAL" clId="{F93A6642-EA42-4734-A61C-59F8B975D1CC}" dt="2025-06-06T02:07:26.635" v="18" actId="1076"/>
          <ac:spMkLst>
            <pc:docMk/>
            <pc:sldMk cId="0" sldId="257"/>
            <ac:spMk id="33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28:03.891" v="245" actId="207"/>
          <ac:spMkLst>
            <pc:docMk/>
            <pc:sldMk cId="0" sldId="257"/>
            <ac:spMk id="119" creationId="{00000000-0000-0000-0000-000000000000}"/>
          </ac:spMkLst>
        </pc:spChg>
        <pc:grpChg chg="mod">
          <ac:chgData name="Carolina Valencia Sanchez" userId="682a6450-89d7-4f79-bb6e-4d1283c057fa" providerId="ADAL" clId="{F93A6642-EA42-4734-A61C-59F8B975D1CC}" dt="2025-06-06T02:27:53.246" v="244" actId="1076"/>
          <ac:grpSpMkLst>
            <pc:docMk/>
            <pc:sldMk cId="0" sldId="257"/>
            <ac:grpSpMk id="12" creationId="{00000000-0000-0000-0000-000000000000}"/>
          </ac:grpSpMkLst>
        </pc:grpChg>
      </pc:sldChg>
      <pc:sldChg chg="modSp mod">
        <pc:chgData name="Carolina Valencia Sanchez" userId="682a6450-89d7-4f79-bb6e-4d1283c057fa" providerId="ADAL" clId="{F93A6642-EA42-4734-A61C-59F8B975D1CC}" dt="2025-06-06T02:28:23.060" v="246" actId="1076"/>
        <pc:sldMkLst>
          <pc:docMk/>
          <pc:sldMk cId="0" sldId="258"/>
        </pc:sldMkLst>
        <pc:spChg chg="mod">
          <ac:chgData name="Carolina Valencia Sanchez" userId="682a6450-89d7-4f79-bb6e-4d1283c057fa" providerId="ADAL" clId="{F93A6642-EA42-4734-A61C-59F8B975D1CC}" dt="2025-06-06T02:28:23.060" v="246" actId="1076"/>
          <ac:spMkLst>
            <pc:docMk/>
            <pc:sldMk cId="0" sldId="258"/>
            <ac:spMk id="8" creationId="{00000000-0000-0000-0000-000000000000}"/>
          </ac:spMkLst>
        </pc:spChg>
      </pc:sldChg>
      <pc:sldChg chg="modSp mod">
        <pc:chgData name="Carolina Valencia Sanchez" userId="682a6450-89d7-4f79-bb6e-4d1283c057fa" providerId="ADAL" clId="{F93A6642-EA42-4734-A61C-59F8B975D1CC}" dt="2025-06-13T20:19:30.592" v="372" actId="20577"/>
        <pc:sldMkLst>
          <pc:docMk/>
          <pc:sldMk cId="0" sldId="259"/>
        </pc:sldMkLst>
        <pc:spChg chg="mod">
          <ac:chgData name="Carolina Valencia Sanchez" userId="682a6450-89d7-4f79-bb6e-4d1283c057fa" providerId="ADAL" clId="{F93A6642-EA42-4734-A61C-59F8B975D1CC}" dt="2025-06-06T02:29:01.760" v="260" actId="20577"/>
          <ac:spMkLst>
            <pc:docMk/>
            <pc:sldMk cId="0" sldId="259"/>
            <ac:spMk id="20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13T20:19:30.592" v="372" actId="20577"/>
          <ac:spMkLst>
            <pc:docMk/>
            <pc:sldMk cId="0" sldId="259"/>
            <ac:spMk id="36" creationId="{00000000-0000-0000-0000-000000000000}"/>
          </ac:spMkLst>
        </pc:spChg>
        <pc:grpChg chg="mod">
          <ac:chgData name="Carolina Valencia Sanchez" userId="682a6450-89d7-4f79-bb6e-4d1283c057fa" providerId="ADAL" clId="{F93A6642-EA42-4734-A61C-59F8B975D1CC}" dt="2025-06-06T02:29:17.088" v="261" actId="14100"/>
          <ac:grpSpMkLst>
            <pc:docMk/>
            <pc:sldMk cId="0" sldId="259"/>
            <ac:grpSpMk id="2" creationId="{00000000-0000-0000-0000-000000000000}"/>
          </ac:grpSpMkLst>
        </pc:grpChg>
        <pc:grpChg chg="mod">
          <ac:chgData name="Carolina Valencia Sanchez" userId="682a6450-89d7-4f79-bb6e-4d1283c057fa" providerId="ADAL" clId="{F93A6642-EA42-4734-A61C-59F8B975D1CC}" dt="2025-06-06T02:29:42.523" v="266" actId="14100"/>
          <ac:grpSpMkLst>
            <pc:docMk/>
            <pc:sldMk cId="0" sldId="259"/>
            <ac:grpSpMk id="4" creationId="{00000000-0000-0000-0000-000000000000}"/>
          </ac:grpSpMkLst>
        </pc:grpChg>
        <pc:grpChg chg="mod">
          <ac:chgData name="Carolina Valencia Sanchez" userId="682a6450-89d7-4f79-bb6e-4d1283c057fa" providerId="ADAL" clId="{F93A6642-EA42-4734-A61C-59F8B975D1CC}" dt="2025-06-06T02:29:29.595" v="263" actId="1076"/>
          <ac:grpSpMkLst>
            <pc:docMk/>
            <pc:sldMk cId="0" sldId="259"/>
            <ac:grpSpMk id="8" creationId="{00000000-0000-0000-0000-000000000000}"/>
          </ac:grpSpMkLst>
        </pc:grpChg>
      </pc:sldChg>
      <pc:sldChg chg="modSp mod">
        <pc:chgData name="Carolina Valencia Sanchez" userId="682a6450-89d7-4f79-bb6e-4d1283c057fa" providerId="ADAL" clId="{F93A6642-EA42-4734-A61C-59F8B975D1CC}" dt="2025-06-13T20:19:37.867" v="384" actId="20577"/>
        <pc:sldMkLst>
          <pc:docMk/>
          <pc:sldMk cId="0" sldId="260"/>
        </pc:sldMkLst>
        <pc:spChg chg="mod">
          <ac:chgData name="Carolina Valencia Sanchez" userId="682a6450-89d7-4f79-bb6e-4d1283c057fa" providerId="ADAL" clId="{F93A6642-EA42-4734-A61C-59F8B975D1CC}" dt="2025-06-06T02:31:03.167" v="319" actId="20577"/>
          <ac:spMkLst>
            <pc:docMk/>
            <pc:sldMk cId="0" sldId="260"/>
            <ac:spMk id="38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13T20:19:37.867" v="384" actId="20577"/>
          <ac:spMkLst>
            <pc:docMk/>
            <pc:sldMk cId="0" sldId="260"/>
            <ac:spMk id="39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08:35.633" v="46" actId="20577"/>
          <ac:spMkLst>
            <pc:docMk/>
            <pc:sldMk cId="0" sldId="260"/>
            <ac:spMk id="41" creationId="{00000000-0000-0000-0000-000000000000}"/>
          </ac:spMkLst>
        </pc:spChg>
        <pc:grpChg chg="mod">
          <ac:chgData name="Carolina Valencia Sanchez" userId="682a6450-89d7-4f79-bb6e-4d1283c057fa" providerId="ADAL" clId="{F93A6642-EA42-4734-A61C-59F8B975D1CC}" dt="2025-06-06T02:07:57.377" v="21" actId="1076"/>
          <ac:grpSpMkLst>
            <pc:docMk/>
            <pc:sldMk cId="0" sldId="260"/>
            <ac:grpSpMk id="2" creationId="{00000000-0000-0000-0000-000000000000}"/>
          </ac:grpSpMkLst>
        </pc:grpChg>
        <pc:grpChg chg="mod">
          <ac:chgData name="Carolina Valencia Sanchez" userId="682a6450-89d7-4f79-bb6e-4d1283c057fa" providerId="ADAL" clId="{F93A6642-EA42-4734-A61C-59F8B975D1CC}" dt="2025-06-06T02:08:17.778" v="25" actId="1076"/>
          <ac:grpSpMkLst>
            <pc:docMk/>
            <pc:sldMk cId="0" sldId="260"/>
            <ac:grpSpMk id="34" creationId="{00000000-0000-0000-0000-000000000000}"/>
          </ac:grpSpMkLst>
        </pc:grpChg>
        <pc:grpChg chg="mod">
          <ac:chgData name="Carolina Valencia Sanchez" userId="682a6450-89d7-4f79-bb6e-4d1283c057fa" providerId="ADAL" clId="{F93A6642-EA42-4734-A61C-59F8B975D1CC}" dt="2025-06-06T02:08:07.950" v="24" actId="1076"/>
          <ac:grpSpMkLst>
            <pc:docMk/>
            <pc:sldMk cId="0" sldId="260"/>
            <ac:grpSpMk id="36" creationId="{00000000-0000-0000-0000-000000000000}"/>
          </ac:grpSpMkLst>
        </pc:grpChg>
      </pc:sldChg>
      <pc:sldChg chg="modSp mod">
        <pc:chgData name="Carolina Valencia Sanchez" userId="682a6450-89d7-4f79-bb6e-4d1283c057fa" providerId="ADAL" clId="{F93A6642-EA42-4734-A61C-59F8B975D1CC}" dt="2025-06-06T02:31:28.881" v="320" actId="1076"/>
        <pc:sldMkLst>
          <pc:docMk/>
          <pc:sldMk cId="0" sldId="261"/>
        </pc:sldMkLst>
        <pc:spChg chg="mod">
          <ac:chgData name="Carolina Valencia Sanchez" userId="682a6450-89d7-4f79-bb6e-4d1283c057fa" providerId="ADAL" clId="{F93A6642-EA42-4734-A61C-59F8B975D1CC}" dt="2025-06-06T02:31:28.881" v="320" actId="1076"/>
          <ac:spMkLst>
            <pc:docMk/>
            <pc:sldMk cId="0" sldId="261"/>
            <ac:spMk id="8" creationId="{00000000-0000-0000-0000-000000000000}"/>
          </ac:spMkLst>
        </pc:spChg>
      </pc:sldChg>
      <pc:sldChg chg="addSp delSp modSp mod">
        <pc:chgData name="Carolina Valencia Sanchez" userId="682a6450-89d7-4f79-bb6e-4d1283c057fa" providerId="ADAL" clId="{F93A6642-EA42-4734-A61C-59F8B975D1CC}" dt="2025-06-06T02:32:37.336" v="336" actId="20577"/>
        <pc:sldMkLst>
          <pc:docMk/>
          <pc:sldMk cId="0" sldId="262"/>
        </pc:sldMkLst>
        <pc:spChg chg="mod">
          <ac:chgData name="Carolina Valencia Sanchez" userId="682a6450-89d7-4f79-bb6e-4d1283c057fa" providerId="ADAL" clId="{F93A6642-EA42-4734-A61C-59F8B975D1CC}" dt="2025-06-06T02:32:37.336" v="336" actId="20577"/>
          <ac:spMkLst>
            <pc:docMk/>
            <pc:sldMk cId="0" sldId="262"/>
            <ac:spMk id="39" creationId="{00000000-0000-0000-0000-000000000000}"/>
          </ac:spMkLst>
        </pc:spChg>
      </pc:sldChg>
      <pc:sldChg chg="modSp mod">
        <pc:chgData name="Carolina Valencia Sanchez" userId="682a6450-89d7-4f79-bb6e-4d1283c057fa" providerId="ADAL" clId="{F93A6642-EA42-4734-A61C-59F8B975D1CC}" dt="2025-06-06T02:33:28.055" v="341" actId="20577"/>
        <pc:sldMkLst>
          <pc:docMk/>
          <pc:sldMk cId="0" sldId="263"/>
        </pc:sldMkLst>
        <pc:spChg chg="mod">
          <ac:chgData name="Carolina Valencia Sanchez" userId="682a6450-89d7-4f79-bb6e-4d1283c057fa" providerId="ADAL" clId="{F93A6642-EA42-4734-A61C-59F8B975D1CC}" dt="2025-06-06T02:33:18.352" v="338" actId="20577"/>
          <ac:spMkLst>
            <pc:docMk/>
            <pc:sldMk cId="0" sldId="263"/>
            <ac:spMk id="27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33:28.055" v="341" actId="20577"/>
          <ac:spMkLst>
            <pc:docMk/>
            <pc:sldMk cId="0" sldId="263"/>
            <ac:spMk id="104" creationId="{00000000-0000-0000-0000-000000000000}"/>
          </ac:spMkLst>
        </pc:spChg>
      </pc:sldChg>
      <pc:sldChg chg="addSp delSp modSp mod">
        <pc:chgData name="Carolina Valencia Sanchez" userId="682a6450-89d7-4f79-bb6e-4d1283c057fa" providerId="ADAL" clId="{F93A6642-EA42-4734-A61C-59F8B975D1CC}" dt="2025-06-06T02:35:51.916" v="356" actId="1076"/>
        <pc:sldMkLst>
          <pc:docMk/>
          <pc:sldMk cId="0" sldId="266"/>
        </pc:sldMkLst>
        <pc:spChg chg="mod">
          <ac:chgData name="Carolina Valencia Sanchez" userId="682a6450-89d7-4f79-bb6e-4d1283c057fa" providerId="ADAL" clId="{F93A6642-EA42-4734-A61C-59F8B975D1CC}" dt="2025-06-06T02:35:11.958" v="353" actId="20577"/>
          <ac:spMkLst>
            <pc:docMk/>
            <pc:sldMk cId="0" sldId="266"/>
            <ac:spMk id="37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35:28.665" v="354" actId="1076"/>
          <ac:spMkLst>
            <pc:docMk/>
            <pc:sldMk cId="0" sldId="266"/>
            <ac:spMk id="38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35:48.109" v="355" actId="1076"/>
          <ac:spMkLst>
            <pc:docMk/>
            <pc:sldMk cId="0" sldId="266"/>
            <ac:spMk id="54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35:51.916" v="356" actId="1076"/>
          <ac:spMkLst>
            <pc:docMk/>
            <pc:sldMk cId="0" sldId="266"/>
            <ac:spMk id="55" creationId="{00000000-0000-0000-0000-000000000000}"/>
          </ac:spMkLst>
        </pc:spChg>
        <pc:spChg chg="add mod">
          <ac:chgData name="Carolina Valencia Sanchez" userId="682a6450-89d7-4f79-bb6e-4d1283c057fa" providerId="ADAL" clId="{F93A6642-EA42-4734-A61C-59F8B975D1CC}" dt="2025-06-06T02:11:23.497" v="48"/>
          <ac:spMkLst>
            <pc:docMk/>
            <pc:sldMk cId="0" sldId="266"/>
            <ac:spMk id="62" creationId="{B2D5B386-FB7A-C60D-370D-08FB9C347519}"/>
          </ac:spMkLst>
        </pc:spChg>
      </pc:sldChg>
      <pc:sldChg chg="modSp mod">
        <pc:chgData name="Carolina Valencia Sanchez" userId="682a6450-89d7-4f79-bb6e-4d1283c057fa" providerId="ADAL" clId="{F93A6642-EA42-4734-A61C-59F8B975D1CC}" dt="2025-06-06T02:11:37.934" v="50" actId="1076"/>
        <pc:sldMkLst>
          <pc:docMk/>
          <pc:sldMk cId="0" sldId="267"/>
        </pc:sldMkLst>
        <pc:spChg chg="mod">
          <ac:chgData name="Carolina Valencia Sanchez" userId="682a6450-89d7-4f79-bb6e-4d1283c057fa" providerId="ADAL" clId="{F93A6642-EA42-4734-A61C-59F8B975D1CC}" dt="2025-06-06T02:11:37.934" v="50" actId="1076"/>
          <ac:spMkLst>
            <pc:docMk/>
            <pc:sldMk cId="0" sldId="267"/>
            <ac:spMk id="11" creationId="{00000000-0000-0000-0000-000000000000}"/>
          </ac:spMkLst>
        </pc:spChg>
      </pc:sldChg>
      <pc:sldChg chg="modSp mod">
        <pc:chgData name="Carolina Valencia Sanchez" userId="682a6450-89d7-4f79-bb6e-4d1283c057fa" providerId="ADAL" clId="{F93A6642-EA42-4734-A61C-59F8B975D1CC}" dt="2025-06-13T20:21:42.443" v="393" actId="255"/>
        <pc:sldMkLst>
          <pc:docMk/>
          <pc:sldMk cId="0" sldId="270"/>
        </pc:sldMkLst>
        <pc:spChg chg="mod">
          <ac:chgData name="Carolina Valencia Sanchez" userId="682a6450-89d7-4f79-bb6e-4d1283c057fa" providerId="ADAL" clId="{F93A6642-EA42-4734-A61C-59F8B975D1CC}" dt="2025-06-06T02:13:38.031" v="77" actId="20577"/>
          <ac:spMkLst>
            <pc:docMk/>
            <pc:sldMk cId="0" sldId="270"/>
            <ac:spMk id="9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13T20:21:42.443" v="393" actId="255"/>
          <ac:spMkLst>
            <pc:docMk/>
            <pc:sldMk cId="0" sldId="270"/>
            <ac:spMk id="12" creationId="{00000000-0000-0000-0000-000000000000}"/>
          </ac:spMkLst>
        </pc:spChg>
      </pc:sldChg>
      <pc:sldChg chg="modSp mod">
        <pc:chgData name="Carolina Valencia Sanchez" userId="682a6450-89d7-4f79-bb6e-4d1283c057fa" providerId="ADAL" clId="{F93A6642-EA42-4734-A61C-59F8B975D1CC}" dt="2025-06-06T02:37:11.770" v="361" actId="14734"/>
        <pc:sldMkLst>
          <pc:docMk/>
          <pc:sldMk cId="0" sldId="271"/>
        </pc:sldMkLst>
        <pc:spChg chg="mod">
          <ac:chgData name="Carolina Valencia Sanchez" userId="682a6450-89d7-4f79-bb6e-4d1283c057fa" providerId="ADAL" clId="{F93A6642-EA42-4734-A61C-59F8B975D1CC}" dt="2025-06-06T02:15:51.073" v="122" actId="1076"/>
          <ac:spMkLst>
            <pc:docMk/>
            <pc:sldMk cId="0" sldId="271"/>
            <ac:spMk id="7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36:46.390" v="357" actId="14100"/>
          <ac:spMkLst>
            <pc:docMk/>
            <pc:sldMk cId="0" sldId="271"/>
            <ac:spMk id="9" creationId="{00000000-0000-0000-0000-000000000000}"/>
          </ac:spMkLst>
        </pc:spChg>
        <pc:grpChg chg="mod">
          <ac:chgData name="Carolina Valencia Sanchez" userId="682a6450-89d7-4f79-bb6e-4d1283c057fa" providerId="ADAL" clId="{F93A6642-EA42-4734-A61C-59F8B975D1CC}" dt="2025-06-06T02:15:38.803" v="121" actId="14100"/>
          <ac:grpSpMkLst>
            <pc:docMk/>
            <pc:sldMk cId="0" sldId="271"/>
            <ac:grpSpMk id="4" creationId="{00000000-0000-0000-0000-000000000000}"/>
          </ac:grpSpMkLst>
        </pc:grpChg>
        <pc:graphicFrameChg chg="mod modGraphic">
          <ac:chgData name="Carolina Valencia Sanchez" userId="682a6450-89d7-4f79-bb6e-4d1283c057fa" providerId="ADAL" clId="{F93A6642-EA42-4734-A61C-59F8B975D1CC}" dt="2025-06-06T02:37:11.770" v="361" actId="14734"/>
          <ac:graphicFrameMkLst>
            <pc:docMk/>
            <pc:sldMk cId="0" sldId="271"/>
            <ac:graphicFrameMk id="3" creationId="{00000000-0000-0000-0000-000000000000}"/>
          </ac:graphicFrameMkLst>
        </pc:graphicFrameChg>
      </pc:sldChg>
      <pc:sldChg chg="modSp mod">
        <pc:chgData name="Carolina Valencia Sanchez" userId="682a6450-89d7-4f79-bb6e-4d1283c057fa" providerId="ADAL" clId="{F93A6642-EA42-4734-A61C-59F8B975D1CC}" dt="2025-06-06T02:16:56.763" v="124" actId="14100"/>
        <pc:sldMkLst>
          <pc:docMk/>
          <pc:sldMk cId="0" sldId="272"/>
        </pc:sldMkLst>
        <pc:graphicFrameChg chg="mod modGraphic">
          <ac:chgData name="Carolina Valencia Sanchez" userId="682a6450-89d7-4f79-bb6e-4d1283c057fa" providerId="ADAL" clId="{F93A6642-EA42-4734-A61C-59F8B975D1CC}" dt="2025-06-06T02:16:56.763" v="124" actId="14100"/>
          <ac:graphicFrameMkLst>
            <pc:docMk/>
            <pc:sldMk cId="0" sldId="272"/>
            <ac:graphicFrameMk id="2" creationId="{00000000-0000-0000-0000-000000000000}"/>
          </ac:graphicFrameMkLst>
        </pc:graphicFrameChg>
      </pc:sldChg>
      <pc:sldChg chg="modSp mod">
        <pc:chgData name="Carolina Valencia Sanchez" userId="682a6450-89d7-4f79-bb6e-4d1283c057fa" providerId="ADAL" clId="{F93A6642-EA42-4734-A61C-59F8B975D1CC}" dt="2025-06-06T02:17:09.409" v="126" actId="1076"/>
        <pc:sldMkLst>
          <pc:docMk/>
          <pc:sldMk cId="0" sldId="273"/>
        </pc:sldMkLst>
        <pc:spChg chg="mod">
          <ac:chgData name="Carolina Valencia Sanchez" userId="682a6450-89d7-4f79-bb6e-4d1283c057fa" providerId="ADAL" clId="{F93A6642-EA42-4734-A61C-59F8B975D1CC}" dt="2025-06-06T02:17:09.409" v="126" actId="1076"/>
          <ac:spMkLst>
            <pc:docMk/>
            <pc:sldMk cId="0" sldId="273"/>
            <ac:spMk id="5" creationId="{00000000-0000-0000-0000-000000000000}"/>
          </ac:spMkLst>
        </pc:spChg>
        <pc:grpChg chg="mod">
          <ac:chgData name="Carolina Valencia Sanchez" userId="682a6450-89d7-4f79-bb6e-4d1283c057fa" providerId="ADAL" clId="{F93A6642-EA42-4734-A61C-59F8B975D1CC}" dt="2025-06-06T02:17:03.438" v="125" actId="14100"/>
          <ac:grpSpMkLst>
            <pc:docMk/>
            <pc:sldMk cId="0" sldId="273"/>
            <ac:grpSpMk id="2" creationId="{00000000-0000-0000-0000-000000000000}"/>
          </ac:grpSpMkLst>
        </pc:grpChg>
      </pc:sldChg>
      <pc:sldChg chg="delSp modSp mod">
        <pc:chgData name="Carolina Valencia Sanchez" userId="682a6450-89d7-4f79-bb6e-4d1283c057fa" providerId="ADAL" clId="{F93A6642-EA42-4734-A61C-59F8B975D1CC}" dt="2025-06-06T02:19:34.681" v="153" actId="20577"/>
        <pc:sldMkLst>
          <pc:docMk/>
          <pc:sldMk cId="0" sldId="274"/>
        </pc:sldMkLst>
        <pc:spChg chg="mod">
          <ac:chgData name="Carolina Valencia Sanchez" userId="682a6450-89d7-4f79-bb6e-4d1283c057fa" providerId="ADAL" clId="{F93A6642-EA42-4734-A61C-59F8B975D1CC}" dt="2025-06-06T02:19:34.681" v="153" actId="20577"/>
          <ac:spMkLst>
            <pc:docMk/>
            <pc:sldMk cId="0" sldId="274"/>
            <ac:spMk id="10" creationId="{00000000-0000-0000-0000-000000000000}"/>
          </ac:spMkLst>
        </pc:spChg>
        <pc:grpChg chg="mod">
          <ac:chgData name="Carolina Valencia Sanchez" userId="682a6450-89d7-4f79-bb6e-4d1283c057fa" providerId="ADAL" clId="{F93A6642-EA42-4734-A61C-59F8B975D1CC}" dt="2025-06-06T02:19:27.085" v="131" actId="14100"/>
          <ac:grpSpMkLst>
            <pc:docMk/>
            <pc:sldMk cId="0" sldId="274"/>
            <ac:grpSpMk id="8" creationId="{00000000-0000-0000-0000-000000000000}"/>
          </ac:grpSpMkLst>
        </pc:grpChg>
        <pc:grpChg chg="mod">
          <ac:chgData name="Carolina Valencia Sanchez" userId="682a6450-89d7-4f79-bb6e-4d1283c057fa" providerId="ADAL" clId="{F93A6642-EA42-4734-A61C-59F8B975D1CC}" dt="2025-06-06T02:18:22.295" v="127" actId="14100"/>
          <ac:grpSpMkLst>
            <pc:docMk/>
            <pc:sldMk cId="0" sldId="274"/>
            <ac:grpSpMk id="11" creationId="{00000000-0000-0000-0000-000000000000}"/>
          </ac:grpSpMkLst>
        </pc:grpChg>
        <pc:grpChg chg="mod">
          <ac:chgData name="Carolina Valencia Sanchez" userId="682a6450-89d7-4f79-bb6e-4d1283c057fa" providerId="ADAL" clId="{F93A6642-EA42-4734-A61C-59F8B975D1CC}" dt="2025-06-06T02:18:43.280" v="129" actId="14100"/>
          <ac:grpSpMkLst>
            <pc:docMk/>
            <pc:sldMk cId="0" sldId="274"/>
            <ac:grpSpMk id="20" creationId="{00000000-0000-0000-0000-000000000000}"/>
          </ac:grpSpMkLst>
        </pc:grpChg>
      </pc:sldChg>
      <pc:sldChg chg="modSp mod">
        <pc:chgData name="Carolina Valencia Sanchez" userId="682a6450-89d7-4f79-bb6e-4d1283c057fa" providerId="ADAL" clId="{F93A6642-EA42-4734-A61C-59F8B975D1CC}" dt="2025-06-06T02:21:35.950" v="203" actId="20577"/>
        <pc:sldMkLst>
          <pc:docMk/>
          <pc:sldMk cId="0" sldId="275"/>
        </pc:sldMkLst>
        <pc:grpChg chg="mod">
          <ac:chgData name="Carolina Valencia Sanchez" userId="682a6450-89d7-4f79-bb6e-4d1283c057fa" providerId="ADAL" clId="{F93A6642-EA42-4734-A61C-59F8B975D1CC}" dt="2025-06-06T02:19:44.919" v="154" actId="14100"/>
          <ac:grpSpMkLst>
            <pc:docMk/>
            <pc:sldMk cId="0" sldId="275"/>
            <ac:grpSpMk id="3" creationId="{00000000-0000-0000-0000-000000000000}"/>
          </ac:grpSpMkLst>
        </pc:grpChg>
        <pc:graphicFrameChg chg="mod modGraphic">
          <ac:chgData name="Carolina Valencia Sanchez" userId="682a6450-89d7-4f79-bb6e-4d1283c057fa" providerId="ADAL" clId="{F93A6642-EA42-4734-A61C-59F8B975D1CC}" dt="2025-06-06T02:21:35.950" v="203" actId="20577"/>
          <ac:graphicFrameMkLst>
            <pc:docMk/>
            <pc:sldMk cId="0" sldId="275"/>
            <ac:graphicFrameMk id="10" creationId="{00000000-0000-0000-0000-000000000000}"/>
          </ac:graphicFrameMkLst>
        </pc:graphicFrameChg>
      </pc:sldChg>
      <pc:sldChg chg="addSp modSp mod">
        <pc:chgData name="Carolina Valencia Sanchez" userId="682a6450-89d7-4f79-bb6e-4d1283c057fa" providerId="ADAL" clId="{F93A6642-EA42-4734-A61C-59F8B975D1CC}" dt="2025-06-13T20:22:20.280" v="394"/>
        <pc:sldMkLst>
          <pc:docMk/>
          <pc:sldMk cId="0" sldId="276"/>
        </pc:sldMkLst>
        <pc:spChg chg="mod">
          <ac:chgData name="Carolina Valencia Sanchez" userId="682a6450-89d7-4f79-bb6e-4d1283c057fa" providerId="ADAL" clId="{F93A6642-EA42-4734-A61C-59F8B975D1CC}" dt="2025-06-06T02:25:12.980" v="226" actId="1076"/>
          <ac:spMkLst>
            <pc:docMk/>
            <pc:sldMk cId="0" sldId="276"/>
            <ac:spMk id="5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23:36.363" v="213" actId="1076"/>
          <ac:spMkLst>
            <pc:docMk/>
            <pc:sldMk cId="0" sldId="276"/>
            <ac:spMk id="52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24:48.718" v="223" actId="1076"/>
          <ac:spMkLst>
            <pc:docMk/>
            <pc:sldMk cId="0" sldId="276"/>
            <ac:spMk id="60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23:23.808" v="210" actId="1076"/>
          <ac:spMkLst>
            <pc:docMk/>
            <pc:sldMk cId="0" sldId="276"/>
            <ac:spMk id="61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24:17.162" v="219" actId="1076"/>
          <ac:spMkLst>
            <pc:docMk/>
            <pc:sldMk cId="0" sldId="276"/>
            <ac:spMk id="62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23:45.041" v="214" actId="1076"/>
          <ac:spMkLst>
            <pc:docMk/>
            <pc:sldMk cId="0" sldId="276"/>
            <ac:spMk id="63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23:50.846" v="215" actId="1076"/>
          <ac:spMkLst>
            <pc:docMk/>
            <pc:sldMk cId="0" sldId="276"/>
            <ac:spMk id="64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22:34.613" v="209" actId="1076"/>
          <ac:spMkLst>
            <pc:docMk/>
            <pc:sldMk cId="0" sldId="276"/>
            <ac:spMk id="65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23:55.212" v="216" actId="1076"/>
          <ac:spMkLst>
            <pc:docMk/>
            <pc:sldMk cId="0" sldId="276"/>
            <ac:spMk id="66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23:32.682" v="212" actId="1076"/>
          <ac:spMkLst>
            <pc:docMk/>
            <pc:sldMk cId="0" sldId="276"/>
            <ac:spMk id="67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22:29.575" v="208" actId="1076"/>
          <ac:spMkLst>
            <pc:docMk/>
            <pc:sldMk cId="0" sldId="276"/>
            <ac:spMk id="68" creationId="{00000000-0000-0000-0000-000000000000}"/>
          </ac:spMkLst>
        </pc:spChg>
        <pc:spChg chg="mod">
          <ac:chgData name="Carolina Valencia Sanchez" userId="682a6450-89d7-4f79-bb6e-4d1283c057fa" providerId="ADAL" clId="{F93A6642-EA42-4734-A61C-59F8B975D1CC}" dt="2025-06-06T02:23:28.042" v="211" actId="1076"/>
          <ac:spMkLst>
            <pc:docMk/>
            <pc:sldMk cId="0" sldId="276"/>
            <ac:spMk id="69" creationId="{00000000-0000-0000-0000-000000000000}"/>
          </ac:spMkLst>
        </pc:spChg>
        <pc:spChg chg="add mod">
          <ac:chgData name="Carolina Valencia Sanchez" userId="682a6450-89d7-4f79-bb6e-4d1283c057fa" providerId="ADAL" clId="{F93A6642-EA42-4734-A61C-59F8B975D1CC}" dt="2025-06-06T02:25:01.043" v="224" actId="1076"/>
          <ac:spMkLst>
            <pc:docMk/>
            <pc:sldMk cId="0" sldId="276"/>
            <ac:spMk id="73" creationId="{AEDB1B62-7539-81C7-ED4D-B0F162ABA84B}"/>
          </ac:spMkLst>
        </pc:spChg>
        <pc:spChg chg="add mod">
          <ac:chgData name="Carolina Valencia Sanchez" userId="682a6450-89d7-4f79-bb6e-4d1283c057fa" providerId="ADAL" clId="{F93A6642-EA42-4734-A61C-59F8B975D1CC}" dt="2025-06-13T20:22:20.280" v="394"/>
          <ac:spMkLst>
            <pc:docMk/>
            <pc:sldMk cId="0" sldId="276"/>
            <ac:spMk id="74" creationId="{4AC80363-31B5-F68A-1ACE-29D97ED46315}"/>
          </ac:spMkLst>
        </pc:spChg>
        <pc:grpChg chg="mod">
          <ac:chgData name="Carolina Valencia Sanchez" userId="682a6450-89d7-4f79-bb6e-4d1283c057fa" providerId="ADAL" clId="{F93A6642-EA42-4734-A61C-59F8B975D1CC}" dt="2025-06-06T02:25:06.718" v="225" actId="14100"/>
          <ac:grpSpMkLst>
            <pc:docMk/>
            <pc:sldMk cId="0" sldId="276"/>
            <ac:grpSpMk id="2" creationId="{00000000-0000-0000-0000-000000000000}"/>
          </ac:grpSpMkLst>
        </pc:grpChg>
      </pc:sldChg>
      <pc:sldChg chg="del">
        <pc:chgData name="Carolina Valencia Sanchez" userId="682a6450-89d7-4f79-bb6e-4d1283c057fa" providerId="ADAL" clId="{F93A6642-EA42-4734-A61C-59F8B975D1CC}" dt="2025-06-06T02:26:19.140" v="234" actId="47"/>
        <pc:sldMkLst>
          <pc:docMk/>
          <pc:sldMk cId="0" sldId="277"/>
        </pc:sldMkLst>
      </pc:sldChg>
      <pc:sldChg chg="del">
        <pc:chgData name="Carolina Valencia Sanchez" userId="682a6450-89d7-4f79-bb6e-4d1283c057fa" providerId="ADAL" clId="{F93A6642-EA42-4734-A61C-59F8B975D1CC}" dt="2025-06-06T02:27:08.888" v="242" actId="47"/>
        <pc:sldMkLst>
          <pc:docMk/>
          <pc:sldMk cId="0" sldId="278"/>
        </pc:sldMkLst>
      </pc:sldChg>
      <pc:sldChg chg="addSp delSp modSp add mod">
        <pc:chgData name="Carolina Valencia Sanchez" userId="682a6450-89d7-4f79-bb6e-4d1283c057fa" providerId="ADAL" clId="{F93A6642-EA42-4734-A61C-59F8B975D1CC}" dt="2025-06-13T20:22:24.696" v="395"/>
        <pc:sldMkLst>
          <pc:docMk/>
          <pc:sldMk cId="3870339953" sldId="281"/>
        </pc:sldMkLst>
        <pc:spChg chg="add mod">
          <ac:chgData name="Carolina Valencia Sanchez" userId="682a6450-89d7-4f79-bb6e-4d1283c057fa" providerId="ADAL" clId="{F93A6642-EA42-4734-A61C-59F8B975D1CC}" dt="2025-06-13T20:22:24.696" v="395"/>
          <ac:spMkLst>
            <pc:docMk/>
            <pc:sldMk cId="3870339953" sldId="281"/>
            <ac:spMk id="53" creationId="{76E4857F-3877-A170-87BA-45F9A74FB4D4}"/>
          </ac:spMkLst>
        </pc:spChg>
        <pc:spChg chg="topLvl">
          <ac:chgData name="Carolina Valencia Sanchez" userId="682a6450-89d7-4f79-bb6e-4d1283c057fa" providerId="ADAL" clId="{F93A6642-EA42-4734-A61C-59F8B975D1CC}" dt="2025-06-06T02:25:47.866" v="228" actId="478"/>
          <ac:spMkLst>
            <pc:docMk/>
            <pc:sldMk cId="3870339953" sldId="281"/>
            <ac:spMk id="54" creationId="{EB34B710-AE2D-34CE-C238-FFB731872135}"/>
          </ac:spMkLst>
        </pc:spChg>
        <pc:spChg chg="topLvl">
          <ac:chgData name="Carolina Valencia Sanchez" userId="682a6450-89d7-4f79-bb6e-4d1283c057fa" providerId="ADAL" clId="{F93A6642-EA42-4734-A61C-59F8B975D1CC}" dt="2025-06-06T02:26:01.329" v="230" actId="478"/>
          <ac:spMkLst>
            <pc:docMk/>
            <pc:sldMk cId="3870339953" sldId="281"/>
            <ac:spMk id="57" creationId="{C58B679F-1622-243A-E0BA-A075E82F11A7}"/>
          </ac:spMkLst>
        </pc:spChg>
        <pc:spChg chg="topLvl">
          <ac:chgData name="Carolina Valencia Sanchez" userId="682a6450-89d7-4f79-bb6e-4d1283c057fa" providerId="ADAL" clId="{F93A6642-EA42-4734-A61C-59F8B975D1CC}" dt="2025-06-06T02:26:06.336" v="232" actId="478"/>
          <ac:spMkLst>
            <pc:docMk/>
            <pc:sldMk cId="3870339953" sldId="281"/>
            <ac:spMk id="71" creationId="{32F4D050-914C-4BE1-F7CC-62E615B3D391}"/>
          </ac:spMkLst>
        </pc:spChg>
        <pc:spChg chg="add mod">
          <ac:chgData name="Carolina Valencia Sanchez" userId="682a6450-89d7-4f79-bb6e-4d1283c057fa" providerId="ADAL" clId="{F93A6642-EA42-4734-A61C-59F8B975D1CC}" dt="2025-06-06T02:25:49.153" v="229"/>
          <ac:spMkLst>
            <pc:docMk/>
            <pc:sldMk cId="3870339953" sldId="281"/>
            <ac:spMk id="74" creationId="{1ADBB8CC-EB28-F0CC-A92A-3D02F7D7621E}"/>
          </ac:spMkLst>
        </pc:spChg>
        <pc:spChg chg="mod">
          <ac:chgData name="Carolina Valencia Sanchez" userId="682a6450-89d7-4f79-bb6e-4d1283c057fa" providerId="ADAL" clId="{F93A6642-EA42-4734-A61C-59F8B975D1CC}" dt="2025-06-06T02:26:01.862" v="231"/>
          <ac:spMkLst>
            <pc:docMk/>
            <pc:sldMk cId="3870339953" sldId="281"/>
            <ac:spMk id="76" creationId="{E5A22EF8-11AF-5BF5-1C1A-7F55BAA8067D}"/>
          </ac:spMkLst>
        </pc:spChg>
        <pc:spChg chg="mod">
          <ac:chgData name="Carolina Valencia Sanchez" userId="682a6450-89d7-4f79-bb6e-4d1283c057fa" providerId="ADAL" clId="{F93A6642-EA42-4734-A61C-59F8B975D1CC}" dt="2025-06-06T02:26:01.862" v="231"/>
          <ac:spMkLst>
            <pc:docMk/>
            <pc:sldMk cId="3870339953" sldId="281"/>
            <ac:spMk id="77" creationId="{35837952-20A8-0522-8A69-EB682D3D9AB6}"/>
          </ac:spMkLst>
        </pc:spChg>
        <pc:spChg chg="add mod">
          <ac:chgData name="Carolina Valencia Sanchez" userId="682a6450-89d7-4f79-bb6e-4d1283c057fa" providerId="ADAL" clId="{F93A6642-EA42-4734-A61C-59F8B975D1CC}" dt="2025-06-06T02:26:13.911" v="233"/>
          <ac:spMkLst>
            <pc:docMk/>
            <pc:sldMk cId="3870339953" sldId="281"/>
            <ac:spMk id="78" creationId="{9E20965C-2DF8-FE8A-117D-D97F5CF9B935}"/>
          </ac:spMkLst>
        </pc:spChg>
        <pc:grpChg chg="add mod">
          <ac:chgData name="Carolina Valencia Sanchez" userId="682a6450-89d7-4f79-bb6e-4d1283c057fa" providerId="ADAL" clId="{F93A6642-EA42-4734-A61C-59F8B975D1CC}" dt="2025-06-06T02:26:01.862" v="231"/>
          <ac:grpSpMkLst>
            <pc:docMk/>
            <pc:sldMk cId="3870339953" sldId="281"/>
            <ac:grpSpMk id="75" creationId="{EE4DD49E-5D05-4471-CDDB-7EE15D07AED2}"/>
          </ac:grpSpMkLst>
        </pc:grpChg>
      </pc:sldChg>
      <pc:sldChg chg="addSp delSp modSp add mod">
        <pc:chgData name="Carolina Valencia Sanchez" userId="682a6450-89d7-4f79-bb6e-4d1283c057fa" providerId="ADAL" clId="{F93A6642-EA42-4734-A61C-59F8B975D1CC}" dt="2025-06-13T20:22:28.051" v="396"/>
        <pc:sldMkLst>
          <pc:docMk/>
          <pc:sldMk cId="2579893129" sldId="282"/>
        </pc:sldMkLst>
        <pc:spChg chg="add mod">
          <ac:chgData name="Carolina Valencia Sanchez" userId="682a6450-89d7-4f79-bb6e-4d1283c057fa" providerId="ADAL" clId="{F93A6642-EA42-4734-A61C-59F8B975D1CC}" dt="2025-06-06T02:26:40.006" v="237"/>
          <ac:spMkLst>
            <pc:docMk/>
            <pc:sldMk cId="2579893129" sldId="282"/>
            <ac:spMk id="53" creationId="{3FF5004F-9524-A059-9FAF-947D6A4302B2}"/>
          </ac:spMkLst>
        </pc:spChg>
        <pc:spChg chg="add mod">
          <ac:chgData name="Carolina Valencia Sanchez" userId="682a6450-89d7-4f79-bb6e-4d1283c057fa" providerId="ADAL" clId="{F93A6642-EA42-4734-A61C-59F8B975D1CC}" dt="2025-06-06T02:26:52.457" v="240"/>
          <ac:spMkLst>
            <pc:docMk/>
            <pc:sldMk cId="2579893129" sldId="282"/>
            <ac:spMk id="55" creationId="{1AF8D088-4709-E960-6FDD-BA043421092C}"/>
          </ac:spMkLst>
        </pc:spChg>
        <pc:spChg chg="mod">
          <ac:chgData name="Carolina Valencia Sanchez" userId="682a6450-89d7-4f79-bb6e-4d1283c057fa" providerId="ADAL" clId="{F93A6642-EA42-4734-A61C-59F8B975D1CC}" dt="2025-06-06T02:26:58.320" v="241"/>
          <ac:spMkLst>
            <pc:docMk/>
            <pc:sldMk cId="2579893129" sldId="282"/>
            <ac:spMk id="58" creationId="{99589DA3-138A-0FD4-4B88-299D1406C8DC}"/>
          </ac:spMkLst>
        </pc:spChg>
        <pc:spChg chg="mod">
          <ac:chgData name="Carolina Valencia Sanchez" userId="682a6450-89d7-4f79-bb6e-4d1283c057fa" providerId="ADAL" clId="{F93A6642-EA42-4734-A61C-59F8B975D1CC}" dt="2025-06-06T02:26:58.320" v="241"/>
          <ac:spMkLst>
            <pc:docMk/>
            <pc:sldMk cId="2579893129" sldId="282"/>
            <ac:spMk id="70" creationId="{045AC287-3D3B-DD10-63BE-AECB65516838}"/>
          </ac:spMkLst>
        </pc:spChg>
        <pc:spChg chg="add mod">
          <ac:chgData name="Carolina Valencia Sanchez" userId="682a6450-89d7-4f79-bb6e-4d1283c057fa" providerId="ADAL" clId="{F93A6642-EA42-4734-A61C-59F8B975D1CC}" dt="2025-06-13T20:22:28.051" v="396"/>
          <ac:spMkLst>
            <pc:docMk/>
            <pc:sldMk cId="2579893129" sldId="282"/>
            <ac:spMk id="72" creationId="{94D30EB6-18E4-DC1A-B2B0-B90FC0403197}"/>
          </ac:spMkLst>
        </pc:spChg>
        <pc:grpChg chg="add mod">
          <ac:chgData name="Carolina Valencia Sanchez" userId="682a6450-89d7-4f79-bb6e-4d1283c057fa" providerId="ADAL" clId="{F93A6642-EA42-4734-A61C-59F8B975D1CC}" dt="2025-06-06T02:26:58.320" v="241"/>
          <ac:grpSpMkLst>
            <pc:docMk/>
            <pc:sldMk cId="2579893129" sldId="282"/>
            <ac:grpSpMk id="56" creationId="{8FAD969A-D7FE-3ACD-9CD4-9B4B98B6F134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13.06.2025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Validar con Rachel el tema de la traducción local. Percepción y otras alternativas. </a:t>
            </a:r>
          </a:p>
          <a:p>
            <a:endParaRPr lang="en-US"/>
          </a:p>
          <a:p>
            <a:r>
              <a:rPr lang="en-US"/>
              <a:t>- Debemos validar el tema de las pantallas con las localidades para que lo tengan presente en la planeación del presupuesto 2026.</a:t>
            </a:r>
          </a:p>
          <a:p>
            <a:endParaRPr lang="en-US"/>
          </a:p>
          <a:p>
            <a:r>
              <a:rPr lang="en-US"/>
              <a:t>-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Enfoque en fortalecer los medios directos con líderes y aliados locales</a:t>
            </a:r>
          </a:p>
          <a:p>
            <a:endParaRPr lang="en-US"/>
          </a:p>
          <a:p>
            <a:r>
              <a:rPr lang="en-US"/>
              <a:t>Correo electrónico se puede aprovechar para:</a:t>
            </a:r>
          </a:p>
          <a:p>
            <a:endParaRPr lang="en-US"/>
          </a:p>
          <a:p>
            <a:r>
              <a:rPr lang="en-US"/>
              <a:t>- Posicionar la estrategia del Caribe. </a:t>
            </a:r>
          </a:p>
          <a:p>
            <a:r>
              <a:rPr lang="en-US"/>
              <a:t>- Planeación de contenidos de acuerdo a temas estratégicos.  - - Noticias/hechos relevantes de compañía.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1.png"/><Relationship Id="rId7" Type="http://schemas.openxmlformats.org/officeDocument/2006/relationships/image" Target="../media/image2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6.png"/><Relationship Id="rId10" Type="http://schemas.openxmlformats.org/officeDocument/2006/relationships/image" Target="../media/image84.png"/><Relationship Id="rId4" Type="http://schemas.openxmlformats.org/officeDocument/2006/relationships/image" Target="../media/image13.png"/><Relationship Id="rId9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6.png"/><Relationship Id="rId7" Type="http://schemas.openxmlformats.org/officeDocument/2006/relationships/image" Target="../media/image1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89.png"/><Relationship Id="rId4" Type="http://schemas.openxmlformats.org/officeDocument/2006/relationships/image" Target="../media/image87.png"/><Relationship Id="rId9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91.png"/><Relationship Id="rId7" Type="http://schemas.openxmlformats.org/officeDocument/2006/relationships/image" Target="../media/image8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13.png"/><Relationship Id="rId5" Type="http://schemas.openxmlformats.org/officeDocument/2006/relationships/image" Target="../media/image2.svg"/><Relationship Id="rId10" Type="http://schemas.openxmlformats.org/officeDocument/2006/relationships/image" Target="../media/image93.svg"/><Relationship Id="rId4" Type="http://schemas.openxmlformats.org/officeDocument/2006/relationships/image" Target="../media/image1.png"/><Relationship Id="rId9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5.svg"/><Relationship Id="rId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101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svg"/><Relationship Id="rId5" Type="http://schemas.openxmlformats.org/officeDocument/2006/relationships/image" Target="../media/image104.png"/><Relationship Id="rId4" Type="http://schemas.openxmlformats.org/officeDocument/2006/relationships/image" Target="../media/image103.svg"/><Relationship Id="rId9" Type="http://schemas.openxmlformats.org/officeDocument/2006/relationships/image" Target="../media/image10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12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.sv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41.png"/><Relationship Id="rId5" Type="http://schemas.openxmlformats.org/officeDocument/2006/relationships/image" Target="../media/image36.sv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12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.sv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image" Target="../media/image1.png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sv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2.sv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1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7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13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79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91899"/>
            <a:ext cx="18285112" cy="8393479"/>
            <a:chOff x="0" y="0"/>
            <a:chExt cx="24380150" cy="11191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1191240"/>
            </a:xfrm>
            <a:custGeom>
              <a:avLst/>
              <a:gdLst/>
              <a:ahLst/>
              <a:cxnLst/>
              <a:rect l="l" t="t" r="r" b="b"/>
              <a:pathLst>
                <a:path w="24380189" h="11191240">
                  <a:moveTo>
                    <a:pt x="0" y="11191240"/>
                  </a:moveTo>
                  <a:lnTo>
                    <a:pt x="24380189" y="11191240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1191240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" name="Freeform 4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5" name="Group 5"/>
          <p:cNvGrpSpPr/>
          <p:nvPr/>
        </p:nvGrpSpPr>
        <p:grpSpPr>
          <a:xfrm>
            <a:off x="417197" y="842991"/>
            <a:ext cx="9670538" cy="8733425"/>
            <a:chOff x="0" y="0"/>
            <a:chExt cx="12894051" cy="116445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94056" cy="11644630"/>
            </a:xfrm>
            <a:custGeom>
              <a:avLst/>
              <a:gdLst/>
              <a:ahLst/>
              <a:cxnLst/>
              <a:rect l="l" t="t" r="r" b="b"/>
              <a:pathLst>
                <a:path w="12894056" h="11644630">
                  <a:moveTo>
                    <a:pt x="0" y="0"/>
                  </a:moveTo>
                  <a:lnTo>
                    <a:pt x="12894056" y="0"/>
                  </a:lnTo>
                  <a:lnTo>
                    <a:pt x="12894056" y="11644630"/>
                  </a:lnTo>
                  <a:lnTo>
                    <a:pt x="0" y="1164463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6644" y="1091650"/>
            <a:ext cx="9039140" cy="8102066"/>
            <a:chOff x="0" y="0"/>
            <a:chExt cx="12052187" cy="108027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052173" cy="10802747"/>
            </a:xfrm>
            <a:custGeom>
              <a:avLst/>
              <a:gdLst/>
              <a:ahLst/>
              <a:cxnLst/>
              <a:rect l="l" t="t" r="r" b="b"/>
              <a:pathLst>
                <a:path w="12052173" h="10802747">
                  <a:moveTo>
                    <a:pt x="0" y="0"/>
                  </a:moveTo>
                  <a:lnTo>
                    <a:pt x="12052173" y="0"/>
                  </a:lnTo>
                  <a:lnTo>
                    <a:pt x="12052173" y="10802747"/>
                  </a:lnTo>
                  <a:lnTo>
                    <a:pt x="0" y="10802747"/>
                  </a:lnTo>
                  <a:close/>
                </a:path>
              </a:pathLst>
            </a:custGeom>
            <a:blipFill>
              <a:blip r:embed="rId5"/>
              <a:stretch>
                <a:fillRect t="-15" b="-15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800987" y="8756788"/>
            <a:ext cx="6018608" cy="81434"/>
            <a:chOff x="0" y="0"/>
            <a:chExt cx="8024811" cy="1085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24368" cy="108204"/>
            </a:xfrm>
            <a:custGeom>
              <a:avLst/>
              <a:gdLst/>
              <a:ahLst/>
              <a:cxnLst/>
              <a:rect l="l" t="t" r="r" b="b"/>
              <a:pathLst>
                <a:path w="8024368" h="108204">
                  <a:moveTo>
                    <a:pt x="0" y="0"/>
                  </a:moveTo>
                  <a:lnTo>
                    <a:pt x="8024368" y="0"/>
                  </a:lnTo>
                  <a:lnTo>
                    <a:pt x="8024368" y="108204"/>
                  </a:lnTo>
                  <a:lnTo>
                    <a:pt x="0" y="108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087735" y="2849297"/>
            <a:ext cx="15770000" cy="155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43"/>
              </a:lnSpc>
            </a:pPr>
            <a:r>
              <a:rPr lang="en-US" sz="5366" spc="-68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RESULTADOS </a:t>
            </a:r>
            <a:r>
              <a:rPr lang="en-US" sz="5366" spc="-6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DE</a:t>
            </a:r>
          </a:p>
          <a:p>
            <a:pPr algn="l">
              <a:lnSpc>
                <a:spcPts val="6143"/>
              </a:lnSpc>
            </a:pPr>
            <a:r>
              <a:rPr lang="en-US" sz="5366" spc="-22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ENCUESTA DE MEDIOS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240213" y="4697207"/>
            <a:ext cx="9039130" cy="3183728"/>
            <a:chOff x="0" y="0"/>
            <a:chExt cx="12052173" cy="42449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185144" cy="3934968"/>
            </a:xfrm>
            <a:custGeom>
              <a:avLst/>
              <a:gdLst/>
              <a:ahLst/>
              <a:cxnLst/>
              <a:rect l="l" t="t" r="r" b="b"/>
              <a:pathLst>
                <a:path w="11185144" h="3934968">
                  <a:moveTo>
                    <a:pt x="0" y="0"/>
                  </a:moveTo>
                  <a:lnTo>
                    <a:pt x="11185144" y="0"/>
                  </a:lnTo>
                  <a:lnTo>
                    <a:pt x="11185144" y="3934968"/>
                  </a:lnTo>
                  <a:lnTo>
                    <a:pt x="0" y="3934968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7029" y="462357"/>
              <a:ext cx="11185144" cy="378261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187"/>
                </a:lnSpc>
              </a:pPr>
              <a:r>
                <a:rPr lang="en-US" sz="6594" b="1" spc="13" dirty="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REPÚBLICA  DOMINICANA Y EL CARIBE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777225" y="7941748"/>
            <a:ext cx="1711269" cy="1711269"/>
            <a:chOff x="0" y="0"/>
            <a:chExt cx="2281692" cy="228169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81682" cy="2281682"/>
            </a:xfrm>
            <a:custGeom>
              <a:avLst/>
              <a:gdLst/>
              <a:ahLst/>
              <a:cxnLst/>
              <a:rect l="l" t="t" r="r" b="b"/>
              <a:pathLst>
                <a:path w="2281682" h="2281682">
                  <a:moveTo>
                    <a:pt x="2281682" y="0"/>
                  </a:moveTo>
                  <a:lnTo>
                    <a:pt x="0" y="0"/>
                  </a:lnTo>
                  <a:lnTo>
                    <a:pt x="0" y="2281682"/>
                  </a:lnTo>
                  <a:lnTo>
                    <a:pt x="2281682" y="2281682"/>
                  </a:lnTo>
                  <a:lnTo>
                    <a:pt x="2281682" y="0"/>
                  </a:lnTo>
                  <a:close/>
                </a:path>
              </a:pathLst>
            </a:custGeom>
            <a:solidFill>
              <a:srgbClr val="008778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7" name="Freeform 17"/>
          <p:cNvSpPr/>
          <p:nvPr/>
        </p:nvSpPr>
        <p:spPr>
          <a:xfrm>
            <a:off x="9186915" y="8351441"/>
            <a:ext cx="892309" cy="892309"/>
          </a:xfrm>
          <a:custGeom>
            <a:avLst/>
            <a:gdLst/>
            <a:ahLst/>
            <a:cxnLst/>
            <a:rect l="l" t="t" r="r" b="b"/>
            <a:pathLst>
              <a:path w="892309" h="892309">
                <a:moveTo>
                  <a:pt x="0" y="0"/>
                </a:moveTo>
                <a:lnTo>
                  <a:pt x="892309" y="0"/>
                </a:lnTo>
                <a:lnTo>
                  <a:pt x="892309" y="892309"/>
                </a:lnTo>
                <a:lnTo>
                  <a:pt x="0" y="892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9757611" y="8666714"/>
            <a:ext cx="171157" cy="171251"/>
            <a:chOff x="0" y="0"/>
            <a:chExt cx="228210" cy="22833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8219" cy="228346"/>
            </a:xfrm>
            <a:custGeom>
              <a:avLst/>
              <a:gdLst/>
              <a:ahLst/>
              <a:cxnLst/>
              <a:rect l="l" t="t" r="r" b="b"/>
              <a:pathLst>
                <a:path w="228219" h="228346">
                  <a:moveTo>
                    <a:pt x="0" y="0"/>
                  </a:moveTo>
                  <a:lnTo>
                    <a:pt x="228219" y="0"/>
                  </a:lnTo>
                  <a:lnTo>
                    <a:pt x="228219" y="228346"/>
                  </a:lnTo>
                  <a:lnTo>
                    <a:pt x="0" y="228346"/>
                  </a:lnTo>
                  <a:close/>
                </a:path>
              </a:pathLst>
            </a:custGeom>
            <a:blipFill>
              <a:blip r:embed="rId8"/>
              <a:stretch>
                <a:fillRect t="-1253" r="3" b="-124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757492" y="8937351"/>
            <a:ext cx="171300" cy="170694"/>
            <a:chOff x="0" y="0"/>
            <a:chExt cx="228400" cy="2275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8346" cy="227584"/>
            </a:xfrm>
            <a:custGeom>
              <a:avLst/>
              <a:gdLst/>
              <a:ahLst/>
              <a:cxnLst/>
              <a:rect l="l" t="t" r="r" b="b"/>
              <a:pathLst>
                <a:path w="228346" h="227584">
                  <a:moveTo>
                    <a:pt x="0" y="0"/>
                  </a:moveTo>
                  <a:lnTo>
                    <a:pt x="228346" y="0"/>
                  </a:lnTo>
                  <a:lnTo>
                    <a:pt x="228346" y="227584"/>
                  </a:lnTo>
                  <a:lnTo>
                    <a:pt x="0" y="227584"/>
                  </a:lnTo>
                  <a:close/>
                </a:path>
              </a:pathLst>
            </a:custGeom>
            <a:blipFill>
              <a:blip r:embed="rId9"/>
              <a:stretch>
                <a:fillRect t="-177" r="-23" b="-180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307036" y="8742086"/>
            <a:ext cx="381180" cy="21369"/>
            <a:chOff x="0" y="0"/>
            <a:chExt cx="508241" cy="28492"/>
          </a:xfrm>
        </p:grpSpPr>
        <p:sp>
          <p:nvSpPr>
            <p:cNvPr id="23" name="Freeform 23"/>
            <p:cNvSpPr/>
            <p:nvPr/>
          </p:nvSpPr>
          <p:spPr>
            <a:xfrm>
              <a:off x="487172" y="27432"/>
              <a:ext cx="7493" cy="381"/>
            </a:xfrm>
            <a:custGeom>
              <a:avLst/>
              <a:gdLst/>
              <a:ahLst/>
              <a:cxnLst/>
              <a:rect l="l" t="t" r="r" b="b"/>
              <a:pathLst>
                <a:path w="7493" h="381">
                  <a:moveTo>
                    <a:pt x="7493" y="0"/>
                  </a:moveTo>
                  <a:lnTo>
                    <a:pt x="0" y="0"/>
                  </a:lnTo>
                  <a:lnTo>
                    <a:pt x="4699" y="381"/>
                  </a:lnTo>
                  <a:lnTo>
                    <a:pt x="6477" y="381"/>
                  </a:lnTo>
                  <a:lnTo>
                    <a:pt x="6858" y="254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508127" cy="27559"/>
            </a:xfrm>
            <a:custGeom>
              <a:avLst/>
              <a:gdLst/>
              <a:ahLst/>
              <a:cxnLst/>
              <a:rect l="l" t="t" r="r" b="b"/>
              <a:pathLst>
                <a:path w="508127" h="27559">
                  <a:moveTo>
                    <a:pt x="383540" y="0"/>
                  </a:moveTo>
                  <a:lnTo>
                    <a:pt x="11557" y="0"/>
                  </a:lnTo>
                  <a:lnTo>
                    <a:pt x="6477" y="1778"/>
                  </a:lnTo>
                  <a:lnTo>
                    <a:pt x="1143" y="7112"/>
                  </a:lnTo>
                  <a:lnTo>
                    <a:pt x="0" y="10033"/>
                  </a:lnTo>
                  <a:lnTo>
                    <a:pt x="127" y="22098"/>
                  </a:lnTo>
                  <a:lnTo>
                    <a:pt x="6858" y="27305"/>
                  </a:lnTo>
                  <a:lnTo>
                    <a:pt x="18034" y="27559"/>
                  </a:lnTo>
                  <a:lnTo>
                    <a:pt x="494792" y="27559"/>
                  </a:lnTo>
                  <a:lnTo>
                    <a:pt x="505841" y="20701"/>
                  </a:lnTo>
                  <a:lnTo>
                    <a:pt x="508127" y="14478"/>
                  </a:lnTo>
                  <a:lnTo>
                    <a:pt x="506603" y="7620"/>
                  </a:lnTo>
                  <a:lnTo>
                    <a:pt x="501523" y="2413"/>
                  </a:lnTo>
                  <a:lnTo>
                    <a:pt x="495300" y="508"/>
                  </a:lnTo>
                  <a:lnTo>
                    <a:pt x="383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818079" y="8907373"/>
            <a:ext cx="142757" cy="140748"/>
            <a:chOff x="0" y="0"/>
            <a:chExt cx="190342" cy="18766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0373" cy="187706"/>
            </a:xfrm>
            <a:custGeom>
              <a:avLst/>
              <a:gdLst/>
              <a:ahLst/>
              <a:cxnLst/>
              <a:rect l="l" t="t" r="r" b="b"/>
              <a:pathLst>
                <a:path w="190373" h="187706">
                  <a:moveTo>
                    <a:pt x="0" y="0"/>
                  </a:moveTo>
                  <a:lnTo>
                    <a:pt x="190373" y="0"/>
                  </a:lnTo>
                  <a:lnTo>
                    <a:pt x="190373" y="187706"/>
                  </a:lnTo>
                  <a:lnTo>
                    <a:pt x="0" y="187706"/>
                  </a:lnTo>
                  <a:close/>
                </a:path>
              </a:pathLst>
            </a:custGeom>
            <a:blipFill>
              <a:blip r:embed="rId10"/>
              <a:stretch>
                <a:fillRect l="-836" r="-820" b="2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306954" y="9072570"/>
            <a:ext cx="201564" cy="20792"/>
            <a:chOff x="0" y="0"/>
            <a:chExt cx="268751" cy="2772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7970" cy="27432"/>
            </a:xfrm>
            <a:custGeom>
              <a:avLst/>
              <a:gdLst/>
              <a:ahLst/>
              <a:cxnLst/>
              <a:rect l="l" t="t" r="r" b="b"/>
              <a:pathLst>
                <a:path w="267970" h="27432">
                  <a:moveTo>
                    <a:pt x="55499" y="0"/>
                  </a:moveTo>
                  <a:lnTo>
                    <a:pt x="6223" y="254"/>
                  </a:lnTo>
                  <a:lnTo>
                    <a:pt x="381" y="5588"/>
                  </a:lnTo>
                  <a:lnTo>
                    <a:pt x="0" y="20828"/>
                  </a:lnTo>
                  <a:lnTo>
                    <a:pt x="5715" y="26416"/>
                  </a:lnTo>
                  <a:lnTo>
                    <a:pt x="15748" y="27432"/>
                  </a:lnTo>
                  <a:lnTo>
                    <a:pt x="251079" y="27432"/>
                  </a:lnTo>
                  <a:lnTo>
                    <a:pt x="261874" y="26670"/>
                  </a:lnTo>
                  <a:lnTo>
                    <a:pt x="267970" y="21209"/>
                  </a:lnTo>
                  <a:lnTo>
                    <a:pt x="267970" y="5461"/>
                  </a:lnTo>
                  <a:lnTo>
                    <a:pt x="261874" y="254"/>
                  </a:lnTo>
                  <a:lnTo>
                    <a:pt x="134239" y="0"/>
                  </a:lnTo>
                  <a:lnTo>
                    <a:pt x="55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34239" y="0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30">
                  <a:moveTo>
                    <a:pt x="67310" y="0"/>
                  </a:moveTo>
                  <a:lnTo>
                    <a:pt x="0" y="0"/>
                  </a:lnTo>
                  <a:lnTo>
                    <a:pt x="100330" y="0"/>
                  </a:lnTo>
                  <a:lnTo>
                    <a:pt x="67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487588" y="8682048"/>
            <a:ext cx="200985" cy="20792"/>
            <a:chOff x="0" y="0"/>
            <a:chExt cx="267980" cy="27722"/>
          </a:xfrm>
        </p:grpSpPr>
        <p:sp>
          <p:nvSpPr>
            <p:cNvPr id="32" name="Freeform 32"/>
            <p:cNvSpPr/>
            <p:nvPr/>
          </p:nvSpPr>
          <p:spPr>
            <a:xfrm>
              <a:off x="244094" y="27559"/>
              <a:ext cx="7239" cy="0"/>
            </a:xfrm>
            <a:custGeom>
              <a:avLst/>
              <a:gdLst/>
              <a:ahLst/>
              <a:cxnLst/>
              <a:rect l="l" t="t" r="r" b="b"/>
              <a:pathLst>
                <a:path w="7239">
                  <a:moveTo>
                    <a:pt x="7239" y="0"/>
                  </a:moveTo>
                  <a:lnTo>
                    <a:pt x="0" y="0"/>
                  </a:lnTo>
                  <a:lnTo>
                    <a:pt x="3683" y="0"/>
                  </a:lnTo>
                  <a:lnTo>
                    <a:pt x="5715" y="0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267462" cy="27686"/>
            </a:xfrm>
            <a:custGeom>
              <a:avLst/>
              <a:gdLst/>
              <a:ahLst/>
              <a:cxnLst/>
              <a:rect l="l" t="t" r="r" b="b"/>
              <a:pathLst>
                <a:path w="267462" h="27686">
                  <a:moveTo>
                    <a:pt x="65532" y="0"/>
                  </a:moveTo>
                  <a:lnTo>
                    <a:pt x="2413" y="0"/>
                  </a:lnTo>
                  <a:lnTo>
                    <a:pt x="127" y="6731"/>
                  </a:lnTo>
                  <a:lnTo>
                    <a:pt x="0" y="17526"/>
                  </a:lnTo>
                  <a:lnTo>
                    <a:pt x="1016" y="20574"/>
                  </a:lnTo>
                  <a:lnTo>
                    <a:pt x="6223" y="25908"/>
                  </a:lnTo>
                  <a:lnTo>
                    <a:pt x="11811" y="27559"/>
                  </a:lnTo>
                  <a:lnTo>
                    <a:pt x="35433" y="27686"/>
                  </a:lnTo>
                  <a:lnTo>
                    <a:pt x="251333" y="27686"/>
                  </a:lnTo>
                  <a:lnTo>
                    <a:pt x="261747" y="27051"/>
                  </a:lnTo>
                  <a:lnTo>
                    <a:pt x="267462" y="21717"/>
                  </a:lnTo>
                  <a:lnTo>
                    <a:pt x="267081" y="1905"/>
                  </a:lnTo>
                  <a:lnTo>
                    <a:pt x="257556" y="127"/>
                  </a:lnTo>
                  <a:lnTo>
                    <a:pt x="137922" y="0"/>
                  </a:lnTo>
                  <a:lnTo>
                    <a:pt x="65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37922" y="0"/>
              <a:ext cx="89916" cy="0"/>
            </a:xfrm>
            <a:custGeom>
              <a:avLst/>
              <a:gdLst/>
              <a:ahLst/>
              <a:cxnLst/>
              <a:rect l="l" t="t" r="r" b="b"/>
              <a:pathLst>
                <a:path w="89916">
                  <a:moveTo>
                    <a:pt x="87630" y="0"/>
                  </a:moveTo>
                  <a:lnTo>
                    <a:pt x="0" y="0"/>
                  </a:lnTo>
                  <a:lnTo>
                    <a:pt x="89916" y="0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307028" y="8802084"/>
            <a:ext cx="201564" cy="20792"/>
            <a:chOff x="0" y="0"/>
            <a:chExt cx="268751" cy="2772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67970" cy="27432"/>
            </a:xfrm>
            <a:custGeom>
              <a:avLst/>
              <a:gdLst/>
              <a:ahLst/>
              <a:cxnLst/>
              <a:rect l="l" t="t" r="r" b="b"/>
              <a:pathLst>
                <a:path w="267970" h="27432">
                  <a:moveTo>
                    <a:pt x="220853" y="0"/>
                  </a:moveTo>
                  <a:lnTo>
                    <a:pt x="11938" y="0"/>
                  </a:lnTo>
                  <a:lnTo>
                    <a:pt x="6477" y="1778"/>
                  </a:lnTo>
                  <a:lnTo>
                    <a:pt x="1143" y="7239"/>
                  </a:lnTo>
                  <a:lnTo>
                    <a:pt x="0" y="10287"/>
                  </a:lnTo>
                  <a:lnTo>
                    <a:pt x="254" y="25654"/>
                  </a:lnTo>
                  <a:lnTo>
                    <a:pt x="12065" y="27432"/>
                  </a:lnTo>
                  <a:lnTo>
                    <a:pt x="67437" y="27432"/>
                  </a:lnTo>
                  <a:lnTo>
                    <a:pt x="199898" y="27432"/>
                  </a:lnTo>
                  <a:lnTo>
                    <a:pt x="255270" y="27432"/>
                  </a:lnTo>
                  <a:lnTo>
                    <a:pt x="267716" y="26162"/>
                  </a:lnTo>
                  <a:lnTo>
                    <a:pt x="267970" y="10287"/>
                  </a:lnTo>
                  <a:lnTo>
                    <a:pt x="266954" y="7366"/>
                  </a:lnTo>
                  <a:lnTo>
                    <a:pt x="261493" y="1778"/>
                  </a:lnTo>
                  <a:lnTo>
                    <a:pt x="256159" y="0"/>
                  </a:lnTo>
                  <a:lnTo>
                    <a:pt x="2208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487036" y="8952050"/>
            <a:ext cx="201564" cy="21369"/>
            <a:chOff x="0" y="0"/>
            <a:chExt cx="268751" cy="28492"/>
          </a:xfrm>
        </p:grpSpPr>
        <p:sp>
          <p:nvSpPr>
            <p:cNvPr id="38" name="Freeform 38"/>
            <p:cNvSpPr/>
            <p:nvPr/>
          </p:nvSpPr>
          <p:spPr>
            <a:xfrm>
              <a:off x="44069" y="27686"/>
              <a:ext cx="204089" cy="127"/>
            </a:xfrm>
            <a:custGeom>
              <a:avLst/>
              <a:gdLst/>
              <a:ahLst/>
              <a:cxnLst/>
              <a:rect l="l" t="t" r="r" b="b"/>
              <a:pathLst>
                <a:path w="204089" h="127">
                  <a:moveTo>
                    <a:pt x="204089" y="0"/>
                  </a:moveTo>
                  <a:lnTo>
                    <a:pt x="0" y="0"/>
                  </a:lnTo>
                  <a:lnTo>
                    <a:pt x="189611" y="127"/>
                  </a:lnTo>
                  <a:lnTo>
                    <a:pt x="195453" y="127"/>
                  </a:lnTo>
                  <a:lnTo>
                    <a:pt x="203200" y="127"/>
                  </a:lnTo>
                  <a:lnTo>
                    <a:pt x="204089" y="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0"/>
              <a:ext cx="268351" cy="27686"/>
            </a:xfrm>
            <a:custGeom>
              <a:avLst/>
              <a:gdLst/>
              <a:ahLst/>
              <a:cxnLst/>
              <a:rect l="l" t="t" r="r" b="b"/>
              <a:pathLst>
                <a:path w="268351" h="27686">
                  <a:moveTo>
                    <a:pt x="38481" y="0"/>
                  </a:moveTo>
                  <a:lnTo>
                    <a:pt x="27051" y="0"/>
                  </a:lnTo>
                  <a:lnTo>
                    <a:pt x="21209" y="127"/>
                  </a:lnTo>
                  <a:lnTo>
                    <a:pt x="10160" y="508"/>
                  </a:lnTo>
                  <a:lnTo>
                    <a:pt x="5588" y="2540"/>
                  </a:lnTo>
                  <a:lnTo>
                    <a:pt x="635" y="9271"/>
                  </a:lnTo>
                  <a:lnTo>
                    <a:pt x="0" y="13081"/>
                  </a:lnTo>
                  <a:lnTo>
                    <a:pt x="2667" y="23495"/>
                  </a:lnTo>
                  <a:lnTo>
                    <a:pt x="6223" y="27686"/>
                  </a:lnTo>
                  <a:lnTo>
                    <a:pt x="248158" y="27686"/>
                  </a:lnTo>
                  <a:lnTo>
                    <a:pt x="262763" y="27051"/>
                  </a:lnTo>
                  <a:lnTo>
                    <a:pt x="267716" y="22225"/>
                  </a:lnTo>
                  <a:lnTo>
                    <a:pt x="268351" y="7366"/>
                  </a:lnTo>
                  <a:lnTo>
                    <a:pt x="263779" y="2032"/>
                  </a:lnTo>
                  <a:lnTo>
                    <a:pt x="253492" y="254"/>
                  </a:lnTo>
                  <a:lnTo>
                    <a:pt x="250444" y="254"/>
                  </a:lnTo>
                  <a:lnTo>
                    <a:pt x="384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547636" y="8802054"/>
            <a:ext cx="140921" cy="20792"/>
            <a:chOff x="0" y="0"/>
            <a:chExt cx="187895" cy="2772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87198" cy="27559"/>
            </a:xfrm>
            <a:custGeom>
              <a:avLst/>
              <a:gdLst/>
              <a:ahLst/>
              <a:cxnLst/>
              <a:rect l="l" t="t" r="r" b="b"/>
              <a:pathLst>
                <a:path w="187198" h="27559">
                  <a:moveTo>
                    <a:pt x="74549" y="0"/>
                  </a:moveTo>
                  <a:lnTo>
                    <a:pt x="9525" y="127"/>
                  </a:lnTo>
                  <a:lnTo>
                    <a:pt x="0" y="2413"/>
                  </a:lnTo>
                  <a:lnTo>
                    <a:pt x="0" y="25019"/>
                  </a:lnTo>
                  <a:lnTo>
                    <a:pt x="9398" y="27432"/>
                  </a:lnTo>
                  <a:lnTo>
                    <a:pt x="48387" y="27559"/>
                  </a:lnTo>
                  <a:lnTo>
                    <a:pt x="149606" y="27559"/>
                  </a:lnTo>
                  <a:lnTo>
                    <a:pt x="177673" y="27432"/>
                  </a:lnTo>
                  <a:lnTo>
                    <a:pt x="187198" y="25019"/>
                  </a:lnTo>
                  <a:lnTo>
                    <a:pt x="187198" y="9906"/>
                  </a:lnTo>
                  <a:lnTo>
                    <a:pt x="186055" y="6858"/>
                  </a:lnTo>
                  <a:lnTo>
                    <a:pt x="180848" y="1651"/>
                  </a:lnTo>
                  <a:lnTo>
                    <a:pt x="176022" y="127"/>
                  </a:lnTo>
                  <a:lnTo>
                    <a:pt x="74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93472" y="27432"/>
              <a:ext cx="56134" cy="0"/>
            </a:xfrm>
            <a:custGeom>
              <a:avLst/>
              <a:gdLst/>
              <a:ahLst/>
              <a:cxnLst/>
              <a:rect l="l" t="t" r="r" b="b"/>
              <a:pathLst>
                <a:path w="56134">
                  <a:moveTo>
                    <a:pt x="56134" y="0"/>
                  </a:moveTo>
                  <a:lnTo>
                    <a:pt x="0" y="0"/>
                  </a:lnTo>
                  <a:lnTo>
                    <a:pt x="44958" y="0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307019" y="8682042"/>
            <a:ext cx="140921" cy="20792"/>
            <a:chOff x="0" y="0"/>
            <a:chExt cx="187895" cy="2772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87706" cy="27559"/>
            </a:xfrm>
            <a:custGeom>
              <a:avLst/>
              <a:gdLst/>
              <a:ahLst/>
              <a:cxnLst/>
              <a:rect l="l" t="t" r="r" b="b"/>
              <a:pathLst>
                <a:path w="187706" h="27559">
                  <a:moveTo>
                    <a:pt x="49276" y="0"/>
                  </a:moveTo>
                  <a:lnTo>
                    <a:pt x="11430" y="127"/>
                  </a:lnTo>
                  <a:lnTo>
                    <a:pt x="6350" y="1778"/>
                  </a:lnTo>
                  <a:lnTo>
                    <a:pt x="1143" y="7112"/>
                  </a:lnTo>
                  <a:lnTo>
                    <a:pt x="0" y="10160"/>
                  </a:lnTo>
                  <a:lnTo>
                    <a:pt x="127" y="22352"/>
                  </a:lnTo>
                  <a:lnTo>
                    <a:pt x="6858" y="27432"/>
                  </a:lnTo>
                  <a:lnTo>
                    <a:pt x="94615" y="27559"/>
                  </a:lnTo>
                  <a:lnTo>
                    <a:pt x="176276" y="27432"/>
                  </a:lnTo>
                  <a:lnTo>
                    <a:pt x="181229" y="25781"/>
                  </a:lnTo>
                  <a:lnTo>
                    <a:pt x="186563" y="20447"/>
                  </a:lnTo>
                  <a:lnTo>
                    <a:pt x="187706" y="17272"/>
                  </a:lnTo>
                  <a:lnTo>
                    <a:pt x="187579" y="1905"/>
                  </a:lnTo>
                  <a:lnTo>
                    <a:pt x="176530" y="127"/>
                  </a:lnTo>
                  <a:lnTo>
                    <a:pt x="492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94869" y="0"/>
              <a:ext cx="67691" cy="0"/>
            </a:xfrm>
            <a:custGeom>
              <a:avLst/>
              <a:gdLst/>
              <a:ahLst/>
              <a:cxnLst/>
              <a:rect l="l" t="t" r="r" b="b"/>
              <a:pathLst>
                <a:path w="67691">
                  <a:moveTo>
                    <a:pt x="44704" y="0"/>
                  </a:moveTo>
                  <a:lnTo>
                    <a:pt x="0" y="0"/>
                  </a:lnTo>
                  <a:lnTo>
                    <a:pt x="67691" y="0"/>
                  </a:lnTo>
                  <a:lnTo>
                    <a:pt x="44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307006" y="8952128"/>
            <a:ext cx="141499" cy="20792"/>
            <a:chOff x="0" y="0"/>
            <a:chExt cx="188665" cy="27722"/>
          </a:xfrm>
        </p:grpSpPr>
        <p:sp>
          <p:nvSpPr>
            <p:cNvPr id="47" name="Freeform 47"/>
            <p:cNvSpPr/>
            <p:nvPr/>
          </p:nvSpPr>
          <p:spPr>
            <a:xfrm>
              <a:off x="100203" y="27559"/>
              <a:ext cx="53721" cy="0"/>
            </a:xfrm>
            <a:custGeom>
              <a:avLst/>
              <a:gdLst/>
              <a:ahLst/>
              <a:cxnLst/>
              <a:rect l="l" t="t" r="r" b="b"/>
              <a:pathLst>
                <a:path w="53721">
                  <a:moveTo>
                    <a:pt x="53721" y="0"/>
                  </a:moveTo>
                  <a:lnTo>
                    <a:pt x="0" y="0"/>
                  </a:lnTo>
                  <a:lnTo>
                    <a:pt x="33274" y="0"/>
                  </a:lnTo>
                  <a:lnTo>
                    <a:pt x="53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0"/>
              <a:ext cx="188468" cy="27686"/>
            </a:xfrm>
            <a:custGeom>
              <a:avLst/>
              <a:gdLst/>
              <a:ahLst/>
              <a:cxnLst/>
              <a:rect l="l" t="t" r="r" b="b"/>
              <a:pathLst>
                <a:path w="188468" h="27686">
                  <a:moveTo>
                    <a:pt x="70358" y="0"/>
                  </a:moveTo>
                  <a:lnTo>
                    <a:pt x="12827" y="127"/>
                  </a:lnTo>
                  <a:lnTo>
                    <a:pt x="381" y="1397"/>
                  </a:lnTo>
                  <a:lnTo>
                    <a:pt x="0" y="17399"/>
                  </a:lnTo>
                  <a:lnTo>
                    <a:pt x="1016" y="20320"/>
                  </a:lnTo>
                  <a:lnTo>
                    <a:pt x="6350" y="25781"/>
                  </a:lnTo>
                  <a:lnTo>
                    <a:pt x="11811" y="27559"/>
                  </a:lnTo>
                  <a:lnTo>
                    <a:pt x="49022" y="27686"/>
                  </a:lnTo>
                  <a:lnTo>
                    <a:pt x="153924" y="27686"/>
                  </a:lnTo>
                  <a:lnTo>
                    <a:pt x="174371" y="27432"/>
                  </a:lnTo>
                  <a:lnTo>
                    <a:pt x="179070" y="26416"/>
                  </a:lnTo>
                  <a:lnTo>
                    <a:pt x="188468" y="20955"/>
                  </a:lnTo>
                  <a:lnTo>
                    <a:pt x="188341" y="14859"/>
                  </a:lnTo>
                  <a:lnTo>
                    <a:pt x="185674" y="5334"/>
                  </a:lnTo>
                  <a:lnTo>
                    <a:pt x="182499" y="0"/>
                  </a:lnTo>
                  <a:lnTo>
                    <a:pt x="70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9547597" y="9072547"/>
            <a:ext cx="140921" cy="20792"/>
            <a:chOff x="0" y="0"/>
            <a:chExt cx="187895" cy="2772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87325" cy="27559"/>
            </a:xfrm>
            <a:custGeom>
              <a:avLst/>
              <a:gdLst/>
              <a:ahLst/>
              <a:cxnLst/>
              <a:rect l="l" t="t" r="r" b="b"/>
              <a:pathLst>
                <a:path w="187325" h="27559">
                  <a:moveTo>
                    <a:pt x="48260" y="0"/>
                  </a:moveTo>
                  <a:lnTo>
                    <a:pt x="0" y="254"/>
                  </a:lnTo>
                  <a:lnTo>
                    <a:pt x="127" y="25019"/>
                  </a:lnTo>
                  <a:lnTo>
                    <a:pt x="9652" y="27432"/>
                  </a:lnTo>
                  <a:lnTo>
                    <a:pt x="93345" y="27559"/>
                  </a:lnTo>
                  <a:lnTo>
                    <a:pt x="176403" y="27432"/>
                  </a:lnTo>
                  <a:lnTo>
                    <a:pt x="187325" y="25654"/>
                  </a:lnTo>
                  <a:lnTo>
                    <a:pt x="187198" y="4699"/>
                  </a:lnTo>
                  <a:lnTo>
                    <a:pt x="181356" y="127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94107" y="0"/>
              <a:ext cx="65024" cy="0"/>
            </a:xfrm>
            <a:custGeom>
              <a:avLst/>
              <a:gdLst/>
              <a:ahLst/>
              <a:cxnLst/>
              <a:rect l="l" t="t" r="r" b="b"/>
              <a:pathLst>
                <a:path w="65024">
                  <a:moveTo>
                    <a:pt x="52324" y="0"/>
                  </a:moveTo>
                  <a:lnTo>
                    <a:pt x="0" y="0"/>
                  </a:lnTo>
                  <a:lnTo>
                    <a:pt x="65024" y="0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9367136" y="8411469"/>
            <a:ext cx="80735" cy="80559"/>
            <a:chOff x="0" y="0"/>
            <a:chExt cx="107646" cy="107412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07696" cy="107442"/>
            </a:xfrm>
            <a:custGeom>
              <a:avLst/>
              <a:gdLst/>
              <a:ahLst/>
              <a:cxnLst/>
              <a:rect l="l" t="t" r="r" b="b"/>
              <a:pathLst>
                <a:path w="107696" h="107442">
                  <a:moveTo>
                    <a:pt x="0" y="0"/>
                  </a:moveTo>
                  <a:lnTo>
                    <a:pt x="107696" y="0"/>
                  </a:lnTo>
                  <a:lnTo>
                    <a:pt x="107696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11"/>
              <a:stretch>
                <a:fillRect t="-2891" r="46" b="-286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9246977" y="8411463"/>
            <a:ext cx="80524" cy="80578"/>
            <a:chOff x="0" y="0"/>
            <a:chExt cx="107366" cy="107438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07315" cy="107442"/>
            </a:xfrm>
            <a:custGeom>
              <a:avLst/>
              <a:gdLst/>
              <a:ahLst/>
              <a:cxnLst/>
              <a:rect l="l" t="t" r="r" b="b"/>
              <a:pathLst>
                <a:path w="107315" h="107442">
                  <a:moveTo>
                    <a:pt x="0" y="0"/>
                  </a:moveTo>
                  <a:lnTo>
                    <a:pt x="107315" y="0"/>
                  </a:lnTo>
                  <a:lnTo>
                    <a:pt x="107315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12"/>
              <a:stretch>
                <a:fillRect t="-2742" r="-47" b="-273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487640" y="8411461"/>
            <a:ext cx="80432" cy="80587"/>
            <a:chOff x="0" y="0"/>
            <a:chExt cx="107242" cy="10745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07188" cy="107442"/>
            </a:xfrm>
            <a:custGeom>
              <a:avLst/>
              <a:gdLst/>
              <a:ahLst/>
              <a:cxnLst/>
              <a:rect l="l" t="t" r="r" b="b"/>
              <a:pathLst>
                <a:path w="107188" h="107442">
                  <a:moveTo>
                    <a:pt x="0" y="0"/>
                  </a:moveTo>
                  <a:lnTo>
                    <a:pt x="107188" y="0"/>
                  </a:lnTo>
                  <a:lnTo>
                    <a:pt x="107188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13"/>
              <a:stretch>
                <a:fillRect l="-96" r="-147" b="-7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1551"/>
            <a:ext cx="18285112" cy="10285746"/>
            <a:chOff x="0" y="0"/>
            <a:chExt cx="24380150" cy="13714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3714095"/>
            </a:xfrm>
            <a:custGeom>
              <a:avLst/>
              <a:gdLst/>
              <a:ahLst/>
              <a:cxnLst/>
              <a:rect l="l" t="t" r="r" b="b"/>
              <a:pathLst>
                <a:path w="24380189" h="13714095">
                  <a:moveTo>
                    <a:pt x="0" y="13714095"/>
                  </a:moveTo>
                  <a:lnTo>
                    <a:pt x="24380189" y="13714095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3714095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392509" y="3758734"/>
            <a:ext cx="8892601" cy="6526640"/>
            <a:chOff x="0" y="0"/>
            <a:chExt cx="11856802" cy="87021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856847" cy="8702167"/>
            </a:xfrm>
            <a:custGeom>
              <a:avLst/>
              <a:gdLst/>
              <a:ahLst/>
              <a:cxnLst/>
              <a:rect l="l" t="t" r="r" b="b"/>
              <a:pathLst>
                <a:path w="11856847" h="8702167">
                  <a:moveTo>
                    <a:pt x="0" y="0"/>
                  </a:moveTo>
                  <a:lnTo>
                    <a:pt x="11856847" y="0"/>
                  </a:lnTo>
                  <a:lnTo>
                    <a:pt x="11856847" y="8702167"/>
                  </a:lnTo>
                  <a:lnTo>
                    <a:pt x="0" y="8702167"/>
                  </a:lnTo>
                  <a:close/>
                </a:path>
              </a:pathLst>
            </a:custGeom>
            <a:blipFill>
              <a:blip r:embed="rId2"/>
              <a:stretch>
                <a:fillRect l="-13" r="-1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16083" y="3983792"/>
            <a:ext cx="8669546" cy="6301606"/>
            <a:chOff x="0" y="0"/>
            <a:chExt cx="11559394" cy="84021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558651" cy="8402066"/>
            </a:xfrm>
            <a:custGeom>
              <a:avLst/>
              <a:gdLst/>
              <a:ahLst/>
              <a:cxnLst/>
              <a:rect l="l" t="t" r="r" b="b"/>
              <a:pathLst>
                <a:path w="11558651" h="8402066">
                  <a:moveTo>
                    <a:pt x="0" y="8402066"/>
                  </a:moveTo>
                  <a:lnTo>
                    <a:pt x="11558651" y="8402066"/>
                  </a:lnTo>
                  <a:lnTo>
                    <a:pt x="11558651" y="0"/>
                  </a:lnTo>
                  <a:lnTo>
                    <a:pt x="0" y="0"/>
                  </a:lnTo>
                  <a:lnTo>
                    <a:pt x="0" y="8402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8" name="Freeform 8"/>
          <p:cNvSpPr/>
          <p:nvPr/>
        </p:nvSpPr>
        <p:spPr>
          <a:xfrm>
            <a:off x="11013806" y="1816383"/>
            <a:ext cx="5960277" cy="5059305"/>
          </a:xfrm>
          <a:custGeom>
            <a:avLst/>
            <a:gdLst/>
            <a:ahLst/>
            <a:cxnLst/>
            <a:rect l="l" t="t" r="r" b="b"/>
            <a:pathLst>
              <a:path w="5960277" h="5059305">
                <a:moveTo>
                  <a:pt x="0" y="0"/>
                </a:moveTo>
                <a:lnTo>
                  <a:pt x="5960276" y="0"/>
                </a:lnTo>
                <a:lnTo>
                  <a:pt x="5960276" y="5059304"/>
                </a:lnTo>
                <a:lnTo>
                  <a:pt x="0" y="50593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4772" t="-35892" r="-22000" b="-67396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9" name="Group 9"/>
          <p:cNvGrpSpPr/>
          <p:nvPr/>
        </p:nvGrpSpPr>
        <p:grpSpPr>
          <a:xfrm>
            <a:off x="1112591" y="2624190"/>
            <a:ext cx="304944" cy="304944"/>
            <a:chOff x="0" y="0"/>
            <a:chExt cx="406593" cy="4065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3463" y="2695717"/>
            <a:ext cx="102987" cy="161825"/>
            <a:chOff x="0" y="0"/>
            <a:chExt cx="137316" cy="21576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4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089426" y="983027"/>
            <a:ext cx="7367757" cy="45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864" b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SOBRE EL ÚLTIMO </a:t>
            </a:r>
            <a:r>
              <a:rPr lang="en-US" sz="2864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CONVERSATORIO CARIBE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71410" y="2568927"/>
            <a:ext cx="2550452" cy="421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FRECUENCIA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699485" y="617949"/>
            <a:ext cx="8196037" cy="1246424"/>
            <a:chOff x="0" y="0"/>
            <a:chExt cx="10928049" cy="1661898"/>
          </a:xfrm>
        </p:grpSpPr>
        <p:sp>
          <p:nvSpPr>
            <p:cNvPr id="16" name="Freeform 16"/>
            <p:cNvSpPr/>
            <p:nvPr/>
          </p:nvSpPr>
          <p:spPr>
            <a:xfrm>
              <a:off x="12319" y="0"/>
              <a:ext cx="10915015" cy="1661414"/>
            </a:xfrm>
            <a:custGeom>
              <a:avLst/>
              <a:gdLst/>
              <a:ahLst/>
              <a:cxnLst/>
              <a:rect l="l" t="t" r="r" b="b"/>
              <a:pathLst>
                <a:path w="10915015" h="1661414">
                  <a:moveTo>
                    <a:pt x="0" y="0"/>
                  </a:moveTo>
                  <a:lnTo>
                    <a:pt x="10902696" y="0"/>
                  </a:lnTo>
                  <a:cubicBezTo>
                    <a:pt x="10909554" y="0"/>
                    <a:pt x="10915015" y="5588"/>
                    <a:pt x="10915015" y="12319"/>
                  </a:cubicBezTo>
                  <a:lnTo>
                    <a:pt x="10915015" y="1649095"/>
                  </a:lnTo>
                  <a:cubicBezTo>
                    <a:pt x="10915015" y="1655953"/>
                    <a:pt x="10909428" y="1661414"/>
                    <a:pt x="10902696" y="1661414"/>
                  </a:cubicBezTo>
                  <a:lnTo>
                    <a:pt x="0" y="1661414"/>
                  </a:lnTo>
                  <a:lnTo>
                    <a:pt x="0" y="1636649"/>
                  </a:lnTo>
                  <a:lnTo>
                    <a:pt x="10902696" y="1636649"/>
                  </a:lnTo>
                  <a:lnTo>
                    <a:pt x="10902696" y="1648968"/>
                  </a:lnTo>
                  <a:lnTo>
                    <a:pt x="10890378" y="1648968"/>
                  </a:lnTo>
                  <a:lnTo>
                    <a:pt x="10890378" y="12319"/>
                  </a:lnTo>
                  <a:lnTo>
                    <a:pt x="10902696" y="12319"/>
                  </a:lnTo>
                  <a:lnTo>
                    <a:pt x="10902696" y="24638"/>
                  </a:lnTo>
                  <a:lnTo>
                    <a:pt x="0" y="24638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12591" y="432337"/>
            <a:ext cx="1617356" cy="1617356"/>
            <a:chOff x="0" y="0"/>
            <a:chExt cx="2156474" cy="215647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56460" cy="2156460"/>
            </a:xfrm>
            <a:custGeom>
              <a:avLst/>
              <a:gdLst/>
              <a:ahLst/>
              <a:cxnLst/>
              <a:rect l="l" t="t" r="r" b="b"/>
              <a:pathLst>
                <a:path w="2156460" h="2156460">
                  <a:moveTo>
                    <a:pt x="0" y="0"/>
                  </a:moveTo>
                  <a:lnTo>
                    <a:pt x="2156460" y="0"/>
                  </a:lnTo>
                  <a:lnTo>
                    <a:pt x="2156460" y="2156460"/>
                  </a:lnTo>
                  <a:lnTo>
                    <a:pt x="0" y="2156460"/>
                  </a:lnTo>
                  <a:close/>
                </a:path>
              </a:pathLst>
            </a:custGeom>
            <a:blipFill>
              <a:blip r:embed="rId5"/>
              <a:stretch>
                <a:fillRect t="-134" b="-13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20" name="Group 20"/>
          <p:cNvGrpSpPr/>
          <p:nvPr/>
        </p:nvGrpSpPr>
        <p:grpSpPr>
          <a:xfrm>
            <a:off x="1068460" y="3599291"/>
            <a:ext cx="304944" cy="304944"/>
            <a:chOff x="0" y="0"/>
            <a:chExt cx="406593" cy="4065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69330" y="3670815"/>
            <a:ext cx="102987" cy="161827"/>
            <a:chOff x="0" y="0"/>
            <a:chExt cx="137316" cy="21576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8"/>
              <a:stretch>
                <a:fillRect l="-962" r="-983" b="1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620788" y="3557323"/>
            <a:ext cx="3894971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b="1" spc="13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+ 74 %:</a:t>
            </a:r>
            <a:r>
              <a:rPr lang="en-US" sz="2455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¡Dos veces al año!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28327" y="4639044"/>
            <a:ext cx="485600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b="1" spc="18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+ 24 %:</a:t>
            </a:r>
            <a:r>
              <a:rPr lang="en-US" sz="2455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Una vez al año está bien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068460" y="4650955"/>
            <a:ext cx="304944" cy="304944"/>
            <a:chOff x="0" y="0"/>
            <a:chExt cx="406593" cy="40659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69330" y="4722483"/>
            <a:ext cx="102987" cy="161825"/>
            <a:chOff x="0" y="0"/>
            <a:chExt cx="137316" cy="21576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9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628327" y="5708090"/>
            <a:ext cx="5892126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Solo un poco </a:t>
            </a:r>
            <a:r>
              <a:rPr lang="en-US" sz="2455" b="1" spc="13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+ 1 % </a:t>
            </a:r>
            <a:r>
              <a:rPr lang="en-US" sz="2455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dice que no son necesarios estos espacios regionales</a:t>
            </a:r>
          </a:p>
          <a:p>
            <a:pPr algn="l">
              <a:lnSpc>
                <a:spcPts val="2946"/>
              </a:lnSpc>
            </a:pPr>
            <a:endParaRPr lang="en-US" sz="2455" spc="13">
              <a:solidFill>
                <a:srgbClr val="081C4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1068460" y="5702619"/>
            <a:ext cx="304944" cy="304944"/>
            <a:chOff x="0" y="0"/>
            <a:chExt cx="406593" cy="40659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69335" y="5774145"/>
            <a:ext cx="102987" cy="161825"/>
            <a:chOff x="0" y="0"/>
            <a:chExt cx="137316" cy="21576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10"/>
              <a:stretch>
                <a:fillRect t="-2572" r="-21" b="-256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2497570" y="4357390"/>
            <a:ext cx="1647338" cy="40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 spc="4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+ 74 %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618840" y="2937391"/>
            <a:ext cx="1313748" cy="40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 spc="4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+ 24 %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56346" y="6979570"/>
            <a:ext cx="2429159" cy="40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Dos veces al año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356346" y="7815605"/>
            <a:ext cx="2165221" cy="40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Una vez al año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356346" y="8894831"/>
            <a:ext cx="3785238" cy="53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7"/>
              </a:lnSpc>
            </a:pPr>
            <a:r>
              <a:rPr lang="en-US" sz="2546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Ninguno, con los espacios  corporativos es suficiente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1769716" y="7073557"/>
            <a:ext cx="375982" cy="375982"/>
            <a:chOff x="0" y="0"/>
            <a:chExt cx="501309" cy="50130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58BFC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769716" y="7909634"/>
            <a:ext cx="375982" cy="375982"/>
            <a:chOff x="0" y="0"/>
            <a:chExt cx="501309" cy="50130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F9360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769716" y="8817319"/>
            <a:ext cx="375982" cy="375982"/>
            <a:chOff x="0" y="0"/>
            <a:chExt cx="501309" cy="50130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EFAD41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5495882" y="3661290"/>
            <a:ext cx="939090" cy="40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 spc="4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+ 1 %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6254070" y="2987523"/>
            <a:ext cx="1538545" cy="858205"/>
            <a:chOff x="0" y="0"/>
            <a:chExt cx="2051393" cy="1144274"/>
          </a:xfrm>
        </p:grpSpPr>
        <p:sp>
          <p:nvSpPr>
            <p:cNvPr id="48" name="Freeform 48"/>
            <p:cNvSpPr/>
            <p:nvPr/>
          </p:nvSpPr>
          <p:spPr>
            <a:xfrm>
              <a:off x="6350" y="6350"/>
              <a:ext cx="2044700" cy="1137793"/>
            </a:xfrm>
            <a:custGeom>
              <a:avLst/>
              <a:gdLst/>
              <a:ahLst/>
              <a:cxnLst/>
              <a:rect l="l" t="t" r="r" b="b"/>
              <a:pathLst>
                <a:path w="2044700" h="1137793">
                  <a:moveTo>
                    <a:pt x="2044700" y="0"/>
                  </a:moveTo>
                  <a:lnTo>
                    <a:pt x="2044700" y="1131443"/>
                  </a:lnTo>
                  <a:cubicBezTo>
                    <a:pt x="2044700" y="1134999"/>
                    <a:pt x="2041906" y="1137793"/>
                    <a:pt x="2038350" y="1137793"/>
                  </a:cubicBezTo>
                  <a:lnTo>
                    <a:pt x="0" y="1137793"/>
                  </a:lnTo>
                  <a:lnTo>
                    <a:pt x="0" y="1125093"/>
                  </a:lnTo>
                  <a:lnTo>
                    <a:pt x="2038350" y="1125093"/>
                  </a:lnTo>
                  <a:lnTo>
                    <a:pt x="2038350" y="1131443"/>
                  </a:lnTo>
                  <a:lnTo>
                    <a:pt x="2032000" y="1131443"/>
                  </a:lnTo>
                  <a:lnTo>
                    <a:pt x="203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5112" cy="6755558"/>
            <a:chOff x="0" y="0"/>
            <a:chExt cx="24380150" cy="9007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9007094"/>
            </a:xfrm>
            <a:custGeom>
              <a:avLst/>
              <a:gdLst/>
              <a:ahLst/>
              <a:cxnLst/>
              <a:rect l="l" t="t" r="r" b="b"/>
              <a:pathLst>
                <a:path w="24380189" h="9007094">
                  <a:moveTo>
                    <a:pt x="0" y="9007094"/>
                  </a:moveTo>
                  <a:lnTo>
                    <a:pt x="24380189" y="9007094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9007094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66" y="6506808"/>
            <a:ext cx="18285111" cy="3772865"/>
            <a:chOff x="0" y="0"/>
            <a:chExt cx="24380148" cy="50304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0189" cy="5030470"/>
            </a:xfrm>
            <a:custGeom>
              <a:avLst/>
              <a:gdLst/>
              <a:ahLst/>
              <a:cxnLst/>
              <a:rect l="l" t="t" r="r" b="b"/>
              <a:pathLst>
                <a:path w="24380189" h="5030470">
                  <a:moveTo>
                    <a:pt x="0" y="0"/>
                  </a:moveTo>
                  <a:lnTo>
                    <a:pt x="24380189" y="0"/>
                  </a:lnTo>
                  <a:lnTo>
                    <a:pt x="24380189" y="5030470"/>
                  </a:lnTo>
                  <a:lnTo>
                    <a:pt x="0" y="5030470"/>
                  </a:lnTo>
                  <a:close/>
                </a:path>
              </a:pathLst>
            </a:custGeom>
            <a:blipFill>
              <a:blip r:embed="rId2"/>
              <a:stretch>
                <a:fillRect t="-3" b="-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9566" y="6749647"/>
            <a:ext cx="18285112" cy="3530539"/>
            <a:chOff x="0" y="0"/>
            <a:chExt cx="24380150" cy="47073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80189" cy="4706747"/>
            </a:xfrm>
            <a:custGeom>
              <a:avLst/>
              <a:gdLst/>
              <a:ahLst/>
              <a:cxnLst/>
              <a:rect l="l" t="t" r="r" b="b"/>
              <a:pathLst>
                <a:path w="24380189" h="4706747">
                  <a:moveTo>
                    <a:pt x="0" y="0"/>
                  </a:moveTo>
                  <a:lnTo>
                    <a:pt x="0" y="4706747"/>
                  </a:lnTo>
                  <a:lnTo>
                    <a:pt x="24380189" y="4706747"/>
                  </a:lnTo>
                  <a:lnTo>
                    <a:pt x="243801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8" name="Freeform 8"/>
          <p:cNvSpPr/>
          <p:nvPr/>
        </p:nvSpPr>
        <p:spPr>
          <a:xfrm>
            <a:off x="964502" y="3687632"/>
            <a:ext cx="6861249" cy="5960277"/>
          </a:xfrm>
          <a:custGeom>
            <a:avLst/>
            <a:gdLst/>
            <a:ahLst/>
            <a:cxnLst/>
            <a:rect l="l" t="t" r="r" b="b"/>
            <a:pathLst>
              <a:path w="6861249" h="5960277">
                <a:moveTo>
                  <a:pt x="0" y="0"/>
                </a:moveTo>
                <a:lnTo>
                  <a:pt x="6861249" y="0"/>
                </a:lnTo>
                <a:lnTo>
                  <a:pt x="6861249" y="5960277"/>
                </a:lnTo>
                <a:lnTo>
                  <a:pt x="0" y="59602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055" t="-61864" r="-152443" b="-10700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0" name="Group 10"/>
          <p:cNvGrpSpPr/>
          <p:nvPr/>
        </p:nvGrpSpPr>
        <p:grpSpPr>
          <a:xfrm>
            <a:off x="2699785" y="618249"/>
            <a:ext cx="7675069" cy="1245824"/>
            <a:chOff x="0" y="0"/>
            <a:chExt cx="10233425" cy="1661099"/>
          </a:xfrm>
        </p:grpSpPr>
        <p:sp>
          <p:nvSpPr>
            <p:cNvPr id="11" name="Freeform 11"/>
            <p:cNvSpPr/>
            <p:nvPr/>
          </p:nvSpPr>
          <p:spPr>
            <a:xfrm>
              <a:off x="11938" y="0"/>
              <a:ext cx="10220833" cy="1660652"/>
            </a:xfrm>
            <a:custGeom>
              <a:avLst/>
              <a:gdLst/>
              <a:ahLst/>
              <a:cxnLst/>
              <a:rect l="l" t="t" r="r" b="b"/>
              <a:pathLst>
                <a:path w="10220833" h="1660652">
                  <a:moveTo>
                    <a:pt x="0" y="0"/>
                  </a:moveTo>
                  <a:lnTo>
                    <a:pt x="10208895" y="0"/>
                  </a:lnTo>
                  <a:cubicBezTo>
                    <a:pt x="10215499" y="0"/>
                    <a:pt x="10220833" y="5334"/>
                    <a:pt x="10220833" y="11938"/>
                  </a:cubicBezTo>
                  <a:lnTo>
                    <a:pt x="10220833" y="1648714"/>
                  </a:lnTo>
                  <a:cubicBezTo>
                    <a:pt x="10220833" y="1655318"/>
                    <a:pt x="10215499" y="1660652"/>
                    <a:pt x="10208895" y="1660652"/>
                  </a:cubicBezTo>
                  <a:lnTo>
                    <a:pt x="0" y="1660652"/>
                  </a:lnTo>
                  <a:lnTo>
                    <a:pt x="0" y="1636649"/>
                  </a:lnTo>
                  <a:lnTo>
                    <a:pt x="10208895" y="1636649"/>
                  </a:lnTo>
                  <a:lnTo>
                    <a:pt x="10208895" y="1648587"/>
                  </a:lnTo>
                  <a:lnTo>
                    <a:pt x="10196957" y="1648587"/>
                  </a:lnTo>
                  <a:lnTo>
                    <a:pt x="10196957" y="11938"/>
                  </a:lnTo>
                  <a:lnTo>
                    <a:pt x="10208895" y="11938"/>
                  </a:lnTo>
                  <a:lnTo>
                    <a:pt x="10208895" y="23876"/>
                  </a:lnTo>
                  <a:lnTo>
                    <a:pt x="0" y="23876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12591" y="432337"/>
            <a:ext cx="1617356" cy="1617356"/>
            <a:chOff x="0" y="0"/>
            <a:chExt cx="2156474" cy="21564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56460" cy="2156460"/>
            </a:xfrm>
            <a:custGeom>
              <a:avLst/>
              <a:gdLst/>
              <a:ahLst/>
              <a:cxnLst/>
              <a:rect l="l" t="t" r="r" b="b"/>
              <a:pathLst>
                <a:path w="2156460" h="2156460">
                  <a:moveTo>
                    <a:pt x="0" y="0"/>
                  </a:moveTo>
                  <a:lnTo>
                    <a:pt x="2156460" y="0"/>
                  </a:lnTo>
                  <a:lnTo>
                    <a:pt x="2156460" y="2156460"/>
                  </a:lnTo>
                  <a:lnTo>
                    <a:pt x="0" y="2156460"/>
                  </a:lnTo>
                  <a:close/>
                </a:path>
              </a:pathLst>
            </a:custGeom>
            <a:blipFill>
              <a:blip r:embed="rId4"/>
              <a:stretch>
                <a:fillRect t="-134" b="-13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5" name="Group 15"/>
          <p:cNvGrpSpPr/>
          <p:nvPr/>
        </p:nvGrpSpPr>
        <p:grpSpPr>
          <a:xfrm>
            <a:off x="1112591" y="2624190"/>
            <a:ext cx="304944" cy="304944"/>
            <a:chOff x="0" y="0"/>
            <a:chExt cx="406593" cy="40659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13463" y="2695717"/>
            <a:ext cx="102987" cy="161825"/>
            <a:chOff x="0" y="0"/>
            <a:chExt cx="137316" cy="2157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7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71410" y="2568922"/>
            <a:ext cx="5687675" cy="429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Esto dicen los colaboradores: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856851" y="7014298"/>
            <a:ext cx="304944" cy="304944"/>
            <a:chOff x="0" y="0"/>
            <a:chExt cx="406593" cy="4065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957721" y="7085826"/>
            <a:ext cx="102987" cy="161825"/>
            <a:chOff x="0" y="0"/>
            <a:chExt cx="137316" cy="21576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8"/>
              <a:stretch>
                <a:fillRect t="-382" r="-21" b="-37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856851" y="8503230"/>
            <a:ext cx="304944" cy="304944"/>
            <a:chOff x="0" y="0"/>
            <a:chExt cx="406593" cy="4065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957721" y="8574757"/>
            <a:ext cx="102987" cy="161825"/>
            <a:chOff x="0" y="0"/>
            <a:chExt cx="137316" cy="21576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9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856851" y="7609184"/>
            <a:ext cx="304944" cy="304944"/>
            <a:chOff x="0" y="0"/>
            <a:chExt cx="406593" cy="40659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957721" y="7680709"/>
            <a:ext cx="102987" cy="161825"/>
            <a:chOff x="0" y="0"/>
            <a:chExt cx="137316" cy="21576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10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856851" y="9074821"/>
            <a:ext cx="304944" cy="304944"/>
            <a:chOff x="0" y="0"/>
            <a:chExt cx="406593" cy="40659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957721" y="9146347"/>
            <a:ext cx="102987" cy="161825"/>
            <a:chOff x="0" y="0"/>
            <a:chExt cx="137316" cy="21576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10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9375553" y="6971492"/>
            <a:ext cx="620226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b="1" spc="13">
                <a:solidFill>
                  <a:srgbClr val="C1D60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Más del 80 %</a:t>
            </a:r>
            <a:r>
              <a:rPr lang="en-US" sz="2455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55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lo encuentra útil y relevante.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386775" y="7588961"/>
            <a:ext cx="7274673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b="1" spc="13" dirty="0">
                <a:solidFill>
                  <a:srgbClr val="C1D60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Más del 16 %</a:t>
            </a:r>
            <a:r>
              <a:rPr lang="en-US" sz="2455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55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considera</a:t>
            </a:r>
            <a:r>
              <a:rPr lang="en-US" sz="2455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que se </a:t>
            </a:r>
            <a:r>
              <a:rPr lang="en-US" sz="2455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podría</a:t>
            </a:r>
            <a:r>
              <a:rPr lang="en-US" sz="2455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55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publicar</a:t>
            </a:r>
            <a:r>
              <a:rPr lang="en-US" sz="2455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con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416710" y="8087026"/>
            <a:ext cx="685143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spc="17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menos</a:t>
            </a:r>
            <a:r>
              <a:rPr lang="en-US" sz="2455" spc="17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55" spc="17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frecuencia</a:t>
            </a:r>
            <a:r>
              <a:rPr lang="en-US" sz="2455" spc="17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(dos </a:t>
            </a:r>
            <a:r>
              <a:rPr lang="en-US" sz="2455" spc="17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veces</a:t>
            </a:r>
            <a:r>
              <a:rPr lang="en-US" sz="2455" spc="17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al </a:t>
            </a:r>
            <a:r>
              <a:rPr lang="en-US" sz="2455" spc="17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año</a:t>
            </a:r>
            <a:r>
              <a:rPr lang="en-US" sz="2455" spc="17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).</a:t>
            </a:r>
          </a:p>
          <a:p>
            <a:pPr algn="l">
              <a:lnSpc>
                <a:spcPts val="2946"/>
              </a:lnSpc>
            </a:pPr>
            <a:r>
              <a:rPr lang="en-US" sz="2455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Solo </a:t>
            </a:r>
            <a:r>
              <a:rPr lang="en-US" sz="2455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el</a:t>
            </a:r>
            <a:r>
              <a:rPr lang="en-US" sz="2455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55" b="1" spc="13" dirty="0">
                <a:solidFill>
                  <a:srgbClr val="C1D60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1,4 %</a:t>
            </a:r>
            <a:r>
              <a:rPr lang="en-US" sz="2455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55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sugirió</a:t>
            </a:r>
            <a:r>
              <a:rPr lang="en-US" sz="2455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55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publicar</a:t>
            </a:r>
            <a:r>
              <a:rPr lang="en-US" sz="2455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3 </a:t>
            </a:r>
            <a:r>
              <a:rPr lang="en-US" sz="2455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ediciones</a:t>
            </a:r>
            <a:r>
              <a:rPr lang="en-US" sz="2455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al </a:t>
            </a:r>
            <a:r>
              <a:rPr lang="en-US" sz="2455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año</a:t>
            </a:r>
            <a:endParaRPr lang="en-US" sz="2455" spc="13" dirty="0">
              <a:solidFill>
                <a:srgbClr val="081C4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9434036" y="9009617"/>
            <a:ext cx="6626187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Solo el </a:t>
            </a:r>
            <a:r>
              <a:rPr lang="en-US" sz="2455" b="1" spc="13">
                <a:solidFill>
                  <a:srgbClr val="C1D60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1,4 %</a:t>
            </a:r>
            <a:r>
              <a:rPr lang="en-US" sz="2455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55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no le encuentra valor al boletín.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638233" y="6596762"/>
            <a:ext cx="1445018" cy="47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1"/>
              </a:lnSpc>
            </a:pPr>
            <a:r>
              <a:rPr lang="en-US" sz="3001" b="1" spc="9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+ 81 %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136578" y="4924348"/>
            <a:ext cx="1372367" cy="47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1"/>
              </a:lnSpc>
            </a:pPr>
            <a:r>
              <a:rPr lang="en-US" sz="3001" b="1" spc="9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+ 16 %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8856851" y="3139677"/>
            <a:ext cx="375982" cy="375982"/>
            <a:chOff x="0" y="0"/>
            <a:chExt cx="501309" cy="50130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58BFC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8856851" y="3890052"/>
            <a:ext cx="375982" cy="375982"/>
            <a:chOff x="0" y="0"/>
            <a:chExt cx="501309" cy="50130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F9360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8856851" y="4512023"/>
            <a:ext cx="375982" cy="375982"/>
            <a:chOff x="0" y="0"/>
            <a:chExt cx="501309" cy="50130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856851" y="5351128"/>
            <a:ext cx="375982" cy="375982"/>
            <a:chOff x="0" y="0"/>
            <a:chExt cx="501309" cy="501309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00930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9434036" y="3217131"/>
            <a:ext cx="7227413" cy="52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7"/>
              </a:lnSpc>
            </a:pPr>
            <a:r>
              <a:rPr lang="en-US" sz="2546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Es un medio útil con información relevante sobre  el desempeño de la regional y la compañía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8856851" y="5971165"/>
            <a:ext cx="375982" cy="375982"/>
            <a:chOff x="0" y="0"/>
            <a:chExt cx="501309" cy="501309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9434036" y="3866571"/>
            <a:ext cx="7227413" cy="391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Es interesante, pero con dos al año es suficiente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434036" y="4537628"/>
            <a:ext cx="7227413" cy="52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7"/>
              </a:lnSpc>
            </a:pPr>
            <a:r>
              <a:rPr lang="en-US" sz="2546" spc="4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Es un medio </a:t>
            </a:r>
            <a:r>
              <a:rPr lang="en-US" sz="2546" spc="4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redundante</a:t>
            </a:r>
            <a:r>
              <a:rPr lang="en-US" sz="2546" spc="4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a </a:t>
            </a:r>
            <a:r>
              <a:rPr lang="en-US" sz="2546" spc="4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otros</a:t>
            </a:r>
            <a:r>
              <a:rPr lang="en-US" sz="2546" spc="4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46" spc="4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contenidos</a:t>
            </a:r>
            <a:r>
              <a:rPr lang="en-US" sz="2546" spc="4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que  </a:t>
            </a:r>
            <a:r>
              <a:rPr lang="en-US" sz="2546" spc="4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recibimos</a:t>
            </a:r>
            <a:r>
              <a:rPr lang="en-US" sz="2546" spc="4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46" spc="4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en</a:t>
            </a:r>
            <a:r>
              <a:rPr lang="en-US" sz="2546" spc="4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la </a:t>
            </a:r>
            <a:r>
              <a:rPr lang="en-US" sz="2546" spc="4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compañía</a:t>
            </a:r>
            <a:endParaRPr lang="en-US" sz="2546" spc="4" dirty="0">
              <a:solidFill>
                <a:srgbClr val="081C4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9434036" y="5490314"/>
            <a:ext cx="7227413" cy="23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7"/>
              </a:lnSpc>
            </a:pPr>
            <a:r>
              <a:rPr lang="en-US" sz="2546" spc="4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No </a:t>
            </a:r>
            <a:r>
              <a:rPr lang="en-US" sz="2546" spc="4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agrega</a:t>
            </a:r>
            <a:r>
              <a:rPr lang="en-US" sz="2546" spc="4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valor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434036" y="6097185"/>
            <a:ext cx="7227413" cy="23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7"/>
              </a:lnSpc>
            </a:pPr>
            <a:r>
              <a:rPr lang="en-US" sz="2546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3 veces al año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8865334" y="9689492"/>
            <a:ext cx="304944" cy="304944"/>
            <a:chOff x="0" y="0"/>
            <a:chExt cx="406593" cy="406593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8966204" y="9761018"/>
            <a:ext cx="102987" cy="161825"/>
            <a:chOff x="0" y="0"/>
            <a:chExt cx="137316" cy="215766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10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9416710" y="9653624"/>
            <a:ext cx="7282219" cy="386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Nadie considera que es un </a:t>
            </a:r>
            <a:r>
              <a:rPr lang="en-US" sz="2455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medio redundante</a:t>
            </a:r>
            <a:r>
              <a:rPr lang="en-US" sz="2455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sp>
        <p:nvSpPr>
          <p:cNvPr id="62" name="object 3">
            <a:extLst>
              <a:ext uri="{FF2B5EF4-FFF2-40B4-BE49-F238E27FC236}">
                <a16:creationId xmlns:a16="http://schemas.microsoft.com/office/drawing/2014/main" id="{B2D5B386-FB7A-C60D-370D-08FB9C347519}"/>
              </a:ext>
            </a:extLst>
          </p:cNvPr>
          <p:cNvSpPr txBox="1">
            <a:spLocks/>
          </p:cNvSpPr>
          <p:nvPr/>
        </p:nvSpPr>
        <p:spPr>
          <a:xfrm>
            <a:off x="2999738" y="867877"/>
            <a:ext cx="8043492" cy="785772"/>
          </a:xfrm>
          <a:prstGeom prst="rect">
            <a:avLst/>
          </a:prstGeom>
        </p:spPr>
        <p:txBody>
          <a:bodyPr vert="horz" wrap="square" lIns="0" tIns="1617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algn="l">
              <a:spcBef>
                <a:spcPts val="127"/>
              </a:spcBef>
            </a:pPr>
            <a:r>
              <a:rPr lang="es-MX" sz="2500" b="1" spc="27">
                <a:solidFill>
                  <a:srgbClr val="081C49"/>
                </a:solidFill>
                <a:latin typeface="Trebuchet MS" panose="020B0703020202090204" pitchFamily="34" charset="0"/>
              </a:rPr>
              <a:t>SOBRE EL BOLETÍN REGIONAL POR</a:t>
            </a:r>
            <a:br>
              <a:rPr lang="es-MX" sz="2500" b="1" spc="27">
                <a:solidFill>
                  <a:srgbClr val="081C49"/>
                </a:solidFill>
                <a:latin typeface="Trebuchet MS" panose="020B0703020202090204" pitchFamily="34" charset="0"/>
              </a:rPr>
            </a:br>
            <a:r>
              <a:rPr lang="es-MX" sz="2500" b="1" spc="27">
                <a:solidFill>
                  <a:schemeClr val="bg1"/>
                </a:solidFill>
                <a:latin typeface="Trebuchet MS" panose="020B0703020202090204" pitchFamily="34" charset="0"/>
              </a:rPr>
              <a:t>GARY DE LA ROSA</a:t>
            </a:r>
            <a:endParaRPr lang="es-MX" sz="2500" b="1" spc="32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1551"/>
            <a:ext cx="18285112" cy="10285746"/>
            <a:chOff x="0" y="0"/>
            <a:chExt cx="24380150" cy="13714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3714095"/>
            </a:xfrm>
            <a:custGeom>
              <a:avLst/>
              <a:gdLst/>
              <a:ahLst/>
              <a:cxnLst/>
              <a:rect l="l" t="t" r="r" b="b"/>
              <a:pathLst>
                <a:path w="24380189" h="13714095">
                  <a:moveTo>
                    <a:pt x="0" y="13714095"/>
                  </a:moveTo>
                  <a:lnTo>
                    <a:pt x="24380189" y="13714095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3714095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392509" y="4139674"/>
            <a:ext cx="8892601" cy="6145701"/>
            <a:chOff x="0" y="0"/>
            <a:chExt cx="11856802" cy="81942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856847" cy="8194294"/>
            </a:xfrm>
            <a:custGeom>
              <a:avLst/>
              <a:gdLst/>
              <a:ahLst/>
              <a:cxnLst/>
              <a:rect l="l" t="t" r="r" b="b"/>
              <a:pathLst>
                <a:path w="11856847" h="8194294">
                  <a:moveTo>
                    <a:pt x="0" y="0"/>
                  </a:moveTo>
                  <a:lnTo>
                    <a:pt x="11856847" y="0"/>
                  </a:lnTo>
                  <a:lnTo>
                    <a:pt x="11856847" y="8194294"/>
                  </a:lnTo>
                  <a:lnTo>
                    <a:pt x="0" y="8194294"/>
                  </a:lnTo>
                  <a:close/>
                </a:path>
              </a:pathLst>
            </a:custGeom>
            <a:blipFill>
              <a:blip r:embed="rId2"/>
              <a:stretch>
                <a:fillRect l="-1" r="-1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16083" y="4364732"/>
            <a:ext cx="8669546" cy="5921004"/>
            <a:chOff x="0" y="0"/>
            <a:chExt cx="11559394" cy="78946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558651" cy="7894193"/>
            </a:xfrm>
            <a:custGeom>
              <a:avLst/>
              <a:gdLst/>
              <a:ahLst/>
              <a:cxnLst/>
              <a:rect l="l" t="t" r="r" b="b"/>
              <a:pathLst>
                <a:path w="11558651" h="7894193">
                  <a:moveTo>
                    <a:pt x="0" y="7894193"/>
                  </a:moveTo>
                  <a:lnTo>
                    <a:pt x="11558651" y="7894193"/>
                  </a:lnTo>
                  <a:lnTo>
                    <a:pt x="11558651" y="0"/>
                  </a:lnTo>
                  <a:lnTo>
                    <a:pt x="0" y="0"/>
                  </a:lnTo>
                  <a:lnTo>
                    <a:pt x="0" y="78941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8" name="Freeform 8"/>
          <p:cNvSpPr/>
          <p:nvPr/>
        </p:nvSpPr>
        <p:spPr>
          <a:xfrm>
            <a:off x="11152417" y="2232216"/>
            <a:ext cx="5683054" cy="5059305"/>
          </a:xfrm>
          <a:custGeom>
            <a:avLst/>
            <a:gdLst/>
            <a:ahLst/>
            <a:cxnLst/>
            <a:rect l="l" t="t" r="r" b="b"/>
            <a:pathLst>
              <a:path w="5683054" h="5059305">
                <a:moveTo>
                  <a:pt x="0" y="0"/>
                </a:moveTo>
                <a:lnTo>
                  <a:pt x="5683054" y="0"/>
                </a:lnTo>
                <a:lnTo>
                  <a:pt x="5683054" y="5059305"/>
                </a:lnTo>
                <a:lnTo>
                  <a:pt x="0" y="50593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6238" t="-44121" r="-25522" b="-59183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9" name="Group 9"/>
          <p:cNvGrpSpPr/>
          <p:nvPr/>
        </p:nvGrpSpPr>
        <p:grpSpPr>
          <a:xfrm>
            <a:off x="2729948" y="637596"/>
            <a:ext cx="10552158" cy="1493936"/>
            <a:chOff x="0" y="0"/>
            <a:chExt cx="14069544" cy="19919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563854" cy="1609471"/>
            </a:xfrm>
            <a:custGeom>
              <a:avLst/>
              <a:gdLst/>
              <a:ahLst/>
              <a:cxnLst/>
              <a:rect l="l" t="t" r="r" b="b"/>
              <a:pathLst>
                <a:path w="13563854" h="1609471">
                  <a:moveTo>
                    <a:pt x="0" y="0"/>
                  </a:moveTo>
                  <a:lnTo>
                    <a:pt x="13563854" y="0"/>
                  </a:lnTo>
                  <a:lnTo>
                    <a:pt x="13563854" y="1609471"/>
                  </a:lnTo>
                  <a:lnTo>
                    <a:pt x="0" y="1609471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05679" y="372960"/>
              <a:ext cx="13563865" cy="161895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864" b="1" spc="31" dirty="0">
                  <a:solidFill>
                    <a:srgbClr val="081C4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SOBRE EL BUZÓN </a:t>
              </a:r>
              <a:r>
                <a:rPr lang="en-US" sz="2864" b="1" spc="31" dirty="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DE COMUNICACIONES ARGOS CARIBE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3" name="Group 13"/>
          <p:cNvGrpSpPr/>
          <p:nvPr/>
        </p:nvGrpSpPr>
        <p:grpSpPr>
          <a:xfrm>
            <a:off x="1575424" y="6165083"/>
            <a:ext cx="1215157" cy="152472"/>
            <a:chOff x="0" y="0"/>
            <a:chExt cx="1620210" cy="2032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9885" cy="203200"/>
            </a:xfrm>
            <a:custGeom>
              <a:avLst/>
              <a:gdLst/>
              <a:ahLst/>
              <a:cxnLst/>
              <a:rect l="l" t="t" r="r" b="b"/>
              <a:pathLst>
                <a:path w="1619885" h="203200">
                  <a:moveTo>
                    <a:pt x="1619885" y="203200"/>
                  </a:moveTo>
                  <a:lnTo>
                    <a:pt x="0" y="203200"/>
                  </a:lnTo>
                  <a:lnTo>
                    <a:pt x="0" y="0"/>
                  </a:lnTo>
                  <a:lnTo>
                    <a:pt x="1619885" y="0"/>
                  </a:lnTo>
                  <a:lnTo>
                    <a:pt x="1619885" y="203200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540697" y="8392637"/>
            <a:ext cx="103380" cy="152472"/>
            <a:chOff x="0" y="0"/>
            <a:chExt cx="137840" cy="20329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7414" cy="203200"/>
            </a:xfrm>
            <a:custGeom>
              <a:avLst/>
              <a:gdLst/>
              <a:ahLst/>
              <a:cxnLst/>
              <a:rect l="l" t="t" r="r" b="b"/>
              <a:pathLst>
                <a:path w="137414" h="203200">
                  <a:moveTo>
                    <a:pt x="0" y="203200"/>
                  </a:moveTo>
                  <a:lnTo>
                    <a:pt x="137414" y="203200"/>
                  </a:lnTo>
                  <a:lnTo>
                    <a:pt x="137414" y="0"/>
                  </a:lnTo>
                  <a:lnTo>
                    <a:pt x="0" y="0"/>
                  </a:lnTo>
                  <a:lnTo>
                    <a:pt x="0" y="203200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68460" y="3884996"/>
            <a:ext cx="304944" cy="304944"/>
            <a:chOff x="0" y="0"/>
            <a:chExt cx="406593" cy="40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69330" y="3956520"/>
            <a:ext cx="102987" cy="161827"/>
            <a:chOff x="0" y="0"/>
            <a:chExt cx="137316" cy="21576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6"/>
              <a:stretch>
                <a:fillRect l="-962" r="-983" b="1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671410" y="4915615"/>
            <a:ext cx="7395443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b="1" spc="13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+ 32 %</a:t>
            </a:r>
            <a:r>
              <a:rPr lang="en-US" sz="2455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se sienten satisfechos.</a:t>
            </a:r>
          </a:p>
          <a:p>
            <a:pPr algn="l">
              <a:lnSpc>
                <a:spcPts val="2946"/>
              </a:lnSpc>
            </a:pPr>
            <a:endParaRPr lang="en-US" sz="2455" b="1" spc="13">
              <a:solidFill>
                <a:srgbClr val="081C49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059948" y="5003214"/>
            <a:ext cx="304944" cy="304944"/>
            <a:chOff x="0" y="0"/>
            <a:chExt cx="406593" cy="40659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69438" y="5062588"/>
            <a:ext cx="102987" cy="161825"/>
            <a:chOff x="0" y="0"/>
            <a:chExt cx="137316" cy="21576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7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68460" y="6005516"/>
            <a:ext cx="304944" cy="304944"/>
            <a:chOff x="0" y="0"/>
            <a:chExt cx="406593" cy="40659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60927" y="6084170"/>
            <a:ext cx="102987" cy="161825"/>
            <a:chOff x="0" y="0"/>
            <a:chExt cx="137316" cy="21576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8"/>
              <a:stretch>
                <a:fillRect t="-2572" r="-21" b="-256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112591" y="432337"/>
            <a:ext cx="11810626" cy="1617707"/>
          </a:xfrm>
          <a:custGeom>
            <a:avLst/>
            <a:gdLst/>
            <a:ahLst/>
            <a:cxnLst/>
            <a:rect l="l" t="t" r="r" b="b"/>
            <a:pathLst>
              <a:path w="11810626" h="1617707">
                <a:moveTo>
                  <a:pt x="0" y="0"/>
                </a:moveTo>
                <a:lnTo>
                  <a:pt x="11810627" y="0"/>
                </a:lnTo>
                <a:lnTo>
                  <a:pt x="11810627" y="1617707"/>
                </a:lnTo>
                <a:lnTo>
                  <a:pt x="0" y="16177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1" name="Group 31"/>
          <p:cNvGrpSpPr/>
          <p:nvPr/>
        </p:nvGrpSpPr>
        <p:grpSpPr>
          <a:xfrm>
            <a:off x="1112591" y="2624190"/>
            <a:ext cx="304944" cy="304944"/>
            <a:chOff x="0" y="0"/>
            <a:chExt cx="406593" cy="40659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13463" y="2695717"/>
            <a:ext cx="102987" cy="161825"/>
            <a:chOff x="0" y="0"/>
            <a:chExt cx="137316" cy="21576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11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671410" y="2568922"/>
            <a:ext cx="5687675" cy="429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Esto dicen los colaboradores: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50216" y="3890711"/>
            <a:ext cx="776368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b="1" spc="13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+ 58 %</a:t>
            </a:r>
            <a:r>
              <a:rPr lang="en-US" sz="2455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se sienten muy satisfechos.</a:t>
            </a:r>
          </a:p>
          <a:p>
            <a:pPr algn="l">
              <a:lnSpc>
                <a:spcPts val="2946"/>
              </a:lnSpc>
            </a:pPr>
            <a:r>
              <a:rPr lang="en-US" sz="2455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671410" y="5995991"/>
            <a:ext cx="7127032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Cerca del </a:t>
            </a:r>
            <a:r>
              <a:rPr lang="en-US" sz="2455" b="1" spc="13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10 %</a:t>
            </a:r>
            <a:r>
              <a:rPr lang="en-US" sz="2455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tienen una postura neutral.</a:t>
            </a:r>
          </a:p>
          <a:p>
            <a:pPr algn="l">
              <a:lnSpc>
                <a:spcPts val="2946"/>
              </a:lnSpc>
            </a:pPr>
            <a:endParaRPr lang="en-US" sz="2455" b="1" spc="13">
              <a:solidFill>
                <a:srgbClr val="081C49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3065697" y="5103175"/>
            <a:ext cx="1191251" cy="40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 spc="4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+ 58 %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944426" y="7360500"/>
            <a:ext cx="2508283" cy="40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Muy satisfecho/a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944426" y="8196534"/>
            <a:ext cx="2508283" cy="40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Satisfecho/a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944426" y="9104312"/>
            <a:ext cx="1112354" cy="40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Neutral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0357963" y="7454497"/>
            <a:ext cx="375982" cy="375982"/>
            <a:chOff x="0" y="0"/>
            <a:chExt cx="501309" cy="50130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58BFC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0357963" y="8290575"/>
            <a:ext cx="375982" cy="375982"/>
            <a:chOff x="0" y="0"/>
            <a:chExt cx="501309" cy="50130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F9360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357963" y="9198259"/>
            <a:ext cx="375982" cy="375982"/>
            <a:chOff x="0" y="0"/>
            <a:chExt cx="501309" cy="50130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FF9A0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4843437" y="7360499"/>
            <a:ext cx="2107466" cy="40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Insatisfecho/a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843437" y="8196534"/>
            <a:ext cx="2778575" cy="40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Muy insatisfecho/a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4256949" y="7454497"/>
            <a:ext cx="375982" cy="375982"/>
            <a:chOff x="0" y="0"/>
            <a:chExt cx="501309" cy="501309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0097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4256949" y="8290575"/>
            <a:ext cx="375982" cy="375982"/>
            <a:chOff x="0" y="0"/>
            <a:chExt cx="501309" cy="501309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l" t="t" r="r" b="b"/>
              <a:pathLst>
                <a:path w="501269" h="501269">
                  <a:moveTo>
                    <a:pt x="501269" y="501269"/>
                  </a:moveTo>
                  <a:lnTo>
                    <a:pt x="0" y="501269"/>
                  </a:lnTo>
                  <a:lnTo>
                    <a:pt x="0" y="0"/>
                  </a:lnTo>
                  <a:lnTo>
                    <a:pt x="501269" y="0"/>
                  </a:lnTo>
                  <a:lnTo>
                    <a:pt x="501269" y="501269"/>
                  </a:lnTo>
                  <a:close/>
                </a:path>
              </a:pathLst>
            </a:custGeom>
            <a:solidFill>
              <a:srgbClr val="B4009D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13511023" y="3050900"/>
            <a:ext cx="1332415" cy="40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 spc="4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+ 32 %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5490370" y="3572380"/>
            <a:ext cx="956688" cy="79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 spc="4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Cerca 10 %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5" y="1892619"/>
            <a:ext cx="18285112" cy="8393479"/>
            <a:chOff x="0" y="0"/>
            <a:chExt cx="24380150" cy="11191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1191240"/>
            </a:xfrm>
            <a:custGeom>
              <a:avLst/>
              <a:gdLst/>
              <a:ahLst/>
              <a:cxnLst/>
              <a:rect l="l" t="t" r="r" b="b"/>
              <a:pathLst>
                <a:path w="24380189" h="11191240">
                  <a:moveTo>
                    <a:pt x="0" y="11191240"/>
                  </a:moveTo>
                  <a:lnTo>
                    <a:pt x="24380189" y="11191240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1191240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" name="Freeform 4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5" name="Group 5"/>
          <p:cNvGrpSpPr/>
          <p:nvPr/>
        </p:nvGrpSpPr>
        <p:grpSpPr>
          <a:xfrm>
            <a:off x="12261306" y="3548526"/>
            <a:ext cx="6018608" cy="81434"/>
            <a:chOff x="0" y="0"/>
            <a:chExt cx="8024811" cy="1085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24368" cy="108204"/>
            </a:xfrm>
            <a:custGeom>
              <a:avLst/>
              <a:gdLst/>
              <a:ahLst/>
              <a:cxnLst/>
              <a:rect l="l" t="t" r="r" b="b"/>
              <a:pathLst>
                <a:path w="8024368" h="108204">
                  <a:moveTo>
                    <a:pt x="0" y="0"/>
                  </a:moveTo>
                  <a:lnTo>
                    <a:pt x="8024368" y="0"/>
                  </a:lnTo>
                  <a:lnTo>
                    <a:pt x="8024368" y="108204"/>
                  </a:lnTo>
                  <a:lnTo>
                    <a:pt x="0" y="108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775" y="1892619"/>
            <a:ext cx="13503030" cy="1186901"/>
            <a:chOff x="0" y="0"/>
            <a:chExt cx="18004040" cy="15825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004028" cy="1582547"/>
            </a:xfrm>
            <a:custGeom>
              <a:avLst/>
              <a:gdLst/>
              <a:ahLst/>
              <a:cxnLst/>
              <a:rect l="l" t="t" r="r" b="b"/>
              <a:pathLst>
                <a:path w="18004028" h="1582547">
                  <a:moveTo>
                    <a:pt x="0" y="0"/>
                  </a:moveTo>
                  <a:lnTo>
                    <a:pt x="18004028" y="0"/>
                  </a:lnTo>
                  <a:lnTo>
                    <a:pt x="18004028" y="1582547"/>
                  </a:lnTo>
                  <a:lnTo>
                    <a:pt x="0" y="1582547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18004040" cy="143013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187"/>
                </a:lnSpc>
              </a:pPr>
              <a:r>
                <a:rPr lang="en-US" sz="6594" b="1" spc="13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  ALGUNOS COMENTARIOS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653171" y="1028700"/>
            <a:ext cx="1711269" cy="1711269"/>
            <a:chOff x="0" y="0"/>
            <a:chExt cx="2281692" cy="22816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81682" cy="2281682"/>
            </a:xfrm>
            <a:custGeom>
              <a:avLst/>
              <a:gdLst/>
              <a:ahLst/>
              <a:cxnLst/>
              <a:rect l="l" t="t" r="r" b="b"/>
              <a:pathLst>
                <a:path w="2281682" h="2281682">
                  <a:moveTo>
                    <a:pt x="2281682" y="0"/>
                  </a:moveTo>
                  <a:lnTo>
                    <a:pt x="0" y="0"/>
                  </a:lnTo>
                  <a:lnTo>
                    <a:pt x="0" y="2281682"/>
                  </a:lnTo>
                  <a:lnTo>
                    <a:pt x="2281682" y="2281682"/>
                  </a:lnTo>
                  <a:lnTo>
                    <a:pt x="2281682" y="0"/>
                  </a:lnTo>
                  <a:close/>
                </a:path>
              </a:pathLst>
            </a:custGeom>
            <a:solidFill>
              <a:srgbClr val="008778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2" name="Freeform 12" descr="Globo de pensamiento"/>
          <p:cNvSpPr/>
          <p:nvPr/>
        </p:nvSpPr>
        <p:spPr>
          <a:xfrm>
            <a:off x="12919708" y="1295238"/>
            <a:ext cx="1178194" cy="1178194"/>
          </a:xfrm>
          <a:custGeom>
            <a:avLst/>
            <a:gdLst/>
            <a:ahLst/>
            <a:cxnLst/>
            <a:rect l="l" t="t" r="r" b="b"/>
            <a:pathLst>
              <a:path w="1178194" h="1178194">
                <a:moveTo>
                  <a:pt x="0" y="0"/>
                </a:moveTo>
                <a:lnTo>
                  <a:pt x="1178194" y="0"/>
                </a:lnTo>
                <a:lnTo>
                  <a:pt x="1178194" y="1178194"/>
                </a:lnTo>
                <a:lnTo>
                  <a:pt x="0" y="1178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3" name="Group 13"/>
          <p:cNvGrpSpPr/>
          <p:nvPr/>
        </p:nvGrpSpPr>
        <p:grpSpPr>
          <a:xfrm>
            <a:off x="2621151" y="3394399"/>
            <a:ext cx="304944" cy="304944"/>
            <a:chOff x="0" y="0"/>
            <a:chExt cx="406593" cy="4065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722022" y="3465927"/>
            <a:ext cx="102987" cy="161825"/>
            <a:chOff x="0" y="0"/>
            <a:chExt cx="137316" cy="21576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6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179970" y="3339131"/>
            <a:ext cx="5687675" cy="429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Esto dicen los colaboradores: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124799" y="4107497"/>
            <a:ext cx="4042823" cy="1625281"/>
            <a:chOff x="0" y="0"/>
            <a:chExt cx="5390431" cy="2167042"/>
          </a:xfrm>
        </p:grpSpPr>
        <p:sp>
          <p:nvSpPr>
            <p:cNvPr id="19" name="Freeform 19"/>
            <p:cNvSpPr/>
            <p:nvPr/>
          </p:nvSpPr>
          <p:spPr>
            <a:xfrm>
              <a:off x="15367" y="15367"/>
              <a:ext cx="5359654" cy="2403348"/>
            </a:xfrm>
            <a:custGeom>
              <a:avLst/>
              <a:gdLst/>
              <a:ahLst/>
              <a:cxnLst/>
              <a:rect l="l" t="t" r="r" b="b"/>
              <a:pathLst>
                <a:path w="5359654" h="2403348">
                  <a:moveTo>
                    <a:pt x="0" y="0"/>
                  </a:moveTo>
                  <a:lnTo>
                    <a:pt x="893318" y="0"/>
                  </a:lnTo>
                  <a:lnTo>
                    <a:pt x="2233168" y="0"/>
                  </a:lnTo>
                  <a:lnTo>
                    <a:pt x="5359654" y="0"/>
                  </a:lnTo>
                  <a:lnTo>
                    <a:pt x="5359654" y="1246124"/>
                  </a:lnTo>
                  <a:lnTo>
                    <a:pt x="5359654" y="1780159"/>
                  </a:lnTo>
                  <a:lnTo>
                    <a:pt x="5359654" y="2136140"/>
                  </a:lnTo>
                  <a:lnTo>
                    <a:pt x="2233168" y="2136140"/>
                  </a:lnTo>
                  <a:lnTo>
                    <a:pt x="1563243" y="2403348"/>
                  </a:lnTo>
                  <a:lnTo>
                    <a:pt x="893318" y="2136267"/>
                  </a:lnTo>
                  <a:lnTo>
                    <a:pt x="0" y="2136267"/>
                  </a:lnTo>
                  <a:lnTo>
                    <a:pt x="0" y="1780286"/>
                  </a:lnTo>
                  <a:lnTo>
                    <a:pt x="0" y="1246124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5390388" cy="2434336"/>
            </a:xfrm>
            <a:custGeom>
              <a:avLst/>
              <a:gdLst/>
              <a:ahLst/>
              <a:cxnLst/>
              <a:rect l="l" t="t" r="r" b="b"/>
              <a:pathLst>
                <a:path w="5390388" h="2434336">
                  <a:moveTo>
                    <a:pt x="15367" y="0"/>
                  </a:moveTo>
                  <a:lnTo>
                    <a:pt x="908685" y="0"/>
                  </a:lnTo>
                  <a:lnTo>
                    <a:pt x="908685" y="15367"/>
                  </a:lnTo>
                  <a:lnTo>
                    <a:pt x="908685" y="0"/>
                  </a:lnTo>
                  <a:lnTo>
                    <a:pt x="908685" y="15367"/>
                  </a:lnTo>
                  <a:lnTo>
                    <a:pt x="908685" y="0"/>
                  </a:lnTo>
                  <a:lnTo>
                    <a:pt x="2248535" y="0"/>
                  </a:lnTo>
                  <a:lnTo>
                    <a:pt x="2248535" y="15367"/>
                  </a:lnTo>
                  <a:lnTo>
                    <a:pt x="2248535" y="0"/>
                  </a:lnTo>
                  <a:lnTo>
                    <a:pt x="5375021" y="0"/>
                  </a:lnTo>
                  <a:cubicBezTo>
                    <a:pt x="5383530" y="0"/>
                    <a:pt x="5390388" y="6858"/>
                    <a:pt x="5390388" y="15367"/>
                  </a:cubicBezTo>
                  <a:lnTo>
                    <a:pt x="5390388" y="1261491"/>
                  </a:lnTo>
                  <a:lnTo>
                    <a:pt x="5375021" y="1261491"/>
                  </a:lnTo>
                  <a:lnTo>
                    <a:pt x="5375021" y="1246124"/>
                  </a:lnTo>
                  <a:cubicBezTo>
                    <a:pt x="5383530" y="1246124"/>
                    <a:pt x="5390388" y="1252982"/>
                    <a:pt x="5390388" y="1261491"/>
                  </a:cubicBezTo>
                  <a:lnTo>
                    <a:pt x="5390388" y="1795526"/>
                  </a:lnTo>
                  <a:lnTo>
                    <a:pt x="5375021" y="1795526"/>
                  </a:lnTo>
                  <a:lnTo>
                    <a:pt x="5390388" y="1795526"/>
                  </a:lnTo>
                  <a:lnTo>
                    <a:pt x="5390388" y="2151507"/>
                  </a:lnTo>
                  <a:cubicBezTo>
                    <a:pt x="5390388" y="2160016"/>
                    <a:pt x="5383530" y="2166874"/>
                    <a:pt x="5375021" y="2166874"/>
                  </a:cubicBezTo>
                  <a:lnTo>
                    <a:pt x="2248535" y="2166874"/>
                  </a:lnTo>
                  <a:lnTo>
                    <a:pt x="2248535" y="2151507"/>
                  </a:lnTo>
                  <a:lnTo>
                    <a:pt x="2254250" y="2165858"/>
                  </a:lnTo>
                  <a:lnTo>
                    <a:pt x="1584325" y="2432939"/>
                  </a:lnTo>
                  <a:cubicBezTo>
                    <a:pt x="1580642" y="2434336"/>
                    <a:pt x="1576578" y="2434336"/>
                    <a:pt x="1572895" y="2432939"/>
                  </a:cubicBezTo>
                  <a:lnTo>
                    <a:pt x="902970" y="2165985"/>
                  </a:lnTo>
                  <a:lnTo>
                    <a:pt x="908685" y="2151634"/>
                  </a:lnTo>
                  <a:lnTo>
                    <a:pt x="908685" y="2167001"/>
                  </a:lnTo>
                  <a:lnTo>
                    <a:pt x="15367" y="2167001"/>
                  </a:lnTo>
                  <a:cubicBezTo>
                    <a:pt x="6858" y="2167001"/>
                    <a:pt x="0" y="2160143"/>
                    <a:pt x="0" y="2151634"/>
                  </a:cubicBezTo>
                  <a:lnTo>
                    <a:pt x="0" y="1795653"/>
                  </a:lnTo>
                  <a:lnTo>
                    <a:pt x="15367" y="1795653"/>
                  </a:lnTo>
                  <a:lnTo>
                    <a:pt x="0" y="1795653"/>
                  </a:lnTo>
                  <a:lnTo>
                    <a:pt x="0" y="1261491"/>
                  </a:lnTo>
                  <a:cubicBezTo>
                    <a:pt x="0" y="1252982"/>
                    <a:pt x="6858" y="1246124"/>
                    <a:pt x="15367" y="1246124"/>
                  </a:cubicBezTo>
                  <a:lnTo>
                    <a:pt x="15367" y="1261491"/>
                  </a:lnTo>
                  <a:lnTo>
                    <a:pt x="0" y="1261491"/>
                  </a:lnTo>
                  <a:lnTo>
                    <a:pt x="0" y="15367"/>
                  </a:lnTo>
                  <a:cubicBezTo>
                    <a:pt x="0" y="6858"/>
                    <a:pt x="6858" y="0"/>
                    <a:pt x="15367" y="0"/>
                  </a:cubicBezTo>
                  <a:moveTo>
                    <a:pt x="15367" y="30861"/>
                  </a:moveTo>
                  <a:lnTo>
                    <a:pt x="15367" y="15367"/>
                  </a:lnTo>
                  <a:lnTo>
                    <a:pt x="30861" y="15367"/>
                  </a:lnTo>
                  <a:lnTo>
                    <a:pt x="30861" y="1261491"/>
                  </a:lnTo>
                  <a:cubicBezTo>
                    <a:pt x="30861" y="1270000"/>
                    <a:pt x="24003" y="1276858"/>
                    <a:pt x="15494" y="1276858"/>
                  </a:cubicBezTo>
                  <a:lnTo>
                    <a:pt x="15494" y="1261491"/>
                  </a:lnTo>
                  <a:lnTo>
                    <a:pt x="30861" y="1261491"/>
                  </a:lnTo>
                  <a:lnTo>
                    <a:pt x="30861" y="1795526"/>
                  </a:lnTo>
                  <a:lnTo>
                    <a:pt x="30861" y="2151507"/>
                  </a:lnTo>
                  <a:lnTo>
                    <a:pt x="15367" y="2151507"/>
                  </a:lnTo>
                  <a:lnTo>
                    <a:pt x="15367" y="2136140"/>
                  </a:lnTo>
                  <a:lnTo>
                    <a:pt x="908685" y="2136140"/>
                  </a:lnTo>
                  <a:cubicBezTo>
                    <a:pt x="910590" y="2136140"/>
                    <a:pt x="912622" y="2136521"/>
                    <a:pt x="914400" y="2137283"/>
                  </a:cubicBezTo>
                  <a:lnTo>
                    <a:pt x="1584325" y="2404364"/>
                  </a:lnTo>
                  <a:lnTo>
                    <a:pt x="1578610" y="2418715"/>
                  </a:lnTo>
                  <a:lnTo>
                    <a:pt x="1572895" y="2404364"/>
                  </a:lnTo>
                  <a:lnTo>
                    <a:pt x="2242820" y="2137283"/>
                  </a:lnTo>
                  <a:cubicBezTo>
                    <a:pt x="2244598" y="2136521"/>
                    <a:pt x="2246630" y="2136140"/>
                    <a:pt x="2248535" y="2136140"/>
                  </a:cubicBezTo>
                  <a:lnTo>
                    <a:pt x="5375021" y="2136140"/>
                  </a:lnTo>
                  <a:lnTo>
                    <a:pt x="5375021" y="2151507"/>
                  </a:lnTo>
                  <a:lnTo>
                    <a:pt x="5359654" y="2151507"/>
                  </a:lnTo>
                  <a:lnTo>
                    <a:pt x="5359654" y="1795653"/>
                  </a:lnTo>
                  <a:lnTo>
                    <a:pt x="5359654" y="1261491"/>
                  </a:lnTo>
                  <a:lnTo>
                    <a:pt x="5375021" y="1261491"/>
                  </a:lnTo>
                  <a:lnTo>
                    <a:pt x="5375021" y="1276858"/>
                  </a:lnTo>
                  <a:cubicBezTo>
                    <a:pt x="5366512" y="1276858"/>
                    <a:pt x="5359654" y="1270000"/>
                    <a:pt x="5359654" y="1261491"/>
                  </a:cubicBezTo>
                  <a:lnTo>
                    <a:pt x="5359654" y="15367"/>
                  </a:lnTo>
                  <a:lnTo>
                    <a:pt x="5375021" y="15367"/>
                  </a:lnTo>
                  <a:lnTo>
                    <a:pt x="5375021" y="30861"/>
                  </a:lnTo>
                  <a:lnTo>
                    <a:pt x="2248535" y="30861"/>
                  </a:lnTo>
                  <a:lnTo>
                    <a:pt x="908685" y="30861"/>
                  </a:lnTo>
                  <a:lnTo>
                    <a:pt x="15367" y="30861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5390431" cy="2167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65"/>
                </a:lnSpc>
              </a:pPr>
              <a:r>
                <a:rPr lang="en-US" sz="3638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“MANTENEMOS INFORMADOS”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657518" y="7638893"/>
            <a:ext cx="3347457" cy="2216336"/>
            <a:chOff x="0" y="0"/>
            <a:chExt cx="4463276" cy="2955114"/>
          </a:xfrm>
        </p:grpSpPr>
        <p:sp>
          <p:nvSpPr>
            <p:cNvPr id="23" name="Freeform 23"/>
            <p:cNvSpPr/>
            <p:nvPr/>
          </p:nvSpPr>
          <p:spPr>
            <a:xfrm>
              <a:off x="15367" y="15367"/>
              <a:ext cx="4432554" cy="3289935"/>
            </a:xfrm>
            <a:custGeom>
              <a:avLst/>
              <a:gdLst/>
              <a:ahLst/>
              <a:cxnLst/>
              <a:rect l="l" t="t" r="r" b="b"/>
              <a:pathLst>
                <a:path w="4432554" h="3289935">
                  <a:moveTo>
                    <a:pt x="4432554" y="0"/>
                  </a:moveTo>
                  <a:lnTo>
                    <a:pt x="3693795" y="0"/>
                  </a:lnTo>
                  <a:lnTo>
                    <a:pt x="2585593" y="0"/>
                  </a:lnTo>
                  <a:lnTo>
                    <a:pt x="0" y="0"/>
                  </a:lnTo>
                  <a:lnTo>
                    <a:pt x="0" y="1705864"/>
                  </a:lnTo>
                  <a:lnTo>
                    <a:pt x="0" y="2437003"/>
                  </a:lnTo>
                  <a:lnTo>
                    <a:pt x="0" y="2924429"/>
                  </a:lnTo>
                  <a:lnTo>
                    <a:pt x="2585593" y="2924429"/>
                  </a:lnTo>
                  <a:lnTo>
                    <a:pt x="3139694" y="3289935"/>
                  </a:lnTo>
                  <a:lnTo>
                    <a:pt x="3693795" y="2924429"/>
                  </a:lnTo>
                  <a:lnTo>
                    <a:pt x="4432554" y="2924429"/>
                  </a:lnTo>
                  <a:lnTo>
                    <a:pt x="4432554" y="2437003"/>
                  </a:lnTo>
                  <a:lnTo>
                    <a:pt x="4432554" y="1705864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4463288" cy="3321558"/>
            </a:xfrm>
            <a:custGeom>
              <a:avLst/>
              <a:gdLst/>
              <a:ahLst/>
              <a:cxnLst/>
              <a:rect l="l" t="t" r="r" b="b"/>
              <a:pathLst>
                <a:path w="4463288" h="3321558">
                  <a:moveTo>
                    <a:pt x="4447921" y="30861"/>
                  </a:moveTo>
                  <a:lnTo>
                    <a:pt x="3709162" y="30861"/>
                  </a:lnTo>
                  <a:lnTo>
                    <a:pt x="3709162" y="15367"/>
                  </a:lnTo>
                  <a:lnTo>
                    <a:pt x="3709162" y="0"/>
                  </a:lnTo>
                  <a:lnTo>
                    <a:pt x="3709162" y="15367"/>
                  </a:lnTo>
                  <a:lnTo>
                    <a:pt x="3709162" y="30861"/>
                  </a:lnTo>
                  <a:lnTo>
                    <a:pt x="2600960" y="30861"/>
                  </a:lnTo>
                  <a:lnTo>
                    <a:pt x="2600960" y="15367"/>
                  </a:lnTo>
                  <a:lnTo>
                    <a:pt x="2600960" y="30861"/>
                  </a:lnTo>
                  <a:lnTo>
                    <a:pt x="15367" y="30861"/>
                  </a:lnTo>
                  <a:lnTo>
                    <a:pt x="15367" y="15367"/>
                  </a:lnTo>
                  <a:lnTo>
                    <a:pt x="30861" y="15367"/>
                  </a:lnTo>
                  <a:lnTo>
                    <a:pt x="30861" y="1721231"/>
                  </a:lnTo>
                  <a:lnTo>
                    <a:pt x="15367" y="1721231"/>
                  </a:lnTo>
                  <a:lnTo>
                    <a:pt x="15367" y="1705864"/>
                  </a:lnTo>
                  <a:cubicBezTo>
                    <a:pt x="23876" y="1705864"/>
                    <a:pt x="30734" y="1712722"/>
                    <a:pt x="30734" y="1721231"/>
                  </a:cubicBezTo>
                  <a:lnTo>
                    <a:pt x="30734" y="2452370"/>
                  </a:lnTo>
                  <a:lnTo>
                    <a:pt x="15367" y="2452370"/>
                  </a:lnTo>
                  <a:lnTo>
                    <a:pt x="30861" y="2452370"/>
                  </a:lnTo>
                  <a:lnTo>
                    <a:pt x="30861" y="2939796"/>
                  </a:lnTo>
                  <a:lnTo>
                    <a:pt x="15367" y="2939796"/>
                  </a:lnTo>
                  <a:lnTo>
                    <a:pt x="15367" y="2924429"/>
                  </a:lnTo>
                  <a:lnTo>
                    <a:pt x="2600960" y="2924429"/>
                  </a:lnTo>
                  <a:cubicBezTo>
                    <a:pt x="2604008" y="2924429"/>
                    <a:pt x="2606929" y="2925318"/>
                    <a:pt x="2609469" y="2926969"/>
                  </a:cubicBezTo>
                  <a:lnTo>
                    <a:pt x="3163570" y="3292475"/>
                  </a:lnTo>
                  <a:lnTo>
                    <a:pt x="3155061" y="3305302"/>
                  </a:lnTo>
                  <a:lnTo>
                    <a:pt x="3146552" y="3292475"/>
                  </a:lnTo>
                  <a:lnTo>
                    <a:pt x="3700653" y="2926969"/>
                  </a:lnTo>
                  <a:cubicBezTo>
                    <a:pt x="3703193" y="2925318"/>
                    <a:pt x="3706114" y="2924429"/>
                    <a:pt x="3709162" y="2924429"/>
                  </a:cubicBezTo>
                  <a:lnTo>
                    <a:pt x="4447921" y="2924429"/>
                  </a:lnTo>
                  <a:lnTo>
                    <a:pt x="4447921" y="2939796"/>
                  </a:lnTo>
                  <a:lnTo>
                    <a:pt x="4432554" y="2939796"/>
                  </a:lnTo>
                  <a:lnTo>
                    <a:pt x="4432554" y="2452370"/>
                  </a:lnTo>
                  <a:lnTo>
                    <a:pt x="4447921" y="2452370"/>
                  </a:lnTo>
                  <a:lnTo>
                    <a:pt x="4432554" y="2452370"/>
                  </a:lnTo>
                  <a:lnTo>
                    <a:pt x="4432554" y="1721231"/>
                  </a:lnTo>
                  <a:cubicBezTo>
                    <a:pt x="4432554" y="1712722"/>
                    <a:pt x="4439412" y="1705864"/>
                    <a:pt x="4447921" y="1705864"/>
                  </a:cubicBezTo>
                  <a:lnTo>
                    <a:pt x="4447921" y="1721231"/>
                  </a:lnTo>
                  <a:lnTo>
                    <a:pt x="4432554" y="1721231"/>
                  </a:lnTo>
                  <a:lnTo>
                    <a:pt x="4432554" y="15367"/>
                  </a:lnTo>
                  <a:lnTo>
                    <a:pt x="4447921" y="15367"/>
                  </a:lnTo>
                  <a:lnTo>
                    <a:pt x="4447921" y="30861"/>
                  </a:lnTo>
                  <a:moveTo>
                    <a:pt x="4447921" y="0"/>
                  </a:moveTo>
                  <a:cubicBezTo>
                    <a:pt x="4456430" y="0"/>
                    <a:pt x="4463288" y="6858"/>
                    <a:pt x="4463288" y="15367"/>
                  </a:cubicBezTo>
                  <a:lnTo>
                    <a:pt x="4463288" y="1721231"/>
                  </a:lnTo>
                  <a:cubicBezTo>
                    <a:pt x="4463288" y="1729740"/>
                    <a:pt x="4456430" y="1736598"/>
                    <a:pt x="4447921" y="1736598"/>
                  </a:cubicBezTo>
                  <a:lnTo>
                    <a:pt x="4447921" y="1721231"/>
                  </a:lnTo>
                  <a:lnTo>
                    <a:pt x="4463288" y="1721231"/>
                  </a:lnTo>
                  <a:lnTo>
                    <a:pt x="4463288" y="2452370"/>
                  </a:lnTo>
                  <a:lnTo>
                    <a:pt x="4463288" y="2939796"/>
                  </a:lnTo>
                  <a:cubicBezTo>
                    <a:pt x="4463288" y="2948305"/>
                    <a:pt x="4456430" y="2955163"/>
                    <a:pt x="4447921" y="2955163"/>
                  </a:cubicBezTo>
                  <a:lnTo>
                    <a:pt x="3709162" y="2955163"/>
                  </a:lnTo>
                  <a:lnTo>
                    <a:pt x="3709162" y="2939796"/>
                  </a:lnTo>
                  <a:lnTo>
                    <a:pt x="3717671" y="2952623"/>
                  </a:lnTo>
                  <a:lnTo>
                    <a:pt x="3163570" y="3318129"/>
                  </a:lnTo>
                  <a:cubicBezTo>
                    <a:pt x="3158363" y="3321558"/>
                    <a:pt x="3151759" y="3321558"/>
                    <a:pt x="3146552" y="3318129"/>
                  </a:cubicBezTo>
                  <a:lnTo>
                    <a:pt x="2592451" y="2952623"/>
                  </a:lnTo>
                  <a:lnTo>
                    <a:pt x="2600960" y="2939796"/>
                  </a:lnTo>
                  <a:lnTo>
                    <a:pt x="2600960" y="2955163"/>
                  </a:lnTo>
                  <a:lnTo>
                    <a:pt x="15367" y="2955163"/>
                  </a:lnTo>
                  <a:cubicBezTo>
                    <a:pt x="6858" y="2955163"/>
                    <a:pt x="0" y="2948305"/>
                    <a:pt x="0" y="2939796"/>
                  </a:cubicBezTo>
                  <a:lnTo>
                    <a:pt x="0" y="2452370"/>
                  </a:lnTo>
                  <a:lnTo>
                    <a:pt x="0" y="1721231"/>
                  </a:lnTo>
                  <a:lnTo>
                    <a:pt x="15367" y="1721231"/>
                  </a:lnTo>
                  <a:lnTo>
                    <a:pt x="15367" y="1736598"/>
                  </a:lnTo>
                  <a:cubicBezTo>
                    <a:pt x="6858" y="1736598"/>
                    <a:pt x="0" y="1729740"/>
                    <a:pt x="0" y="1721231"/>
                  </a:cubicBezTo>
                  <a:lnTo>
                    <a:pt x="0" y="15367"/>
                  </a:lnTo>
                  <a:cubicBezTo>
                    <a:pt x="0" y="6858"/>
                    <a:pt x="6858" y="0"/>
                    <a:pt x="15367" y="0"/>
                  </a:cubicBezTo>
                  <a:lnTo>
                    <a:pt x="2600960" y="0"/>
                  </a:lnTo>
                  <a:lnTo>
                    <a:pt x="3709035" y="0"/>
                  </a:lnTo>
                  <a:cubicBezTo>
                    <a:pt x="3717544" y="0"/>
                    <a:pt x="3724402" y="6858"/>
                    <a:pt x="3724402" y="15367"/>
                  </a:cubicBezTo>
                  <a:cubicBezTo>
                    <a:pt x="3724402" y="23876"/>
                    <a:pt x="3717544" y="30734"/>
                    <a:pt x="3709035" y="30734"/>
                  </a:cubicBezTo>
                  <a:cubicBezTo>
                    <a:pt x="3700526" y="30734"/>
                    <a:pt x="3693668" y="23876"/>
                    <a:pt x="3693668" y="15367"/>
                  </a:cubicBezTo>
                  <a:cubicBezTo>
                    <a:pt x="3693668" y="6858"/>
                    <a:pt x="3700653" y="0"/>
                    <a:pt x="3709162" y="0"/>
                  </a:cubicBezTo>
                  <a:lnTo>
                    <a:pt x="4447921" y="0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4463276" cy="2955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4"/>
                </a:lnSpc>
              </a:pPr>
              <a:r>
                <a:rPr lang="en-US" sz="2728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“ME PARECEN EXCELENTES LAS ACTUALIZACIONES EN TIEMPO Y ESPACIO”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349381" y="4107497"/>
            <a:ext cx="5842457" cy="3306647"/>
            <a:chOff x="0" y="0"/>
            <a:chExt cx="7789943" cy="4408863"/>
          </a:xfrm>
        </p:grpSpPr>
        <p:sp>
          <p:nvSpPr>
            <p:cNvPr id="27" name="Freeform 27"/>
            <p:cNvSpPr/>
            <p:nvPr/>
          </p:nvSpPr>
          <p:spPr>
            <a:xfrm>
              <a:off x="15367" y="15367"/>
              <a:ext cx="7759192" cy="4925187"/>
            </a:xfrm>
            <a:custGeom>
              <a:avLst/>
              <a:gdLst/>
              <a:ahLst/>
              <a:cxnLst/>
              <a:rect l="l" t="t" r="r" b="b"/>
              <a:pathLst>
                <a:path w="7759192" h="4925187">
                  <a:moveTo>
                    <a:pt x="7759192" y="0"/>
                  </a:moveTo>
                  <a:lnTo>
                    <a:pt x="6465951" y="0"/>
                  </a:lnTo>
                  <a:lnTo>
                    <a:pt x="4526153" y="0"/>
                  </a:lnTo>
                  <a:lnTo>
                    <a:pt x="0" y="0"/>
                  </a:lnTo>
                  <a:lnTo>
                    <a:pt x="0" y="2553843"/>
                  </a:lnTo>
                  <a:lnTo>
                    <a:pt x="0" y="3648329"/>
                  </a:lnTo>
                  <a:lnTo>
                    <a:pt x="0" y="4377944"/>
                  </a:lnTo>
                  <a:lnTo>
                    <a:pt x="4526153" y="4377944"/>
                  </a:lnTo>
                  <a:lnTo>
                    <a:pt x="5496052" y="4925187"/>
                  </a:lnTo>
                  <a:lnTo>
                    <a:pt x="6465951" y="4377944"/>
                  </a:lnTo>
                  <a:lnTo>
                    <a:pt x="7759192" y="4377944"/>
                  </a:lnTo>
                  <a:lnTo>
                    <a:pt x="7759192" y="3648456"/>
                  </a:lnTo>
                  <a:lnTo>
                    <a:pt x="7759192" y="2553843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7789926" cy="4956683"/>
            </a:xfrm>
            <a:custGeom>
              <a:avLst/>
              <a:gdLst/>
              <a:ahLst/>
              <a:cxnLst/>
              <a:rect l="l" t="t" r="r" b="b"/>
              <a:pathLst>
                <a:path w="7789926" h="4956683">
                  <a:moveTo>
                    <a:pt x="7774559" y="30861"/>
                  </a:moveTo>
                  <a:lnTo>
                    <a:pt x="6481318" y="30861"/>
                  </a:lnTo>
                  <a:lnTo>
                    <a:pt x="6481318" y="15367"/>
                  </a:lnTo>
                  <a:lnTo>
                    <a:pt x="6481318" y="0"/>
                  </a:lnTo>
                  <a:lnTo>
                    <a:pt x="6481318" y="15367"/>
                  </a:lnTo>
                  <a:lnTo>
                    <a:pt x="6481318" y="30861"/>
                  </a:lnTo>
                  <a:lnTo>
                    <a:pt x="4541520" y="30861"/>
                  </a:lnTo>
                  <a:lnTo>
                    <a:pt x="4541520" y="15367"/>
                  </a:lnTo>
                  <a:lnTo>
                    <a:pt x="4541520" y="30861"/>
                  </a:lnTo>
                  <a:lnTo>
                    <a:pt x="15367" y="30861"/>
                  </a:lnTo>
                  <a:lnTo>
                    <a:pt x="15367" y="15367"/>
                  </a:lnTo>
                  <a:lnTo>
                    <a:pt x="30861" y="15367"/>
                  </a:lnTo>
                  <a:lnTo>
                    <a:pt x="30861" y="2569210"/>
                  </a:lnTo>
                  <a:lnTo>
                    <a:pt x="15367" y="2569210"/>
                  </a:lnTo>
                  <a:lnTo>
                    <a:pt x="15367" y="2553843"/>
                  </a:lnTo>
                  <a:cubicBezTo>
                    <a:pt x="23876" y="2553843"/>
                    <a:pt x="30734" y="2560701"/>
                    <a:pt x="30734" y="2569210"/>
                  </a:cubicBezTo>
                  <a:lnTo>
                    <a:pt x="30734" y="3663696"/>
                  </a:lnTo>
                  <a:lnTo>
                    <a:pt x="15367" y="3663696"/>
                  </a:lnTo>
                  <a:lnTo>
                    <a:pt x="30861" y="3663696"/>
                  </a:lnTo>
                  <a:lnTo>
                    <a:pt x="30861" y="4393311"/>
                  </a:lnTo>
                  <a:lnTo>
                    <a:pt x="15367" y="4393311"/>
                  </a:lnTo>
                  <a:lnTo>
                    <a:pt x="15367" y="4377944"/>
                  </a:lnTo>
                  <a:lnTo>
                    <a:pt x="4541520" y="4377944"/>
                  </a:lnTo>
                  <a:cubicBezTo>
                    <a:pt x="4544187" y="4377944"/>
                    <a:pt x="4546727" y="4378579"/>
                    <a:pt x="4549140" y="4379976"/>
                  </a:cubicBezTo>
                  <a:lnTo>
                    <a:pt x="5519039" y="4927219"/>
                  </a:lnTo>
                  <a:lnTo>
                    <a:pt x="5511419" y="4940681"/>
                  </a:lnTo>
                  <a:lnTo>
                    <a:pt x="5503799" y="4927219"/>
                  </a:lnTo>
                  <a:lnTo>
                    <a:pt x="6473698" y="4379976"/>
                  </a:lnTo>
                  <a:cubicBezTo>
                    <a:pt x="6475984" y="4378706"/>
                    <a:pt x="6478651" y="4377944"/>
                    <a:pt x="6481318" y="4377944"/>
                  </a:cubicBezTo>
                  <a:lnTo>
                    <a:pt x="7774559" y="4377944"/>
                  </a:lnTo>
                  <a:lnTo>
                    <a:pt x="7774559" y="4393311"/>
                  </a:lnTo>
                  <a:lnTo>
                    <a:pt x="7759192" y="4393311"/>
                  </a:lnTo>
                  <a:lnTo>
                    <a:pt x="7759192" y="3663823"/>
                  </a:lnTo>
                  <a:lnTo>
                    <a:pt x="7774559" y="3663823"/>
                  </a:lnTo>
                  <a:lnTo>
                    <a:pt x="7759192" y="3663823"/>
                  </a:lnTo>
                  <a:lnTo>
                    <a:pt x="7759192" y="2569210"/>
                  </a:lnTo>
                  <a:cubicBezTo>
                    <a:pt x="7759192" y="2560701"/>
                    <a:pt x="7766050" y="2553843"/>
                    <a:pt x="7774559" y="2553843"/>
                  </a:cubicBezTo>
                  <a:lnTo>
                    <a:pt x="7774559" y="2569210"/>
                  </a:lnTo>
                  <a:lnTo>
                    <a:pt x="7759192" y="2569210"/>
                  </a:lnTo>
                  <a:lnTo>
                    <a:pt x="7759192" y="15367"/>
                  </a:lnTo>
                  <a:lnTo>
                    <a:pt x="7774559" y="15367"/>
                  </a:lnTo>
                  <a:lnTo>
                    <a:pt x="7774559" y="30861"/>
                  </a:lnTo>
                  <a:moveTo>
                    <a:pt x="7774559" y="0"/>
                  </a:moveTo>
                  <a:cubicBezTo>
                    <a:pt x="7783068" y="0"/>
                    <a:pt x="7789926" y="6858"/>
                    <a:pt x="7789926" y="15367"/>
                  </a:cubicBezTo>
                  <a:lnTo>
                    <a:pt x="7789926" y="2569210"/>
                  </a:lnTo>
                  <a:cubicBezTo>
                    <a:pt x="7789926" y="2577719"/>
                    <a:pt x="7783068" y="2584577"/>
                    <a:pt x="7774559" y="2584577"/>
                  </a:cubicBezTo>
                  <a:lnTo>
                    <a:pt x="7774559" y="2569210"/>
                  </a:lnTo>
                  <a:lnTo>
                    <a:pt x="7789926" y="2569210"/>
                  </a:lnTo>
                  <a:lnTo>
                    <a:pt x="7789926" y="3663696"/>
                  </a:lnTo>
                  <a:lnTo>
                    <a:pt x="7789926" y="4393311"/>
                  </a:lnTo>
                  <a:cubicBezTo>
                    <a:pt x="7789926" y="4401820"/>
                    <a:pt x="7783068" y="4408678"/>
                    <a:pt x="7774559" y="4408678"/>
                  </a:cubicBezTo>
                  <a:lnTo>
                    <a:pt x="6481318" y="4408678"/>
                  </a:lnTo>
                  <a:lnTo>
                    <a:pt x="6481318" y="4393311"/>
                  </a:lnTo>
                  <a:lnTo>
                    <a:pt x="6488938" y="4406773"/>
                  </a:lnTo>
                  <a:lnTo>
                    <a:pt x="5519039" y="4954016"/>
                  </a:lnTo>
                  <a:cubicBezTo>
                    <a:pt x="5514340" y="4956683"/>
                    <a:pt x="5508625" y="4956683"/>
                    <a:pt x="5503926" y="4954016"/>
                  </a:cubicBezTo>
                  <a:lnTo>
                    <a:pt x="4534027" y="4406900"/>
                  </a:lnTo>
                  <a:lnTo>
                    <a:pt x="4541647" y="4393438"/>
                  </a:lnTo>
                  <a:lnTo>
                    <a:pt x="4541647" y="4408805"/>
                  </a:lnTo>
                  <a:lnTo>
                    <a:pt x="15367" y="4408805"/>
                  </a:lnTo>
                  <a:cubicBezTo>
                    <a:pt x="6858" y="4408805"/>
                    <a:pt x="0" y="4401947"/>
                    <a:pt x="0" y="4393438"/>
                  </a:cubicBezTo>
                  <a:lnTo>
                    <a:pt x="0" y="3663823"/>
                  </a:lnTo>
                  <a:lnTo>
                    <a:pt x="0" y="2569210"/>
                  </a:lnTo>
                  <a:lnTo>
                    <a:pt x="15367" y="2569210"/>
                  </a:lnTo>
                  <a:lnTo>
                    <a:pt x="15367" y="2584577"/>
                  </a:lnTo>
                  <a:cubicBezTo>
                    <a:pt x="6858" y="2584577"/>
                    <a:pt x="0" y="2577719"/>
                    <a:pt x="0" y="2569210"/>
                  </a:cubicBezTo>
                  <a:lnTo>
                    <a:pt x="0" y="15367"/>
                  </a:lnTo>
                  <a:cubicBezTo>
                    <a:pt x="0" y="6858"/>
                    <a:pt x="6858" y="0"/>
                    <a:pt x="15367" y="0"/>
                  </a:cubicBezTo>
                  <a:lnTo>
                    <a:pt x="4541520" y="0"/>
                  </a:lnTo>
                  <a:lnTo>
                    <a:pt x="6481318" y="0"/>
                  </a:lnTo>
                  <a:cubicBezTo>
                    <a:pt x="6489827" y="0"/>
                    <a:pt x="6496685" y="6858"/>
                    <a:pt x="6496685" y="15367"/>
                  </a:cubicBezTo>
                  <a:cubicBezTo>
                    <a:pt x="6496685" y="23876"/>
                    <a:pt x="6489827" y="30734"/>
                    <a:pt x="6481318" y="30734"/>
                  </a:cubicBezTo>
                  <a:cubicBezTo>
                    <a:pt x="6472809" y="30734"/>
                    <a:pt x="6465951" y="23876"/>
                    <a:pt x="6465951" y="15367"/>
                  </a:cubicBezTo>
                  <a:cubicBezTo>
                    <a:pt x="6465951" y="6858"/>
                    <a:pt x="6472809" y="0"/>
                    <a:pt x="6481318" y="0"/>
                  </a:cubicBezTo>
                  <a:lnTo>
                    <a:pt x="7774559" y="0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7789943" cy="4408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4"/>
                </a:lnSpc>
              </a:pPr>
              <a:r>
                <a:rPr lang="en-US" sz="2728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“LAS INFORMACIONES SUMINISTRADAS, ADEMÁS DE INFORMATIVAS SON MOTIVACIONALES, PUES NOS MANTIENEN AL TANTO DE LO QUE SUCEDE EN EL EQUIPO ARGOS CARIBE Y CÓMO AVANZAMOS”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3221" y="6597959"/>
            <a:ext cx="6418139" cy="3175694"/>
            <a:chOff x="0" y="0"/>
            <a:chExt cx="8557519" cy="4234258"/>
          </a:xfrm>
        </p:grpSpPr>
        <p:sp>
          <p:nvSpPr>
            <p:cNvPr id="31" name="Freeform 31"/>
            <p:cNvSpPr/>
            <p:nvPr/>
          </p:nvSpPr>
          <p:spPr>
            <a:xfrm>
              <a:off x="15367" y="15367"/>
              <a:ext cx="8526780" cy="4728845"/>
            </a:xfrm>
            <a:custGeom>
              <a:avLst/>
              <a:gdLst/>
              <a:ahLst/>
              <a:cxnLst/>
              <a:rect l="l" t="t" r="r" b="b"/>
              <a:pathLst>
                <a:path w="8526780" h="4728845">
                  <a:moveTo>
                    <a:pt x="0" y="0"/>
                  </a:moveTo>
                  <a:lnTo>
                    <a:pt x="1421130" y="0"/>
                  </a:lnTo>
                  <a:lnTo>
                    <a:pt x="3552825" y="0"/>
                  </a:lnTo>
                  <a:lnTo>
                    <a:pt x="8526780" y="0"/>
                  </a:lnTo>
                  <a:lnTo>
                    <a:pt x="8526780" y="2451989"/>
                  </a:lnTo>
                  <a:lnTo>
                    <a:pt x="8526780" y="3502914"/>
                  </a:lnTo>
                  <a:lnTo>
                    <a:pt x="8526780" y="4203446"/>
                  </a:lnTo>
                  <a:lnTo>
                    <a:pt x="3552825" y="4203446"/>
                  </a:lnTo>
                  <a:lnTo>
                    <a:pt x="2487041" y="4728845"/>
                  </a:lnTo>
                  <a:lnTo>
                    <a:pt x="1421130" y="4203446"/>
                  </a:lnTo>
                  <a:lnTo>
                    <a:pt x="0" y="4203446"/>
                  </a:lnTo>
                  <a:lnTo>
                    <a:pt x="0" y="3502914"/>
                  </a:lnTo>
                  <a:lnTo>
                    <a:pt x="0" y="2451989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8557514" cy="4760214"/>
            </a:xfrm>
            <a:custGeom>
              <a:avLst/>
              <a:gdLst/>
              <a:ahLst/>
              <a:cxnLst/>
              <a:rect l="l" t="t" r="r" b="b"/>
              <a:pathLst>
                <a:path w="8557514" h="4760214">
                  <a:moveTo>
                    <a:pt x="15367" y="0"/>
                  </a:moveTo>
                  <a:lnTo>
                    <a:pt x="1436497" y="0"/>
                  </a:lnTo>
                  <a:lnTo>
                    <a:pt x="1436497" y="15367"/>
                  </a:lnTo>
                  <a:lnTo>
                    <a:pt x="1436497" y="0"/>
                  </a:lnTo>
                  <a:lnTo>
                    <a:pt x="1436497" y="15367"/>
                  </a:lnTo>
                  <a:lnTo>
                    <a:pt x="1436497" y="0"/>
                  </a:lnTo>
                  <a:lnTo>
                    <a:pt x="3568192" y="0"/>
                  </a:lnTo>
                  <a:lnTo>
                    <a:pt x="3568192" y="15367"/>
                  </a:lnTo>
                  <a:lnTo>
                    <a:pt x="3568192" y="0"/>
                  </a:lnTo>
                  <a:lnTo>
                    <a:pt x="8542147" y="0"/>
                  </a:lnTo>
                  <a:cubicBezTo>
                    <a:pt x="8550656" y="0"/>
                    <a:pt x="8557514" y="6858"/>
                    <a:pt x="8557514" y="15367"/>
                  </a:cubicBezTo>
                  <a:lnTo>
                    <a:pt x="8557514" y="2467356"/>
                  </a:lnTo>
                  <a:lnTo>
                    <a:pt x="8542147" y="2467356"/>
                  </a:lnTo>
                  <a:lnTo>
                    <a:pt x="8542147" y="2451989"/>
                  </a:lnTo>
                  <a:cubicBezTo>
                    <a:pt x="8550656" y="2451989"/>
                    <a:pt x="8557514" y="2458847"/>
                    <a:pt x="8557514" y="2467356"/>
                  </a:cubicBezTo>
                  <a:lnTo>
                    <a:pt x="8557514" y="3518281"/>
                  </a:lnTo>
                  <a:lnTo>
                    <a:pt x="8542147" y="3518281"/>
                  </a:lnTo>
                  <a:lnTo>
                    <a:pt x="8557514" y="3518281"/>
                  </a:lnTo>
                  <a:lnTo>
                    <a:pt x="8557514" y="4218813"/>
                  </a:lnTo>
                  <a:cubicBezTo>
                    <a:pt x="8557514" y="4227322"/>
                    <a:pt x="8550656" y="4234180"/>
                    <a:pt x="8542147" y="4234180"/>
                  </a:cubicBezTo>
                  <a:lnTo>
                    <a:pt x="3568192" y="4234180"/>
                  </a:lnTo>
                  <a:lnTo>
                    <a:pt x="3568192" y="4218813"/>
                  </a:lnTo>
                  <a:lnTo>
                    <a:pt x="3575050" y="4232656"/>
                  </a:lnTo>
                  <a:lnTo>
                    <a:pt x="2509266" y="4758055"/>
                  </a:lnTo>
                  <a:cubicBezTo>
                    <a:pt x="2504948" y="4760214"/>
                    <a:pt x="2499995" y="4760214"/>
                    <a:pt x="2495677" y="4758055"/>
                  </a:cubicBezTo>
                  <a:lnTo>
                    <a:pt x="1429766" y="4232656"/>
                  </a:lnTo>
                  <a:lnTo>
                    <a:pt x="1436624" y="4218813"/>
                  </a:lnTo>
                  <a:lnTo>
                    <a:pt x="1436624" y="4234180"/>
                  </a:lnTo>
                  <a:lnTo>
                    <a:pt x="15367" y="4234180"/>
                  </a:lnTo>
                  <a:cubicBezTo>
                    <a:pt x="6858" y="4234180"/>
                    <a:pt x="0" y="4227322"/>
                    <a:pt x="0" y="4218813"/>
                  </a:cubicBezTo>
                  <a:lnTo>
                    <a:pt x="0" y="3518281"/>
                  </a:lnTo>
                  <a:lnTo>
                    <a:pt x="15367" y="3518281"/>
                  </a:lnTo>
                  <a:lnTo>
                    <a:pt x="0" y="3518281"/>
                  </a:lnTo>
                  <a:lnTo>
                    <a:pt x="0" y="2467356"/>
                  </a:lnTo>
                  <a:cubicBezTo>
                    <a:pt x="0" y="2458847"/>
                    <a:pt x="6858" y="2451989"/>
                    <a:pt x="15367" y="2451989"/>
                  </a:cubicBezTo>
                  <a:lnTo>
                    <a:pt x="15367" y="2467356"/>
                  </a:lnTo>
                  <a:lnTo>
                    <a:pt x="0" y="2467356"/>
                  </a:lnTo>
                  <a:lnTo>
                    <a:pt x="0" y="15367"/>
                  </a:lnTo>
                  <a:cubicBezTo>
                    <a:pt x="0" y="6858"/>
                    <a:pt x="6858" y="0"/>
                    <a:pt x="15367" y="0"/>
                  </a:cubicBezTo>
                  <a:moveTo>
                    <a:pt x="15367" y="30861"/>
                  </a:moveTo>
                  <a:lnTo>
                    <a:pt x="15367" y="15367"/>
                  </a:lnTo>
                  <a:lnTo>
                    <a:pt x="30861" y="15367"/>
                  </a:lnTo>
                  <a:lnTo>
                    <a:pt x="30861" y="2467356"/>
                  </a:lnTo>
                  <a:cubicBezTo>
                    <a:pt x="30861" y="2475865"/>
                    <a:pt x="24003" y="2482723"/>
                    <a:pt x="15494" y="2482723"/>
                  </a:cubicBezTo>
                  <a:lnTo>
                    <a:pt x="15494" y="2467356"/>
                  </a:lnTo>
                  <a:lnTo>
                    <a:pt x="30861" y="2467356"/>
                  </a:lnTo>
                  <a:lnTo>
                    <a:pt x="30861" y="3518281"/>
                  </a:lnTo>
                  <a:lnTo>
                    <a:pt x="30861" y="4218813"/>
                  </a:lnTo>
                  <a:lnTo>
                    <a:pt x="15367" y="4218813"/>
                  </a:lnTo>
                  <a:lnTo>
                    <a:pt x="15367" y="4203446"/>
                  </a:lnTo>
                  <a:lnTo>
                    <a:pt x="1436497" y="4203446"/>
                  </a:lnTo>
                  <a:cubicBezTo>
                    <a:pt x="1438910" y="4203446"/>
                    <a:pt x="1441196" y="4203954"/>
                    <a:pt x="1443355" y="4204970"/>
                  </a:cubicBezTo>
                  <a:lnTo>
                    <a:pt x="2509266" y="4730369"/>
                  </a:lnTo>
                  <a:lnTo>
                    <a:pt x="2502408" y="4744212"/>
                  </a:lnTo>
                  <a:lnTo>
                    <a:pt x="2495550" y="4730369"/>
                  </a:lnTo>
                  <a:lnTo>
                    <a:pt x="3561334" y="4204970"/>
                  </a:lnTo>
                  <a:cubicBezTo>
                    <a:pt x="3563493" y="4203954"/>
                    <a:pt x="3565779" y="4203446"/>
                    <a:pt x="3568192" y="4203446"/>
                  </a:cubicBezTo>
                  <a:lnTo>
                    <a:pt x="8542147" y="4203446"/>
                  </a:lnTo>
                  <a:lnTo>
                    <a:pt x="8542147" y="4218813"/>
                  </a:lnTo>
                  <a:lnTo>
                    <a:pt x="8526780" y="4218813"/>
                  </a:lnTo>
                  <a:lnTo>
                    <a:pt x="8526780" y="3518281"/>
                  </a:lnTo>
                  <a:lnTo>
                    <a:pt x="8526780" y="2467356"/>
                  </a:lnTo>
                  <a:lnTo>
                    <a:pt x="8542148" y="2467356"/>
                  </a:lnTo>
                  <a:lnTo>
                    <a:pt x="8542148" y="2482723"/>
                  </a:lnTo>
                  <a:cubicBezTo>
                    <a:pt x="8533638" y="2482723"/>
                    <a:pt x="8526780" y="2475865"/>
                    <a:pt x="8526780" y="2467356"/>
                  </a:cubicBezTo>
                  <a:lnTo>
                    <a:pt x="8526780" y="15367"/>
                  </a:lnTo>
                  <a:lnTo>
                    <a:pt x="8542148" y="15367"/>
                  </a:lnTo>
                  <a:lnTo>
                    <a:pt x="8542148" y="30861"/>
                  </a:lnTo>
                  <a:lnTo>
                    <a:pt x="3568192" y="30861"/>
                  </a:lnTo>
                  <a:lnTo>
                    <a:pt x="1436497" y="30861"/>
                  </a:lnTo>
                  <a:lnTo>
                    <a:pt x="15367" y="30861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9525"/>
              <a:ext cx="8557519" cy="4243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9"/>
                </a:lnSpc>
              </a:pPr>
              <a:r>
                <a:rPr lang="en-US" sz="3274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“CONSIDERO QUE EL CONTENIDO QUE SE HA TRABAJADO GENERA VALOR, LA PERIODICIDAD NO SATURA Y SE COMBINAN LAS COMUNICACIONES”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891797" y="4107498"/>
            <a:ext cx="4051241" cy="2293590"/>
            <a:chOff x="0" y="0"/>
            <a:chExt cx="5401655" cy="3058119"/>
          </a:xfrm>
        </p:grpSpPr>
        <p:sp>
          <p:nvSpPr>
            <p:cNvPr id="35" name="Freeform 35"/>
            <p:cNvSpPr/>
            <p:nvPr/>
          </p:nvSpPr>
          <p:spPr>
            <a:xfrm>
              <a:off x="15367" y="15367"/>
              <a:ext cx="5370830" cy="3405759"/>
            </a:xfrm>
            <a:custGeom>
              <a:avLst/>
              <a:gdLst/>
              <a:ahLst/>
              <a:cxnLst/>
              <a:rect l="l" t="t" r="r" b="b"/>
              <a:pathLst>
                <a:path w="5370830" h="3405759">
                  <a:moveTo>
                    <a:pt x="5370830" y="0"/>
                  </a:moveTo>
                  <a:lnTo>
                    <a:pt x="4475734" y="0"/>
                  </a:lnTo>
                  <a:lnTo>
                    <a:pt x="3133090" y="0"/>
                  </a:lnTo>
                  <a:lnTo>
                    <a:pt x="0" y="0"/>
                  </a:lnTo>
                  <a:lnTo>
                    <a:pt x="0" y="1765935"/>
                  </a:lnTo>
                  <a:lnTo>
                    <a:pt x="0" y="2522728"/>
                  </a:lnTo>
                  <a:lnTo>
                    <a:pt x="0" y="3027299"/>
                  </a:lnTo>
                  <a:lnTo>
                    <a:pt x="3133090" y="3027299"/>
                  </a:lnTo>
                  <a:lnTo>
                    <a:pt x="3804412" y="3405759"/>
                  </a:lnTo>
                  <a:lnTo>
                    <a:pt x="4475734" y="3027299"/>
                  </a:lnTo>
                  <a:lnTo>
                    <a:pt x="5370830" y="3027299"/>
                  </a:lnTo>
                  <a:lnTo>
                    <a:pt x="5370830" y="2522855"/>
                  </a:lnTo>
                  <a:lnTo>
                    <a:pt x="5370830" y="17659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0"/>
              <a:ext cx="5401564" cy="3437255"/>
            </a:xfrm>
            <a:custGeom>
              <a:avLst/>
              <a:gdLst/>
              <a:ahLst/>
              <a:cxnLst/>
              <a:rect l="l" t="t" r="r" b="b"/>
              <a:pathLst>
                <a:path w="5401564" h="3437255">
                  <a:moveTo>
                    <a:pt x="5386197" y="30861"/>
                  </a:moveTo>
                  <a:lnTo>
                    <a:pt x="4491101" y="30861"/>
                  </a:lnTo>
                  <a:lnTo>
                    <a:pt x="4491101" y="15367"/>
                  </a:lnTo>
                  <a:lnTo>
                    <a:pt x="4491101" y="0"/>
                  </a:lnTo>
                  <a:lnTo>
                    <a:pt x="4491101" y="15367"/>
                  </a:lnTo>
                  <a:lnTo>
                    <a:pt x="4491101" y="30861"/>
                  </a:lnTo>
                  <a:lnTo>
                    <a:pt x="3148457" y="30861"/>
                  </a:lnTo>
                  <a:lnTo>
                    <a:pt x="3148457" y="15367"/>
                  </a:lnTo>
                  <a:lnTo>
                    <a:pt x="3148457" y="30861"/>
                  </a:lnTo>
                  <a:lnTo>
                    <a:pt x="15367" y="30861"/>
                  </a:lnTo>
                  <a:lnTo>
                    <a:pt x="15367" y="15367"/>
                  </a:lnTo>
                  <a:lnTo>
                    <a:pt x="30861" y="15367"/>
                  </a:lnTo>
                  <a:lnTo>
                    <a:pt x="30861" y="1781302"/>
                  </a:lnTo>
                  <a:lnTo>
                    <a:pt x="15367" y="1781302"/>
                  </a:lnTo>
                  <a:lnTo>
                    <a:pt x="15367" y="1765935"/>
                  </a:lnTo>
                  <a:cubicBezTo>
                    <a:pt x="23876" y="1765935"/>
                    <a:pt x="30734" y="1772793"/>
                    <a:pt x="30734" y="1781302"/>
                  </a:cubicBezTo>
                  <a:lnTo>
                    <a:pt x="30734" y="2538095"/>
                  </a:lnTo>
                  <a:lnTo>
                    <a:pt x="15367" y="2538095"/>
                  </a:lnTo>
                  <a:lnTo>
                    <a:pt x="30861" y="2538095"/>
                  </a:lnTo>
                  <a:lnTo>
                    <a:pt x="30861" y="3042666"/>
                  </a:lnTo>
                  <a:lnTo>
                    <a:pt x="15367" y="3042666"/>
                  </a:lnTo>
                  <a:lnTo>
                    <a:pt x="15367" y="3027299"/>
                  </a:lnTo>
                  <a:lnTo>
                    <a:pt x="3148457" y="3027299"/>
                  </a:lnTo>
                  <a:cubicBezTo>
                    <a:pt x="3151124" y="3027299"/>
                    <a:pt x="3153664" y="3027934"/>
                    <a:pt x="3156077" y="3029331"/>
                  </a:cubicBezTo>
                  <a:lnTo>
                    <a:pt x="3827399" y="3407791"/>
                  </a:lnTo>
                  <a:lnTo>
                    <a:pt x="3819779" y="3421253"/>
                  </a:lnTo>
                  <a:lnTo>
                    <a:pt x="3812159" y="3407791"/>
                  </a:lnTo>
                  <a:lnTo>
                    <a:pt x="4483481" y="3029331"/>
                  </a:lnTo>
                  <a:cubicBezTo>
                    <a:pt x="4485767" y="3028061"/>
                    <a:pt x="4488434" y="3027299"/>
                    <a:pt x="4491101" y="3027299"/>
                  </a:cubicBezTo>
                  <a:lnTo>
                    <a:pt x="5386197" y="3027299"/>
                  </a:lnTo>
                  <a:lnTo>
                    <a:pt x="5386197" y="3042666"/>
                  </a:lnTo>
                  <a:lnTo>
                    <a:pt x="5370830" y="3042666"/>
                  </a:lnTo>
                  <a:lnTo>
                    <a:pt x="5370830" y="2538222"/>
                  </a:lnTo>
                  <a:lnTo>
                    <a:pt x="5386197" y="2538222"/>
                  </a:lnTo>
                  <a:lnTo>
                    <a:pt x="5370830" y="2538222"/>
                  </a:lnTo>
                  <a:lnTo>
                    <a:pt x="5370830" y="1781302"/>
                  </a:lnTo>
                  <a:cubicBezTo>
                    <a:pt x="5370830" y="1772793"/>
                    <a:pt x="5377688" y="1765935"/>
                    <a:pt x="5386197" y="1765935"/>
                  </a:cubicBezTo>
                  <a:lnTo>
                    <a:pt x="5386197" y="1781302"/>
                  </a:lnTo>
                  <a:lnTo>
                    <a:pt x="5370830" y="1781302"/>
                  </a:lnTo>
                  <a:lnTo>
                    <a:pt x="5370830" y="15367"/>
                  </a:lnTo>
                  <a:lnTo>
                    <a:pt x="5386197" y="15367"/>
                  </a:lnTo>
                  <a:lnTo>
                    <a:pt x="5386197" y="30861"/>
                  </a:lnTo>
                  <a:moveTo>
                    <a:pt x="5386197" y="0"/>
                  </a:moveTo>
                  <a:cubicBezTo>
                    <a:pt x="5394706" y="0"/>
                    <a:pt x="5401564" y="6858"/>
                    <a:pt x="5401564" y="15367"/>
                  </a:cubicBezTo>
                  <a:lnTo>
                    <a:pt x="5401564" y="1781302"/>
                  </a:lnTo>
                  <a:cubicBezTo>
                    <a:pt x="5401564" y="1789811"/>
                    <a:pt x="5394706" y="1796669"/>
                    <a:pt x="5386197" y="1796669"/>
                  </a:cubicBezTo>
                  <a:lnTo>
                    <a:pt x="5386197" y="1781302"/>
                  </a:lnTo>
                  <a:lnTo>
                    <a:pt x="5401564" y="1781302"/>
                  </a:lnTo>
                  <a:lnTo>
                    <a:pt x="5401564" y="2538095"/>
                  </a:lnTo>
                  <a:lnTo>
                    <a:pt x="5401564" y="3042666"/>
                  </a:lnTo>
                  <a:cubicBezTo>
                    <a:pt x="5401564" y="3051175"/>
                    <a:pt x="5394706" y="3058033"/>
                    <a:pt x="5386197" y="3058033"/>
                  </a:cubicBezTo>
                  <a:lnTo>
                    <a:pt x="4491101" y="3058033"/>
                  </a:lnTo>
                  <a:lnTo>
                    <a:pt x="4491101" y="3042666"/>
                  </a:lnTo>
                  <a:lnTo>
                    <a:pt x="4498721" y="3056128"/>
                  </a:lnTo>
                  <a:lnTo>
                    <a:pt x="3827399" y="3434588"/>
                  </a:lnTo>
                  <a:cubicBezTo>
                    <a:pt x="3822700" y="3437255"/>
                    <a:pt x="3816985" y="3437255"/>
                    <a:pt x="3812286" y="3434588"/>
                  </a:cubicBezTo>
                  <a:lnTo>
                    <a:pt x="3140964" y="3056128"/>
                  </a:lnTo>
                  <a:lnTo>
                    <a:pt x="3148584" y="3042666"/>
                  </a:lnTo>
                  <a:lnTo>
                    <a:pt x="3148584" y="3058033"/>
                  </a:lnTo>
                  <a:lnTo>
                    <a:pt x="15367" y="3058033"/>
                  </a:lnTo>
                  <a:cubicBezTo>
                    <a:pt x="6858" y="3058033"/>
                    <a:pt x="0" y="3051175"/>
                    <a:pt x="0" y="3042666"/>
                  </a:cubicBezTo>
                  <a:lnTo>
                    <a:pt x="0" y="2538222"/>
                  </a:lnTo>
                  <a:lnTo>
                    <a:pt x="0" y="1781302"/>
                  </a:lnTo>
                  <a:lnTo>
                    <a:pt x="15367" y="1781302"/>
                  </a:lnTo>
                  <a:lnTo>
                    <a:pt x="15367" y="1796669"/>
                  </a:lnTo>
                  <a:cubicBezTo>
                    <a:pt x="6858" y="1796669"/>
                    <a:pt x="0" y="1789811"/>
                    <a:pt x="0" y="1781302"/>
                  </a:cubicBezTo>
                  <a:lnTo>
                    <a:pt x="0" y="15367"/>
                  </a:lnTo>
                  <a:cubicBezTo>
                    <a:pt x="0" y="6858"/>
                    <a:pt x="6858" y="0"/>
                    <a:pt x="15367" y="0"/>
                  </a:cubicBezTo>
                  <a:lnTo>
                    <a:pt x="3148457" y="0"/>
                  </a:lnTo>
                  <a:lnTo>
                    <a:pt x="4491101" y="0"/>
                  </a:lnTo>
                  <a:cubicBezTo>
                    <a:pt x="4499610" y="0"/>
                    <a:pt x="4506468" y="6858"/>
                    <a:pt x="4506468" y="15367"/>
                  </a:cubicBezTo>
                  <a:cubicBezTo>
                    <a:pt x="4506468" y="23876"/>
                    <a:pt x="4499610" y="30734"/>
                    <a:pt x="4491101" y="30734"/>
                  </a:cubicBezTo>
                  <a:cubicBezTo>
                    <a:pt x="4482592" y="30734"/>
                    <a:pt x="4475734" y="23876"/>
                    <a:pt x="4475734" y="15367"/>
                  </a:cubicBezTo>
                  <a:cubicBezTo>
                    <a:pt x="4475734" y="6858"/>
                    <a:pt x="4482592" y="0"/>
                    <a:pt x="4491101" y="0"/>
                  </a:cubicBezTo>
                  <a:lnTo>
                    <a:pt x="5386197" y="0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5401655" cy="3067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9"/>
                </a:lnSpc>
              </a:pPr>
              <a:r>
                <a:rPr lang="en-US" sz="3274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“IMPORTANTE PARA HACER CONEXIÓN CON LOS DEMÁS PAÍSES”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3274" y="4107498"/>
            <a:ext cx="3616765" cy="2152397"/>
            <a:chOff x="0" y="0"/>
            <a:chExt cx="4822354" cy="2869863"/>
          </a:xfrm>
        </p:grpSpPr>
        <p:sp>
          <p:nvSpPr>
            <p:cNvPr id="39" name="Freeform 39"/>
            <p:cNvSpPr/>
            <p:nvPr/>
          </p:nvSpPr>
          <p:spPr>
            <a:xfrm>
              <a:off x="15367" y="15367"/>
              <a:ext cx="4791583" cy="3193923"/>
            </a:xfrm>
            <a:custGeom>
              <a:avLst/>
              <a:gdLst/>
              <a:ahLst/>
              <a:cxnLst/>
              <a:rect l="l" t="t" r="r" b="b"/>
              <a:pathLst>
                <a:path w="4791583" h="3193923">
                  <a:moveTo>
                    <a:pt x="0" y="0"/>
                  </a:moveTo>
                  <a:lnTo>
                    <a:pt x="798576" y="0"/>
                  </a:lnTo>
                  <a:lnTo>
                    <a:pt x="1996440" y="0"/>
                  </a:lnTo>
                  <a:lnTo>
                    <a:pt x="4791583" y="0"/>
                  </a:lnTo>
                  <a:lnTo>
                    <a:pt x="4791583" y="1656080"/>
                  </a:lnTo>
                  <a:lnTo>
                    <a:pt x="4791583" y="2365883"/>
                  </a:lnTo>
                  <a:lnTo>
                    <a:pt x="4791583" y="2839085"/>
                  </a:lnTo>
                  <a:lnTo>
                    <a:pt x="1996567" y="2839085"/>
                  </a:lnTo>
                  <a:lnTo>
                    <a:pt x="1397635" y="3193923"/>
                  </a:lnTo>
                  <a:lnTo>
                    <a:pt x="798576" y="2839085"/>
                  </a:lnTo>
                  <a:lnTo>
                    <a:pt x="0" y="2839085"/>
                  </a:lnTo>
                  <a:lnTo>
                    <a:pt x="0" y="2365883"/>
                  </a:lnTo>
                  <a:lnTo>
                    <a:pt x="0" y="1656207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0"/>
              <a:ext cx="4822317" cy="3225419"/>
            </a:xfrm>
            <a:custGeom>
              <a:avLst/>
              <a:gdLst/>
              <a:ahLst/>
              <a:cxnLst/>
              <a:rect l="l" t="t" r="r" b="b"/>
              <a:pathLst>
                <a:path w="4822317" h="3225419">
                  <a:moveTo>
                    <a:pt x="15367" y="0"/>
                  </a:moveTo>
                  <a:lnTo>
                    <a:pt x="813943" y="0"/>
                  </a:lnTo>
                  <a:lnTo>
                    <a:pt x="813943" y="15367"/>
                  </a:lnTo>
                  <a:lnTo>
                    <a:pt x="813943" y="0"/>
                  </a:lnTo>
                  <a:lnTo>
                    <a:pt x="813943" y="15367"/>
                  </a:lnTo>
                  <a:lnTo>
                    <a:pt x="813943" y="0"/>
                  </a:lnTo>
                  <a:lnTo>
                    <a:pt x="2011807" y="0"/>
                  </a:lnTo>
                  <a:lnTo>
                    <a:pt x="2011807" y="15367"/>
                  </a:lnTo>
                  <a:lnTo>
                    <a:pt x="2011807" y="0"/>
                  </a:lnTo>
                  <a:lnTo>
                    <a:pt x="4806950" y="0"/>
                  </a:lnTo>
                  <a:cubicBezTo>
                    <a:pt x="4815459" y="0"/>
                    <a:pt x="4822317" y="6858"/>
                    <a:pt x="4822317" y="15367"/>
                  </a:cubicBezTo>
                  <a:lnTo>
                    <a:pt x="4822317" y="1671447"/>
                  </a:lnTo>
                  <a:lnTo>
                    <a:pt x="4806950" y="1671447"/>
                  </a:lnTo>
                  <a:lnTo>
                    <a:pt x="4806950" y="1656080"/>
                  </a:lnTo>
                  <a:cubicBezTo>
                    <a:pt x="4815459" y="1656080"/>
                    <a:pt x="4822317" y="1662938"/>
                    <a:pt x="4822317" y="1671447"/>
                  </a:cubicBezTo>
                  <a:lnTo>
                    <a:pt x="4822317" y="2381250"/>
                  </a:lnTo>
                  <a:lnTo>
                    <a:pt x="4806950" y="2381250"/>
                  </a:lnTo>
                  <a:lnTo>
                    <a:pt x="4822317" y="2381250"/>
                  </a:lnTo>
                  <a:lnTo>
                    <a:pt x="4822317" y="2854452"/>
                  </a:lnTo>
                  <a:cubicBezTo>
                    <a:pt x="4822317" y="2862961"/>
                    <a:pt x="4815459" y="2869819"/>
                    <a:pt x="4806950" y="2869819"/>
                  </a:cubicBezTo>
                  <a:lnTo>
                    <a:pt x="2011934" y="2869819"/>
                  </a:lnTo>
                  <a:lnTo>
                    <a:pt x="2011934" y="2854452"/>
                  </a:lnTo>
                  <a:lnTo>
                    <a:pt x="2019808" y="2867660"/>
                  </a:lnTo>
                  <a:lnTo>
                    <a:pt x="1420876" y="3222498"/>
                  </a:lnTo>
                  <a:cubicBezTo>
                    <a:pt x="1416050" y="3225419"/>
                    <a:pt x="1409954" y="3225419"/>
                    <a:pt x="1405128" y="3222498"/>
                  </a:cubicBezTo>
                  <a:lnTo>
                    <a:pt x="806196" y="2867660"/>
                  </a:lnTo>
                  <a:lnTo>
                    <a:pt x="814070" y="2854452"/>
                  </a:lnTo>
                  <a:lnTo>
                    <a:pt x="814070" y="2869819"/>
                  </a:lnTo>
                  <a:lnTo>
                    <a:pt x="15367" y="2869819"/>
                  </a:lnTo>
                  <a:cubicBezTo>
                    <a:pt x="6858" y="2869819"/>
                    <a:pt x="0" y="2862961"/>
                    <a:pt x="0" y="2854452"/>
                  </a:cubicBezTo>
                  <a:lnTo>
                    <a:pt x="0" y="2381250"/>
                  </a:lnTo>
                  <a:lnTo>
                    <a:pt x="15367" y="2381250"/>
                  </a:lnTo>
                  <a:lnTo>
                    <a:pt x="0" y="2381250"/>
                  </a:lnTo>
                  <a:lnTo>
                    <a:pt x="0" y="1671574"/>
                  </a:lnTo>
                  <a:cubicBezTo>
                    <a:pt x="0" y="1663065"/>
                    <a:pt x="6858" y="1656207"/>
                    <a:pt x="15367" y="1656207"/>
                  </a:cubicBezTo>
                  <a:lnTo>
                    <a:pt x="15367" y="1671574"/>
                  </a:lnTo>
                  <a:lnTo>
                    <a:pt x="0" y="1671574"/>
                  </a:lnTo>
                  <a:lnTo>
                    <a:pt x="0" y="15367"/>
                  </a:lnTo>
                  <a:cubicBezTo>
                    <a:pt x="0" y="6858"/>
                    <a:pt x="6858" y="0"/>
                    <a:pt x="15367" y="0"/>
                  </a:cubicBezTo>
                  <a:moveTo>
                    <a:pt x="15367" y="30861"/>
                  </a:moveTo>
                  <a:lnTo>
                    <a:pt x="15367" y="15367"/>
                  </a:lnTo>
                  <a:lnTo>
                    <a:pt x="30861" y="15367"/>
                  </a:lnTo>
                  <a:lnTo>
                    <a:pt x="30861" y="1671447"/>
                  </a:lnTo>
                  <a:cubicBezTo>
                    <a:pt x="30861" y="1679956"/>
                    <a:pt x="24003" y="1686814"/>
                    <a:pt x="15494" y="1686814"/>
                  </a:cubicBezTo>
                  <a:lnTo>
                    <a:pt x="15494" y="1671447"/>
                  </a:lnTo>
                  <a:lnTo>
                    <a:pt x="30861" y="1671447"/>
                  </a:lnTo>
                  <a:lnTo>
                    <a:pt x="30861" y="2381250"/>
                  </a:lnTo>
                  <a:lnTo>
                    <a:pt x="30861" y="2854452"/>
                  </a:lnTo>
                  <a:lnTo>
                    <a:pt x="15367" y="2854452"/>
                  </a:lnTo>
                  <a:lnTo>
                    <a:pt x="15367" y="2839085"/>
                  </a:lnTo>
                  <a:lnTo>
                    <a:pt x="813943" y="2839085"/>
                  </a:lnTo>
                  <a:cubicBezTo>
                    <a:pt x="816737" y="2839085"/>
                    <a:pt x="819404" y="2839847"/>
                    <a:pt x="821817" y="2841244"/>
                  </a:cubicBezTo>
                  <a:lnTo>
                    <a:pt x="1420749" y="3196082"/>
                  </a:lnTo>
                  <a:lnTo>
                    <a:pt x="1412875" y="3209290"/>
                  </a:lnTo>
                  <a:lnTo>
                    <a:pt x="1405001" y="3196082"/>
                  </a:lnTo>
                  <a:lnTo>
                    <a:pt x="2003933" y="2841244"/>
                  </a:lnTo>
                  <a:cubicBezTo>
                    <a:pt x="2006346" y="2839847"/>
                    <a:pt x="2009013" y="2839085"/>
                    <a:pt x="2011807" y="2839085"/>
                  </a:cubicBezTo>
                  <a:lnTo>
                    <a:pt x="4806950" y="2839085"/>
                  </a:lnTo>
                  <a:lnTo>
                    <a:pt x="4806950" y="2854452"/>
                  </a:lnTo>
                  <a:lnTo>
                    <a:pt x="4791583" y="2854452"/>
                  </a:lnTo>
                  <a:lnTo>
                    <a:pt x="4791583" y="2381250"/>
                  </a:lnTo>
                  <a:lnTo>
                    <a:pt x="4791583" y="1671574"/>
                  </a:lnTo>
                  <a:lnTo>
                    <a:pt x="4806950" y="1671574"/>
                  </a:lnTo>
                  <a:lnTo>
                    <a:pt x="4806950" y="1686941"/>
                  </a:lnTo>
                  <a:cubicBezTo>
                    <a:pt x="4798441" y="1686941"/>
                    <a:pt x="4791583" y="1680083"/>
                    <a:pt x="4791583" y="1671574"/>
                  </a:cubicBezTo>
                  <a:lnTo>
                    <a:pt x="4791583" y="15367"/>
                  </a:lnTo>
                  <a:lnTo>
                    <a:pt x="4806950" y="15367"/>
                  </a:lnTo>
                  <a:lnTo>
                    <a:pt x="4806950" y="30861"/>
                  </a:lnTo>
                  <a:lnTo>
                    <a:pt x="2011934" y="30861"/>
                  </a:lnTo>
                  <a:lnTo>
                    <a:pt x="813943" y="30861"/>
                  </a:lnTo>
                  <a:lnTo>
                    <a:pt x="15367" y="30861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0"/>
              <a:ext cx="4822354" cy="2869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65"/>
                </a:lnSpc>
              </a:pPr>
              <a:r>
                <a:rPr lang="en-US" sz="3638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“DISTRIBUCIÓN ADECUADA POR OPERACIÓN”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124798" y="6093803"/>
            <a:ext cx="4051241" cy="1320342"/>
            <a:chOff x="0" y="0"/>
            <a:chExt cx="5401655" cy="1760455"/>
          </a:xfrm>
        </p:grpSpPr>
        <p:sp>
          <p:nvSpPr>
            <p:cNvPr id="43" name="Freeform 43"/>
            <p:cNvSpPr/>
            <p:nvPr/>
          </p:nvSpPr>
          <p:spPr>
            <a:xfrm>
              <a:off x="15367" y="15367"/>
              <a:ext cx="5370830" cy="1945894"/>
            </a:xfrm>
            <a:custGeom>
              <a:avLst/>
              <a:gdLst/>
              <a:ahLst/>
              <a:cxnLst/>
              <a:rect l="l" t="t" r="r" b="b"/>
              <a:pathLst>
                <a:path w="5370830" h="1945894">
                  <a:moveTo>
                    <a:pt x="0" y="0"/>
                  </a:moveTo>
                  <a:lnTo>
                    <a:pt x="895223" y="0"/>
                  </a:lnTo>
                  <a:lnTo>
                    <a:pt x="2237867" y="0"/>
                  </a:lnTo>
                  <a:lnTo>
                    <a:pt x="5370830" y="0"/>
                  </a:lnTo>
                  <a:lnTo>
                    <a:pt x="5370830" y="1009015"/>
                  </a:lnTo>
                  <a:lnTo>
                    <a:pt x="5370830" y="1441450"/>
                  </a:lnTo>
                  <a:lnTo>
                    <a:pt x="5370830" y="1729740"/>
                  </a:lnTo>
                  <a:lnTo>
                    <a:pt x="2237867" y="1729740"/>
                  </a:lnTo>
                  <a:lnTo>
                    <a:pt x="1566545" y="1945894"/>
                  </a:lnTo>
                  <a:lnTo>
                    <a:pt x="895223" y="1729740"/>
                  </a:lnTo>
                  <a:lnTo>
                    <a:pt x="0" y="1729740"/>
                  </a:lnTo>
                  <a:lnTo>
                    <a:pt x="0" y="1441450"/>
                  </a:lnTo>
                  <a:lnTo>
                    <a:pt x="0" y="1009015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5401564" cy="1976882"/>
            </a:xfrm>
            <a:custGeom>
              <a:avLst/>
              <a:gdLst/>
              <a:ahLst/>
              <a:cxnLst/>
              <a:rect l="l" t="t" r="r" b="b"/>
              <a:pathLst>
                <a:path w="5401564" h="1976882">
                  <a:moveTo>
                    <a:pt x="15367" y="0"/>
                  </a:moveTo>
                  <a:lnTo>
                    <a:pt x="910590" y="0"/>
                  </a:lnTo>
                  <a:lnTo>
                    <a:pt x="910590" y="15367"/>
                  </a:lnTo>
                  <a:lnTo>
                    <a:pt x="910590" y="0"/>
                  </a:lnTo>
                  <a:lnTo>
                    <a:pt x="910590" y="15367"/>
                  </a:lnTo>
                  <a:lnTo>
                    <a:pt x="910590" y="0"/>
                  </a:lnTo>
                  <a:lnTo>
                    <a:pt x="2253234" y="0"/>
                  </a:lnTo>
                  <a:lnTo>
                    <a:pt x="2253234" y="15367"/>
                  </a:lnTo>
                  <a:lnTo>
                    <a:pt x="2253234" y="0"/>
                  </a:lnTo>
                  <a:lnTo>
                    <a:pt x="5386197" y="0"/>
                  </a:lnTo>
                  <a:cubicBezTo>
                    <a:pt x="5394706" y="0"/>
                    <a:pt x="5401564" y="6858"/>
                    <a:pt x="5401564" y="15367"/>
                  </a:cubicBezTo>
                  <a:lnTo>
                    <a:pt x="5401564" y="1024382"/>
                  </a:lnTo>
                  <a:lnTo>
                    <a:pt x="5386197" y="1024382"/>
                  </a:lnTo>
                  <a:lnTo>
                    <a:pt x="5386197" y="1009015"/>
                  </a:lnTo>
                  <a:cubicBezTo>
                    <a:pt x="5394706" y="1009015"/>
                    <a:pt x="5401564" y="1015873"/>
                    <a:pt x="5401564" y="1024382"/>
                  </a:cubicBezTo>
                  <a:lnTo>
                    <a:pt x="5401564" y="1456817"/>
                  </a:lnTo>
                  <a:lnTo>
                    <a:pt x="5386197" y="1456817"/>
                  </a:lnTo>
                  <a:lnTo>
                    <a:pt x="5401564" y="1456817"/>
                  </a:lnTo>
                  <a:lnTo>
                    <a:pt x="5401564" y="1745107"/>
                  </a:lnTo>
                  <a:cubicBezTo>
                    <a:pt x="5401564" y="1753616"/>
                    <a:pt x="5394706" y="1760474"/>
                    <a:pt x="5386197" y="1760474"/>
                  </a:cubicBezTo>
                  <a:lnTo>
                    <a:pt x="2253234" y="1760474"/>
                  </a:lnTo>
                  <a:lnTo>
                    <a:pt x="2253234" y="1745107"/>
                  </a:lnTo>
                  <a:lnTo>
                    <a:pt x="2257933" y="1759712"/>
                  </a:lnTo>
                  <a:lnTo>
                    <a:pt x="1586611" y="1975866"/>
                  </a:lnTo>
                  <a:cubicBezTo>
                    <a:pt x="1583563" y="1976882"/>
                    <a:pt x="1580261" y="1976882"/>
                    <a:pt x="1577213" y="1975866"/>
                  </a:cubicBezTo>
                  <a:lnTo>
                    <a:pt x="905764" y="1759712"/>
                  </a:lnTo>
                  <a:lnTo>
                    <a:pt x="910463" y="1745107"/>
                  </a:lnTo>
                  <a:lnTo>
                    <a:pt x="910463" y="1760474"/>
                  </a:lnTo>
                  <a:lnTo>
                    <a:pt x="15367" y="1760474"/>
                  </a:lnTo>
                  <a:cubicBezTo>
                    <a:pt x="6858" y="1760474"/>
                    <a:pt x="0" y="1753616"/>
                    <a:pt x="0" y="1745107"/>
                  </a:cubicBezTo>
                  <a:lnTo>
                    <a:pt x="0" y="1456817"/>
                  </a:lnTo>
                  <a:lnTo>
                    <a:pt x="15367" y="1456817"/>
                  </a:lnTo>
                  <a:lnTo>
                    <a:pt x="0" y="1456817"/>
                  </a:lnTo>
                  <a:lnTo>
                    <a:pt x="0" y="1024382"/>
                  </a:lnTo>
                  <a:cubicBezTo>
                    <a:pt x="0" y="1015873"/>
                    <a:pt x="6858" y="1009015"/>
                    <a:pt x="15367" y="1009015"/>
                  </a:cubicBezTo>
                  <a:lnTo>
                    <a:pt x="15367" y="1024382"/>
                  </a:lnTo>
                  <a:lnTo>
                    <a:pt x="0" y="1024382"/>
                  </a:lnTo>
                  <a:lnTo>
                    <a:pt x="0" y="15367"/>
                  </a:lnTo>
                  <a:cubicBezTo>
                    <a:pt x="0" y="6858"/>
                    <a:pt x="6858" y="0"/>
                    <a:pt x="15367" y="0"/>
                  </a:cubicBezTo>
                  <a:moveTo>
                    <a:pt x="15367" y="30861"/>
                  </a:moveTo>
                  <a:lnTo>
                    <a:pt x="15367" y="15367"/>
                  </a:lnTo>
                  <a:lnTo>
                    <a:pt x="30861" y="15367"/>
                  </a:lnTo>
                  <a:lnTo>
                    <a:pt x="30861" y="1024382"/>
                  </a:lnTo>
                  <a:cubicBezTo>
                    <a:pt x="30861" y="1032891"/>
                    <a:pt x="24003" y="1039749"/>
                    <a:pt x="15494" y="1039749"/>
                  </a:cubicBezTo>
                  <a:lnTo>
                    <a:pt x="15494" y="1024382"/>
                  </a:lnTo>
                  <a:lnTo>
                    <a:pt x="30861" y="1024382"/>
                  </a:lnTo>
                  <a:lnTo>
                    <a:pt x="30861" y="1456817"/>
                  </a:lnTo>
                  <a:lnTo>
                    <a:pt x="30861" y="1745107"/>
                  </a:lnTo>
                  <a:lnTo>
                    <a:pt x="15367" y="1745107"/>
                  </a:lnTo>
                  <a:lnTo>
                    <a:pt x="15367" y="1729740"/>
                  </a:lnTo>
                  <a:lnTo>
                    <a:pt x="910590" y="1729740"/>
                  </a:lnTo>
                  <a:cubicBezTo>
                    <a:pt x="912241" y="1729740"/>
                    <a:pt x="913765" y="1729994"/>
                    <a:pt x="915289" y="1730502"/>
                  </a:cubicBezTo>
                  <a:lnTo>
                    <a:pt x="1586611" y="1946656"/>
                  </a:lnTo>
                  <a:lnTo>
                    <a:pt x="1581912" y="1961261"/>
                  </a:lnTo>
                  <a:lnTo>
                    <a:pt x="1577213" y="1946656"/>
                  </a:lnTo>
                  <a:lnTo>
                    <a:pt x="2248535" y="1730502"/>
                  </a:lnTo>
                  <a:cubicBezTo>
                    <a:pt x="2250059" y="1729994"/>
                    <a:pt x="2251710" y="1729740"/>
                    <a:pt x="2253234" y="1729740"/>
                  </a:cubicBezTo>
                  <a:lnTo>
                    <a:pt x="5386197" y="1729740"/>
                  </a:lnTo>
                  <a:lnTo>
                    <a:pt x="5386197" y="1745107"/>
                  </a:lnTo>
                  <a:lnTo>
                    <a:pt x="5370830" y="1745107"/>
                  </a:lnTo>
                  <a:lnTo>
                    <a:pt x="5370830" y="1456817"/>
                  </a:lnTo>
                  <a:lnTo>
                    <a:pt x="5370830" y="1024382"/>
                  </a:lnTo>
                  <a:lnTo>
                    <a:pt x="5386197" y="1024382"/>
                  </a:lnTo>
                  <a:lnTo>
                    <a:pt x="5386197" y="1039749"/>
                  </a:lnTo>
                  <a:cubicBezTo>
                    <a:pt x="5377688" y="1039749"/>
                    <a:pt x="5370830" y="1032891"/>
                    <a:pt x="5370830" y="1024382"/>
                  </a:cubicBezTo>
                  <a:lnTo>
                    <a:pt x="5370830" y="15367"/>
                  </a:lnTo>
                  <a:lnTo>
                    <a:pt x="5386197" y="15367"/>
                  </a:lnTo>
                  <a:lnTo>
                    <a:pt x="5386197" y="30861"/>
                  </a:lnTo>
                  <a:lnTo>
                    <a:pt x="2253234" y="30861"/>
                  </a:lnTo>
                  <a:lnTo>
                    <a:pt x="910590" y="30861"/>
                  </a:lnTo>
                  <a:lnTo>
                    <a:pt x="15367" y="30861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0"/>
              <a:ext cx="5401655" cy="1760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65"/>
                </a:lnSpc>
              </a:pPr>
              <a:r>
                <a:rPr lang="en-US" sz="3638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“SON MUY PUNTUALES”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170751" y="7642244"/>
            <a:ext cx="3600879" cy="2212986"/>
            <a:chOff x="0" y="0"/>
            <a:chExt cx="4801171" cy="2950648"/>
          </a:xfrm>
        </p:grpSpPr>
        <p:sp>
          <p:nvSpPr>
            <p:cNvPr id="47" name="Freeform 47"/>
            <p:cNvSpPr/>
            <p:nvPr/>
          </p:nvSpPr>
          <p:spPr>
            <a:xfrm>
              <a:off x="15367" y="15367"/>
              <a:ext cx="4770374" cy="3284855"/>
            </a:xfrm>
            <a:custGeom>
              <a:avLst/>
              <a:gdLst/>
              <a:ahLst/>
              <a:cxnLst/>
              <a:rect l="l" t="t" r="r" b="b"/>
              <a:pathLst>
                <a:path w="4770374" h="3284855">
                  <a:moveTo>
                    <a:pt x="4770374" y="0"/>
                  </a:moveTo>
                  <a:lnTo>
                    <a:pt x="3975354" y="0"/>
                  </a:lnTo>
                  <a:lnTo>
                    <a:pt x="2782824" y="0"/>
                  </a:lnTo>
                  <a:lnTo>
                    <a:pt x="0" y="0"/>
                  </a:lnTo>
                  <a:lnTo>
                    <a:pt x="0" y="1703324"/>
                  </a:lnTo>
                  <a:lnTo>
                    <a:pt x="0" y="2433193"/>
                  </a:lnTo>
                  <a:lnTo>
                    <a:pt x="0" y="2919857"/>
                  </a:lnTo>
                  <a:lnTo>
                    <a:pt x="2782697" y="2919857"/>
                  </a:lnTo>
                  <a:lnTo>
                    <a:pt x="3378962" y="3284855"/>
                  </a:lnTo>
                  <a:lnTo>
                    <a:pt x="3975227" y="2919857"/>
                  </a:lnTo>
                  <a:lnTo>
                    <a:pt x="4770247" y="2919857"/>
                  </a:lnTo>
                  <a:lnTo>
                    <a:pt x="4770247" y="2433193"/>
                  </a:lnTo>
                  <a:lnTo>
                    <a:pt x="4770247" y="17033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0"/>
              <a:ext cx="4800981" cy="3316351"/>
            </a:xfrm>
            <a:custGeom>
              <a:avLst/>
              <a:gdLst/>
              <a:ahLst/>
              <a:cxnLst/>
              <a:rect l="l" t="t" r="r" b="b"/>
              <a:pathLst>
                <a:path w="4800981" h="3316351">
                  <a:moveTo>
                    <a:pt x="4785741" y="30861"/>
                  </a:moveTo>
                  <a:lnTo>
                    <a:pt x="3990721" y="30861"/>
                  </a:lnTo>
                  <a:lnTo>
                    <a:pt x="3990721" y="15367"/>
                  </a:lnTo>
                  <a:lnTo>
                    <a:pt x="3990721" y="0"/>
                  </a:lnTo>
                  <a:lnTo>
                    <a:pt x="3990721" y="15367"/>
                  </a:lnTo>
                  <a:lnTo>
                    <a:pt x="3990721" y="30861"/>
                  </a:lnTo>
                  <a:lnTo>
                    <a:pt x="2798191" y="30861"/>
                  </a:lnTo>
                  <a:lnTo>
                    <a:pt x="2798191" y="15367"/>
                  </a:lnTo>
                  <a:lnTo>
                    <a:pt x="2798191" y="30861"/>
                  </a:lnTo>
                  <a:lnTo>
                    <a:pt x="15367" y="30861"/>
                  </a:lnTo>
                  <a:lnTo>
                    <a:pt x="15367" y="15367"/>
                  </a:lnTo>
                  <a:lnTo>
                    <a:pt x="30861" y="15367"/>
                  </a:lnTo>
                  <a:lnTo>
                    <a:pt x="30861" y="1718691"/>
                  </a:lnTo>
                  <a:lnTo>
                    <a:pt x="15367" y="1718691"/>
                  </a:lnTo>
                  <a:lnTo>
                    <a:pt x="15367" y="1703324"/>
                  </a:lnTo>
                  <a:cubicBezTo>
                    <a:pt x="23876" y="1703324"/>
                    <a:pt x="30734" y="1710182"/>
                    <a:pt x="30734" y="1718691"/>
                  </a:cubicBezTo>
                  <a:lnTo>
                    <a:pt x="30734" y="2448560"/>
                  </a:lnTo>
                  <a:lnTo>
                    <a:pt x="15367" y="2448560"/>
                  </a:lnTo>
                  <a:lnTo>
                    <a:pt x="30861" y="2448560"/>
                  </a:lnTo>
                  <a:lnTo>
                    <a:pt x="30861" y="2935224"/>
                  </a:lnTo>
                  <a:lnTo>
                    <a:pt x="15367" y="2935224"/>
                  </a:lnTo>
                  <a:lnTo>
                    <a:pt x="15367" y="2919857"/>
                  </a:lnTo>
                  <a:lnTo>
                    <a:pt x="2798064" y="2919857"/>
                  </a:lnTo>
                  <a:cubicBezTo>
                    <a:pt x="2800858" y="2919857"/>
                    <a:pt x="2803652" y="2920619"/>
                    <a:pt x="2806065" y="2922143"/>
                  </a:cubicBezTo>
                  <a:lnTo>
                    <a:pt x="3402330" y="3287141"/>
                  </a:lnTo>
                  <a:lnTo>
                    <a:pt x="3394329" y="3300222"/>
                  </a:lnTo>
                  <a:lnTo>
                    <a:pt x="3386328" y="3287141"/>
                  </a:lnTo>
                  <a:lnTo>
                    <a:pt x="3982593" y="2922143"/>
                  </a:lnTo>
                  <a:cubicBezTo>
                    <a:pt x="3985006" y="2920619"/>
                    <a:pt x="3987800" y="2919857"/>
                    <a:pt x="3990594" y="2919857"/>
                  </a:cubicBezTo>
                  <a:lnTo>
                    <a:pt x="4785614" y="2919857"/>
                  </a:lnTo>
                  <a:lnTo>
                    <a:pt x="4785614" y="2935224"/>
                  </a:lnTo>
                  <a:lnTo>
                    <a:pt x="4770247" y="2935224"/>
                  </a:lnTo>
                  <a:lnTo>
                    <a:pt x="4770247" y="2448560"/>
                  </a:lnTo>
                  <a:lnTo>
                    <a:pt x="4785614" y="2448560"/>
                  </a:lnTo>
                  <a:lnTo>
                    <a:pt x="4770247" y="2448560"/>
                  </a:lnTo>
                  <a:lnTo>
                    <a:pt x="4770247" y="1718691"/>
                  </a:lnTo>
                  <a:cubicBezTo>
                    <a:pt x="4770247" y="1710182"/>
                    <a:pt x="4777105" y="1703324"/>
                    <a:pt x="4785614" y="1703324"/>
                  </a:cubicBezTo>
                  <a:lnTo>
                    <a:pt x="4785614" y="1718691"/>
                  </a:lnTo>
                  <a:lnTo>
                    <a:pt x="4770247" y="1718691"/>
                  </a:lnTo>
                  <a:lnTo>
                    <a:pt x="4770247" y="15367"/>
                  </a:lnTo>
                  <a:lnTo>
                    <a:pt x="4785614" y="15367"/>
                  </a:lnTo>
                  <a:lnTo>
                    <a:pt x="4785614" y="30861"/>
                  </a:lnTo>
                  <a:moveTo>
                    <a:pt x="4785614" y="0"/>
                  </a:moveTo>
                  <a:cubicBezTo>
                    <a:pt x="4794123" y="0"/>
                    <a:pt x="4800981" y="6858"/>
                    <a:pt x="4800981" y="15367"/>
                  </a:cubicBezTo>
                  <a:lnTo>
                    <a:pt x="4800981" y="1718691"/>
                  </a:lnTo>
                  <a:cubicBezTo>
                    <a:pt x="4800981" y="1727200"/>
                    <a:pt x="4794123" y="1734058"/>
                    <a:pt x="4785614" y="1734058"/>
                  </a:cubicBezTo>
                  <a:lnTo>
                    <a:pt x="4785614" y="1718691"/>
                  </a:lnTo>
                  <a:lnTo>
                    <a:pt x="4800981" y="1718691"/>
                  </a:lnTo>
                  <a:lnTo>
                    <a:pt x="4800981" y="2448560"/>
                  </a:lnTo>
                  <a:lnTo>
                    <a:pt x="4800981" y="2935224"/>
                  </a:lnTo>
                  <a:cubicBezTo>
                    <a:pt x="4800981" y="2943733"/>
                    <a:pt x="4794123" y="2950591"/>
                    <a:pt x="4785614" y="2950591"/>
                  </a:cubicBezTo>
                  <a:lnTo>
                    <a:pt x="3990594" y="2950591"/>
                  </a:lnTo>
                  <a:lnTo>
                    <a:pt x="3990594" y="2935224"/>
                  </a:lnTo>
                  <a:lnTo>
                    <a:pt x="3998595" y="2948305"/>
                  </a:lnTo>
                  <a:lnTo>
                    <a:pt x="3402330" y="3313303"/>
                  </a:lnTo>
                  <a:cubicBezTo>
                    <a:pt x="3397377" y="3316351"/>
                    <a:pt x="3391154" y="3316351"/>
                    <a:pt x="3386201" y="3313303"/>
                  </a:cubicBezTo>
                  <a:lnTo>
                    <a:pt x="2789936" y="2948305"/>
                  </a:lnTo>
                  <a:lnTo>
                    <a:pt x="2797937" y="2935224"/>
                  </a:lnTo>
                  <a:lnTo>
                    <a:pt x="2797937" y="2950591"/>
                  </a:lnTo>
                  <a:lnTo>
                    <a:pt x="15367" y="2950591"/>
                  </a:lnTo>
                  <a:cubicBezTo>
                    <a:pt x="6858" y="2950591"/>
                    <a:pt x="0" y="2943733"/>
                    <a:pt x="0" y="2935224"/>
                  </a:cubicBezTo>
                  <a:lnTo>
                    <a:pt x="0" y="2448560"/>
                  </a:lnTo>
                  <a:lnTo>
                    <a:pt x="0" y="1718691"/>
                  </a:lnTo>
                  <a:lnTo>
                    <a:pt x="15367" y="1718691"/>
                  </a:lnTo>
                  <a:lnTo>
                    <a:pt x="15367" y="1734058"/>
                  </a:lnTo>
                  <a:cubicBezTo>
                    <a:pt x="6858" y="1734058"/>
                    <a:pt x="0" y="1727200"/>
                    <a:pt x="0" y="1718691"/>
                  </a:cubicBezTo>
                  <a:lnTo>
                    <a:pt x="0" y="15367"/>
                  </a:lnTo>
                  <a:cubicBezTo>
                    <a:pt x="0" y="6858"/>
                    <a:pt x="6858" y="0"/>
                    <a:pt x="15367" y="0"/>
                  </a:cubicBezTo>
                  <a:lnTo>
                    <a:pt x="2798064" y="0"/>
                  </a:lnTo>
                  <a:lnTo>
                    <a:pt x="3990594" y="0"/>
                  </a:lnTo>
                  <a:cubicBezTo>
                    <a:pt x="3999103" y="0"/>
                    <a:pt x="4005961" y="6858"/>
                    <a:pt x="4005961" y="15367"/>
                  </a:cubicBezTo>
                  <a:cubicBezTo>
                    <a:pt x="4005961" y="23876"/>
                    <a:pt x="3999103" y="30734"/>
                    <a:pt x="3990594" y="30734"/>
                  </a:cubicBezTo>
                  <a:cubicBezTo>
                    <a:pt x="3982085" y="30734"/>
                    <a:pt x="3975227" y="23876"/>
                    <a:pt x="3975227" y="15367"/>
                  </a:cubicBezTo>
                  <a:cubicBezTo>
                    <a:pt x="3975227" y="6858"/>
                    <a:pt x="3982212" y="0"/>
                    <a:pt x="3990721" y="0"/>
                  </a:cubicBezTo>
                  <a:lnTo>
                    <a:pt x="4785741" y="0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9525"/>
              <a:ext cx="4801171" cy="29601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9"/>
                </a:lnSpc>
              </a:pPr>
              <a:r>
                <a:rPr lang="en-US" sz="3274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“NO HAY CLARIDAD CON LA FRECUENCIA”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3999862" y="8250247"/>
            <a:ext cx="4051241" cy="1565149"/>
            <a:chOff x="0" y="0"/>
            <a:chExt cx="5401655" cy="2086866"/>
          </a:xfrm>
        </p:grpSpPr>
        <p:sp>
          <p:nvSpPr>
            <p:cNvPr id="51" name="Freeform 51"/>
            <p:cNvSpPr/>
            <p:nvPr/>
          </p:nvSpPr>
          <p:spPr>
            <a:xfrm>
              <a:off x="15367" y="15367"/>
              <a:ext cx="5370830" cy="2313051"/>
            </a:xfrm>
            <a:custGeom>
              <a:avLst/>
              <a:gdLst/>
              <a:ahLst/>
              <a:cxnLst/>
              <a:rect l="l" t="t" r="r" b="b"/>
              <a:pathLst>
                <a:path w="5370830" h="2313051">
                  <a:moveTo>
                    <a:pt x="0" y="0"/>
                  </a:moveTo>
                  <a:lnTo>
                    <a:pt x="895223" y="0"/>
                  </a:lnTo>
                  <a:lnTo>
                    <a:pt x="2237867" y="0"/>
                  </a:lnTo>
                  <a:lnTo>
                    <a:pt x="5370830" y="0"/>
                  </a:lnTo>
                  <a:lnTo>
                    <a:pt x="5370830" y="1199388"/>
                  </a:lnTo>
                  <a:lnTo>
                    <a:pt x="5370830" y="1713357"/>
                  </a:lnTo>
                  <a:lnTo>
                    <a:pt x="5370830" y="2056003"/>
                  </a:lnTo>
                  <a:lnTo>
                    <a:pt x="2237867" y="2056003"/>
                  </a:lnTo>
                  <a:lnTo>
                    <a:pt x="1566545" y="2313051"/>
                  </a:lnTo>
                  <a:lnTo>
                    <a:pt x="895223" y="2056130"/>
                  </a:lnTo>
                  <a:lnTo>
                    <a:pt x="0" y="2056130"/>
                  </a:lnTo>
                  <a:lnTo>
                    <a:pt x="0" y="1713484"/>
                  </a:lnTo>
                  <a:lnTo>
                    <a:pt x="0" y="1199388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5401564" cy="2344166"/>
            </a:xfrm>
            <a:custGeom>
              <a:avLst/>
              <a:gdLst/>
              <a:ahLst/>
              <a:cxnLst/>
              <a:rect l="l" t="t" r="r" b="b"/>
              <a:pathLst>
                <a:path w="5401564" h="2344166">
                  <a:moveTo>
                    <a:pt x="15367" y="0"/>
                  </a:moveTo>
                  <a:lnTo>
                    <a:pt x="910590" y="0"/>
                  </a:lnTo>
                  <a:lnTo>
                    <a:pt x="910590" y="15367"/>
                  </a:lnTo>
                  <a:lnTo>
                    <a:pt x="910590" y="0"/>
                  </a:lnTo>
                  <a:lnTo>
                    <a:pt x="910590" y="15367"/>
                  </a:lnTo>
                  <a:lnTo>
                    <a:pt x="910590" y="0"/>
                  </a:lnTo>
                  <a:lnTo>
                    <a:pt x="2253234" y="0"/>
                  </a:lnTo>
                  <a:lnTo>
                    <a:pt x="2253234" y="15367"/>
                  </a:lnTo>
                  <a:lnTo>
                    <a:pt x="2253234" y="0"/>
                  </a:lnTo>
                  <a:lnTo>
                    <a:pt x="5386197" y="0"/>
                  </a:lnTo>
                  <a:cubicBezTo>
                    <a:pt x="5394706" y="0"/>
                    <a:pt x="5401564" y="6858"/>
                    <a:pt x="5401564" y="15367"/>
                  </a:cubicBezTo>
                  <a:lnTo>
                    <a:pt x="5401564" y="1214755"/>
                  </a:lnTo>
                  <a:lnTo>
                    <a:pt x="5386197" y="1214755"/>
                  </a:lnTo>
                  <a:lnTo>
                    <a:pt x="5386197" y="1199388"/>
                  </a:lnTo>
                  <a:cubicBezTo>
                    <a:pt x="5394706" y="1199388"/>
                    <a:pt x="5401564" y="1206246"/>
                    <a:pt x="5401564" y="1214755"/>
                  </a:cubicBezTo>
                  <a:lnTo>
                    <a:pt x="5401564" y="1728724"/>
                  </a:lnTo>
                  <a:lnTo>
                    <a:pt x="5386197" y="1728724"/>
                  </a:lnTo>
                  <a:lnTo>
                    <a:pt x="5401564" y="1728724"/>
                  </a:lnTo>
                  <a:lnTo>
                    <a:pt x="5401564" y="2071370"/>
                  </a:lnTo>
                  <a:cubicBezTo>
                    <a:pt x="5401564" y="2079879"/>
                    <a:pt x="5394706" y="2086737"/>
                    <a:pt x="5386197" y="2086737"/>
                  </a:cubicBezTo>
                  <a:lnTo>
                    <a:pt x="2253234" y="2086737"/>
                  </a:lnTo>
                  <a:lnTo>
                    <a:pt x="2253234" y="2071370"/>
                  </a:lnTo>
                  <a:lnTo>
                    <a:pt x="2258695" y="2085721"/>
                  </a:lnTo>
                  <a:lnTo>
                    <a:pt x="1587373" y="2342769"/>
                  </a:lnTo>
                  <a:cubicBezTo>
                    <a:pt x="1583817" y="2344166"/>
                    <a:pt x="1579880" y="2344166"/>
                    <a:pt x="1576324" y="2342769"/>
                  </a:cubicBezTo>
                  <a:lnTo>
                    <a:pt x="905002" y="2085848"/>
                  </a:lnTo>
                  <a:lnTo>
                    <a:pt x="910463" y="2071497"/>
                  </a:lnTo>
                  <a:lnTo>
                    <a:pt x="910463" y="2086864"/>
                  </a:lnTo>
                  <a:lnTo>
                    <a:pt x="15367" y="2086864"/>
                  </a:lnTo>
                  <a:cubicBezTo>
                    <a:pt x="6858" y="2086864"/>
                    <a:pt x="0" y="2080006"/>
                    <a:pt x="0" y="2071497"/>
                  </a:cubicBezTo>
                  <a:lnTo>
                    <a:pt x="0" y="1728851"/>
                  </a:lnTo>
                  <a:lnTo>
                    <a:pt x="15367" y="1728851"/>
                  </a:lnTo>
                  <a:lnTo>
                    <a:pt x="0" y="1728851"/>
                  </a:lnTo>
                  <a:lnTo>
                    <a:pt x="0" y="1214755"/>
                  </a:lnTo>
                  <a:cubicBezTo>
                    <a:pt x="0" y="1206246"/>
                    <a:pt x="6858" y="1199388"/>
                    <a:pt x="15367" y="1199388"/>
                  </a:cubicBezTo>
                  <a:lnTo>
                    <a:pt x="15367" y="1214755"/>
                  </a:lnTo>
                  <a:lnTo>
                    <a:pt x="0" y="1214755"/>
                  </a:lnTo>
                  <a:lnTo>
                    <a:pt x="0" y="15367"/>
                  </a:lnTo>
                  <a:cubicBezTo>
                    <a:pt x="0" y="6858"/>
                    <a:pt x="6858" y="0"/>
                    <a:pt x="15367" y="0"/>
                  </a:cubicBezTo>
                  <a:moveTo>
                    <a:pt x="15367" y="30861"/>
                  </a:moveTo>
                  <a:lnTo>
                    <a:pt x="15367" y="15367"/>
                  </a:lnTo>
                  <a:lnTo>
                    <a:pt x="30861" y="15367"/>
                  </a:lnTo>
                  <a:lnTo>
                    <a:pt x="30861" y="1214755"/>
                  </a:lnTo>
                  <a:cubicBezTo>
                    <a:pt x="30861" y="1223264"/>
                    <a:pt x="24003" y="1230122"/>
                    <a:pt x="15494" y="1230122"/>
                  </a:cubicBezTo>
                  <a:lnTo>
                    <a:pt x="15494" y="1214755"/>
                  </a:lnTo>
                  <a:lnTo>
                    <a:pt x="30861" y="1214755"/>
                  </a:lnTo>
                  <a:lnTo>
                    <a:pt x="30861" y="1728724"/>
                  </a:lnTo>
                  <a:lnTo>
                    <a:pt x="30861" y="2071370"/>
                  </a:lnTo>
                  <a:lnTo>
                    <a:pt x="15367" y="2071370"/>
                  </a:lnTo>
                  <a:lnTo>
                    <a:pt x="15367" y="2056003"/>
                  </a:lnTo>
                  <a:lnTo>
                    <a:pt x="910590" y="2056003"/>
                  </a:lnTo>
                  <a:cubicBezTo>
                    <a:pt x="912495" y="2056003"/>
                    <a:pt x="914400" y="2056384"/>
                    <a:pt x="916051" y="2057019"/>
                  </a:cubicBezTo>
                  <a:lnTo>
                    <a:pt x="1587373" y="2314067"/>
                  </a:lnTo>
                  <a:lnTo>
                    <a:pt x="1581912" y="2328418"/>
                  </a:lnTo>
                  <a:lnTo>
                    <a:pt x="1576451" y="2314067"/>
                  </a:lnTo>
                  <a:lnTo>
                    <a:pt x="2247773" y="2057019"/>
                  </a:lnTo>
                  <a:cubicBezTo>
                    <a:pt x="2249551" y="2056384"/>
                    <a:pt x="2251456" y="2056003"/>
                    <a:pt x="2253234" y="2056003"/>
                  </a:cubicBezTo>
                  <a:lnTo>
                    <a:pt x="5386197" y="2056003"/>
                  </a:lnTo>
                  <a:lnTo>
                    <a:pt x="5386197" y="2071370"/>
                  </a:lnTo>
                  <a:lnTo>
                    <a:pt x="5370830" y="2071370"/>
                  </a:lnTo>
                  <a:lnTo>
                    <a:pt x="5370830" y="1728851"/>
                  </a:lnTo>
                  <a:lnTo>
                    <a:pt x="5370830" y="1214755"/>
                  </a:lnTo>
                  <a:lnTo>
                    <a:pt x="5386197" y="1214755"/>
                  </a:lnTo>
                  <a:lnTo>
                    <a:pt x="5386197" y="1230122"/>
                  </a:lnTo>
                  <a:cubicBezTo>
                    <a:pt x="5377688" y="1230122"/>
                    <a:pt x="5370830" y="1223264"/>
                    <a:pt x="5370830" y="1214755"/>
                  </a:cubicBezTo>
                  <a:lnTo>
                    <a:pt x="5370830" y="15367"/>
                  </a:lnTo>
                  <a:lnTo>
                    <a:pt x="5386197" y="15367"/>
                  </a:lnTo>
                  <a:lnTo>
                    <a:pt x="5386197" y="30861"/>
                  </a:lnTo>
                  <a:lnTo>
                    <a:pt x="2253234" y="30861"/>
                  </a:lnTo>
                  <a:lnTo>
                    <a:pt x="910590" y="30861"/>
                  </a:lnTo>
                  <a:lnTo>
                    <a:pt x="15367" y="30861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0"/>
              <a:ext cx="5401655" cy="2086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65"/>
                </a:lnSpc>
              </a:pPr>
              <a:r>
                <a:rPr lang="en-US" sz="3638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“POCA RELEVANCIA”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14185" y="217973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-251254" y="1412321"/>
            <a:ext cx="18539254" cy="10042912"/>
            <a:chOff x="0" y="0"/>
            <a:chExt cx="24384000" cy="131023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102343"/>
            </a:xfrm>
            <a:custGeom>
              <a:avLst/>
              <a:gdLst/>
              <a:ahLst/>
              <a:cxnLst/>
              <a:rect l="l" t="t" r="r" b="b"/>
              <a:pathLst>
                <a:path w="24384000" h="13102343">
                  <a:moveTo>
                    <a:pt x="0" y="0"/>
                  </a:moveTo>
                  <a:lnTo>
                    <a:pt x="24384000" y="0"/>
                  </a:lnTo>
                  <a:lnTo>
                    <a:pt x="24384000" y="13102343"/>
                  </a:lnTo>
                  <a:lnTo>
                    <a:pt x="0" y="13102343"/>
                  </a:lnTo>
                  <a:close/>
                </a:path>
              </a:pathLst>
            </a:custGeom>
            <a:blipFill>
              <a:blip r:embed="rId3">
                <a:alphaModFix amt="97000"/>
              </a:blip>
              <a:stretch>
                <a:fillRect t="-21547" b="-244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1264" y="7588763"/>
            <a:ext cx="1976736" cy="2085638"/>
            <a:chOff x="0" y="0"/>
            <a:chExt cx="3968119" cy="41867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68115" cy="4186682"/>
            </a:xfrm>
            <a:custGeom>
              <a:avLst/>
              <a:gdLst/>
              <a:ahLst/>
              <a:cxnLst/>
              <a:rect l="l" t="t" r="r" b="b"/>
              <a:pathLst>
                <a:path w="3968115" h="4186682">
                  <a:moveTo>
                    <a:pt x="0" y="0"/>
                  </a:moveTo>
                  <a:lnTo>
                    <a:pt x="3968115" y="0"/>
                  </a:lnTo>
                  <a:lnTo>
                    <a:pt x="3968115" y="4186682"/>
                  </a:lnTo>
                  <a:lnTo>
                    <a:pt x="0" y="4186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" r="-15" b="-1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51254" y="-96164"/>
            <a:ext cx="18539254" cy="1508485"/>
            <a:chOff x="0" y="0"/>
            <a:chExt cx="4882766" cy="397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2766" cy="397296"/>
            </a:xfrm>
            <a:custGeom>
              <a:avLst/>
              <a:gdLst/>
              <a:ahLst/>
              <a:cxnLst/>
              <a:rect l="l" t="t" r="r" b="b"/>
              <a:pathLst>
                <a:path w="4882766" h="39729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1" name="Group 11"/>
          <p:cNvGrpSpPr/>
          <p:nvPr/>
        </p:nvGrpSpPr>
        <p:grpSpPr>
          <a:xfrm>
            <a:off x="781936" y="184068"/>
            <a:ext cx="14932249" cy="1797762"/>
            <a:chOff x="0" y="0"/>
            <a:chExt cx="19909666" cy="23970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909665" cy="2252352"/>
            </a:xfrm>
            <a:custGeom>
              <a:avLst/>
              <a:gdLst/>
              <a:ahLst/>
              <a:cxnLst/>
              <a:rect l="l" t="t" r="r" b="b"/>
              <a:pathLst>
                <a:path w="19909665" h="2252352">
                  <a:moveTo>
                    <a:pt x="0" y="0"/>
                  </a:moveTo>
                  <a:lnTo>
                    <a:pt x="19909665" y="0"/>
                  </a:lnTo>
                  <a:lnTo>
                    <a:pt x="19909665" y="2252352"/>
                  </a:lnTo>
                  <a:lnTo>
                    <a:pt x="0" y="2252352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97064"/>
              <a:ext cx="19909666" cy="20999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518"/>
                </a:lnSpc>
              </a:pPr>
              <a:r>
                <a:rPr lang="en-US" sz="5200" b="1" spc="5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MEDIOS Y CANALES REGIONAL CARIBE</a:t>
              </a:r>
            </a:p>
            <a:p>
              <a:pPr algn="l">
                <a:lnSpc>
                  <a:spcPts val="4523"/>
                </a:lnSpc>
              </a:pPr>
              <a:endParaRPr lang="en-US" sz="5200" b="1" spc="5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7860"/>
            <a:ext cx="9680063" cy="2786872"/>
            <a:chOff x="0" y="0"/>
            <a:chExt cx="12906750" cy="3715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06749" cy="3715829"/>
            </a:xfrm>
            <a:custGeom>
              <a:avLst/>
              <a:gdLst/>
              <a:ahLst/>
              <a:cxnLst/>
              <a:rect l="l" t="t" r="r" b="b"/>
              <a:pathLst>
                <a:path w="12906749" h="3715829">
                  <a:moveTo>
                    <a:pt x="0" y="0"/>
                  </a:moveTo>
                  <a:lnTo>
                    <a:pt x="12906749" y="0"/>
                  </a:lnTo>
                  <a:lnTo>
                    <a:pt x="12906749" y="3715829"/>
                  </a:lnTo>
                  <a:lnTo>
                    <a:pt x="0" y="3715829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0"/>
              <a:ext cx="12906750" cy="352532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561"/>
                </a:lnSpc>
              </a:pPr>
              <a:r>
                <a:rPr lang="en-US" sz="6399" b="1" spc="6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Principales hallazgos caribe</a:t>
              </a:r>
            </a:p>
            <a:p>
              <a:pPr algn="l">
                <a:lnSpc>
                  <a:spcPts val="5567"/>
                </a:lnSpc>
              </a:pPr>
              <a:endParaRPr lang="en-US" sz="6399" b="1" spc="6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1264" y="7588763"/>
            <a:ext cx="1976736" cy="2085638"/>
            <a:chOff x="0" y="0"/>
            <a:chExt cx="3968119" cy="41867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68115" cy="4186682"/>
            </a:xfrm>
            <a:custGeom>
              <a:avLst/>
              <a:gdLst/>
              <a:ahLst/>
              <a:cxnLst/>
              <a:rect l="l" t="t" r="r" b="b"/>
              <a:pathLst>
                <a:path w="3968115" h="4186682">
                  <a:moveTo>
                    <a:pt x="0" y="0"/>
                  </a:moveTo>
                  <a:lnTo>
                    <a:pt x="3968115" y="0"/>
                  </a:lnTo>
                  <a:lnTo>
                    <a:pt x="3968115" y="4186682"/>
                  </a:lnTo>
                  <a:lnTo>
                    <a:pt x="0" y="4186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" r="-15" b="-1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62278" y="1873332"/>
            <a:ext cx="6957069" cy="9605155"/>
            <a:chOff x="0" y="0"/>
            <a:chExt cx="9276091" cy="128068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76091" cy="12806874"/>
            </a:xfrm>
            <a:custGeom>
              <a:avLst/>
              <a:gdLst/>
              <a:ahLst/>
              <a:cxnLst/>
              <a:rect l="l" t="t" r="r" b="b"/>
              <a:pathLst>
                <a:path w="9276091" h="12806874">
                  <a:moveTo>
                    <a:pt x="0" y="0"/>
                  </a:moveTo>
                  <a:lnTo>
                    <a:pt x="9276091" y="0"/>
                  </a:lnTo>
                  <a:lnTo>
                    <a:pt x="9276091" y="12806874"/>
                  </a:lnTo>
                  <a:lnTo>
                    <a:pt x="0" y="128068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9276091" cy="1277829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66"/>
                </a:lnSpc>
              </a:pPr>
              <a:r>
                <a:rPr lang="en-US" sz="2999" b="1" dirty="0" err="1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Medios</a:t>
              </a: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y canales </a:t>
              </a:r>
              <a:r>
                <a:rPr lang="en-US" sz="2999" b="1" dirty="0" err="1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regionales</a:t>
              </a: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: </a:t>
              </a:r>
            </a:p>
            <a:p>
              <a:pPr algn="l">
                <a:lnSpc>
                  <a:spcPts val="3266"/>
                </a:lnSpc>
              </a:pPr>
              <a:endParaRPr lang="en-US" sz="2999" b="1" dirty="0">
                <a:solidFill>
                  <a:srgbClr val="0018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Webinar Caribe: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Contenidos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entretenidos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e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historias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de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trayectoria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.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Así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como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temas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estratégicos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y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casos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de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éxito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.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Valoración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positiva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de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panelistas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Boletín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Regional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por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Gary de la Rosa: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Percepción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general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muy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positiva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. 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En general,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muy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bien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valorados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. </a:t>
              </a: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r>
                <a:rPr lang="en-US" sz="2999" b="1" dirty="0" err="1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Formatos</a:t>
              </a: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: </a:t>
              </a:r>
            </a:p>
            <a:p>
              <a:pPr algn="l">
                <a:lnSpc>
                  <a:spcPts val="3266"/>
                </a:lnSpc>
              </a:pPr>
              <a:endParaRPr lang="en-US" sz="2999" b="1" dirty="0">
                <a:solidFill>
                  <a:srgbClr val="0018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Audiovisual (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todos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).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Conversaciones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(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todos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).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Surinam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lectura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e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imágenes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creativas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(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idioma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- traductor local).</a:t>
              </a: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9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32621" y="1028700"/>
            <a:ext cx="7093101" cy="9968484"/>
            <a:chOff x="0" y="0"/>
            <a:chExt cx="9457468" cy="132913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457468" cy="13291311"/>
            </a:xfrm>
            <a:custGeom>
              <a:avLst/>
              <a:gdLst/>
              <a:ahLst/>
              <a:cxnLst/>
              <a:rect l="l" t="t" r="r" b="b"/>
              <a:pathLst>
                <a:path w="9457468" h="13291311">
                  <a:moveTo>
                    <a:pt x="0" y="0"/>
                  </a:moveTo>
                  <a:lnTo>
                    <a:pt x="9457468" y="0"/>
                  </a:lnTo>
                  <a:lnTo>
                    <a:pt x="9457468" y="13291311"/>
                  </a:lnTo>
                  <a:lnTo>
                    <a:pt x="0" y="132913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9457468" cy="133198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66"/>
                </a:lnSpc>
              </a:pPr>
              <a:endParaRPr dirty="0"/>
            </a:p>
            <a:p>
              <a:pPr algn="l">
                <a:lnSpc>
                  <a:spcPts val="3266"/>
                </a:lnSpc>
              </a:pPr>
              <a:endParaRPr dirty="0"/>
            </a:p>
            <a:p>
              <a:pPr algn="l">
                <a:lnSpc>
                  <a:spcPts val="3266"/>
                </a:lnSpc>
              </a:pPr>
              <a:r>
                <a:rPr lang="en-US" sz="2999" b="1" dirty="0" err="1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Reflexiones</a:t>
              </a: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</a:t>
              </a:r>
              <a:r>
                <a:rPr lang="en-US" sz="2999" b="1" dirty="0" err="1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generales</a:t>
              </a: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: </a:t>
              </a:r>
            </a:p>
            <a:p>
              <a:pPr algn="l">
                <a:lnSpc>
                  <a:spcPts val="3266"/>
                </a:lnSpc>
              </a:pPr>
              <a:endParaRPr lang="en-US" sz="2999" b="1" dirty="0">
                <a:solidFill>
                  <a:srgbClr val="0018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Los videos son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el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formato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preferido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,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el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texto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es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el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menos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elegido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Líderes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de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operación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como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uno de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principales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canales de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comunicación</a:t>
              </a: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Pantallas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digitales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menos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valoradas</a:t>
              </a: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WhattsApp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como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canal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más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destacano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(- </a:t>
              </a:r>
              <a:r>
                <a:rPr lang="en-US" sz="29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en</a:t>
              </a:r>
              <a:r>
                <a:rPr lang="en-US" sz="29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Puerto Rico).</a:t>
              </a: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r>
                <a:rPr lang="en-US" sz="2999" b="1" dirty="0" err="1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Consideraciones</a:t>
              </a:r>
              <a:r>
                <a:rPr lang="en-US" sz="2999" b="1" dirty="0">
                  <a:solidFill>
                    <a:srgbClr val="0018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: </a:t>
              </a:r>
            </a:p>
            <a:p>
              <a:pPr algn="l">
                <a:lnSpc>
                  <a:spcPts val="3266"/>
                </a:lnSpc>
              </a:pPr>
              <a:endParaRPr lang="en-US" sz="2999" b="1" dirty="0">
                <a:solidFill>
                  <a:srgbClr val="001848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No </a:t>
              </a: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abrumar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Espacios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 de </a:t>
              </a: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líderes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 con </a:t>
              </a: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aliados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 locales.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Contenidos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cortos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 y claros.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Guayana Francesa / </a:t>
              </a: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Necesidad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 de </a:t>
              </a: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conectar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 y </a:t>
              </a:r>
              <a:r>
                <a:rPr lang="en-US" sz="2800" dirty="0" err="1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comunicar</a:t>
              </a:r>
              <a:r>
                <a:rPr lang="en-US" sz="2800" dirty="0">
                  <a:solidFill>
                    <a:srgbClr val="001848"/>
                  </a:solidFill>
                  <a:latin typeface="Trade Gothic" panose="020B0604020202020204" charset="0"/>
                  <a:ea typeface="Trade Gothic"/>
                  <a:cs typeface="Trade Gothic"/>
                  <a:sym typeface="Trade Gothic"/>
                </a:rPr>
                <a:t>. </a:t>
              </a:r>
            </a:p>
            <a:p>
              <a:pPr marL="647698" lvl="1" indent="-323849" algn="l">
                <a:lnSpc>
                  <a:spcPts val="3266"/>
                </a:lnSpc>
                <a:buFont typeface="Arial"/>
                <a:buChar char="•"/>
              </a:pPr>
              <a:r>
                <a:rPr lang="es-MX" sz="2800" b="0" i="0" dirty="0">
                  <a:solidFill>
                    <a:srgbClr val="001848"/>
                  </a:solidFill>
                  <a:effectLst/>
                  <a:latin typeface="Trade Gothic" panose="020B0604020202020204" charset="0"/>
                </a:rPr>
                <a:t>Pantallas digitales salen. Cada territorio valida su funcionalidad y lo presupuesta para 2026 de ser necesario.</a:t>
              </a:r>
              <a:endParaRPr lang="en-US" sz="2800" dirty="0">
                <a:solidFill>
                  <a:srgbClr val="001848"/>
                </a:solidFill>
                <a:latin typeface="Trade Gothic" panose="020B0604020202020204" charset="0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9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3266"/>
                </a:lnSpc>
              </a:pPr>
              <a:endParaRPr lang="en-US" sz="29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8908737" y="2256445"/>
            <a:ext cx="0" cy="6530096"/>
          </a:xfrm>
          <a:prstGeom prst="line">
            <a:avLst/>
          </a:prstGeom>
          <a:ln w="9525" cap="flat">
            <a:solidFill>
              <a:srgbClr val="C1D6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4" name="Group 14"/>
          <p:cNvGrpSpPr/>
          <p:nvPr/>
        </p:nvGrpSpPr>
        <p:grpSpPr>
          <a:xfrm>
            <a:off x="-251254" y="-96164"/>
            <a:ext cx="18539254" cy="1508485"/>
            <a:chOff x="0" y="0"/>
            <a:chExt cx="4882766" cy="39729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82766" cy="397296"/>
            </a:xfrm>
            <a:custGeom>
              <a:avLst/>
              <a:gdLst/>
              <a:ahLst/>
              <a:cxnLst/>
              <a:rect l="l" t="t" r="r" b="b"/>
              <a:pathLst>
                <a:path w="4882766" h="39729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781936" y="184068"/>
            <a:ext cx="13900621" cy="1774787"/>
            <a:chOff x="0" y="0"/>
            <a:chExt cx="18534162" cy="236638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66867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pRINCIPALES</a:t>
              </a: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HALLAZGOS CARIBE</a:t>
              </a: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 rot="-1036185">
            <a:off x="154704" y="8700035"/>
            <a:ext cx="1747992" cy="1116530"/>
          </a:xfrm>
          <a:custGeom>
            <a:avLst/>
            <a:gdLst/>
            <a:ahLst/>
            <a:cxnLst/>
            <a:rect l="l" t="t" r="r" b="b"/>
            <a:pathLst>
              <a:path w="1747992" h="1116530">
                <a:moveTo>
                  <a:pt x="0" y="0"/>
                </a:moveTo>
                <a:lnTo>
                  <a:pt x="1747992" y="0"/>
                </a:lnTo>
                <a:lnTo>
                  <a:pt x="1747992" y="1116530"/>
                </a:lnTo>
                <a:lnTo>
                  <a:pt x="0" y="11165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72476" y="9156522"/>
            <a:ext cx="473575" cy="538538"/>
          </a:xfrm>
          <a:custGeom>
            <a:avLst/>
            <a:gdLst/>
            <a:ahLst/>
            <a:cxnLst/>
            <a:rect l="l" t="t" r="r" b="b"/>
            <a:pathLst>
              <a:path w="473575" h="538538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24" b="-124"/>
            </a:stretch>
          </a:blipFill>
        </p:spPr>
        <p:txBody>
          <a:bodyPr/>
          <a:lstStyle/>
          <a:p>
            <a:endParaRPr lang="es-CO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86076"/>
              </p:ext>
            </p:extLst>
          </p:nvPr>
        </p:nvGraphicFramePr>
        <p:xfrm>
          <a:off x="0" y="1023469"/>
          <a:ext cx="18287998" cy="9269408"/>
        </p:xfrm>
        <a:graphic>
          <a:graphicData uri="http://schemas.openxmlformats.org/drawingml/2006/table">
            <a:tbl>
              <a:tblPr/>
              <a:tblGrid>
                <a:gridCol w="205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0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0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62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5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86631"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PÚBLICO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MEDIO/CANAL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FORMATO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FRECUENCIA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RESPONSABLE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807"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6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Webinar Caribe </a:t>
                      </a:r>
                      <a:endParaRPr lang="en-US" sz="16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Conversar de temas relevantes que conciernen a la Regional Caribe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Conversatorio / virtual </a:t>
                      </a:r>
                      <a:endParaRPr lang="en-US" sz="16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Fresco y cercano para conectar a los colaboradores con otros equipos y territorios de la regional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Anual</a:t>
                      </a:r>
                      <a:endParaRPr lang="en-US" sz="1600" dirty="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Cantidad de asistentes</a:t>
                      </a:r>
                      <a:endParaRPr lang="en-US" sz="16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Encuestas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de satisfacción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9994" lvl="1" indent="-204997" algn="l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6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9780"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endParaRPr lang="en-US" sz="16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Administrativos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Correo electrónico  Comunicaciones Argos Caribe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Comunicar de manera oportuna las noticias e hitos relevantes de la compañía o la regional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Correo,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pantallas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,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gestión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local), 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sección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Somos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Caribe o WP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alidos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GH / Ecard, video o audio </a:t>
                      </a:r>
                      <a:endParaRPr lang="en-US" sz="1600" dirty="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e interactivo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Según</a:t>
                      </a:r>
                      <a:endParaRPr lang="en-US" sz="16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necesidad 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aperturas y clics 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9994" lvl="1" indent="-204997" algn="l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8082"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6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Boletín Regional Caribe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Posicionar a Gary como vocero de los hitos y acontecimietos relevantes de la regional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Correo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electrónico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Gary</a:t>
                      </a:r>
                      <a:endParaRPr lang="en-US" sz="1600" dirty="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WhatsApp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aliados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GH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Pantallas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digitales</a:t>
                      </a:r>
                      <a:endParaRPr lang="en-US" sz="1600" dirty="0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gestión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local)</a:t>
                      </a:r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y cercano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Semestral</a:t>
                      </a:r>
                      <a:endParaRPr lang="en-US" sz="16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8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Tasa de visualización</a:t>
                      </a:r>
                      <a:endParaRPr lang="en-US" sz="1600"/>
                    </a:p>
                    <a:p>
                      <a:pPr algn="l">
                        <a:lnSpc>
                          <a:spcPts val="2658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• Encuestas de percepción</a:t>
                      </a:r>
                    </a:p>
                    <a:p>
                      <a:pPr algn="ctr">
                        <a:lnSpc>
                          <a:spcPts val="2658"/>
                        </a:lnSpc>
                      </a:pPr>
                      <a:endParaRPr lang="en-US" sz="1600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9994" lvl="1" indent="-204997" algn="l">
                        <a:lnSpc>
                          <a:spcPts val="265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6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0" y="-96163"/>
            <a:ext cx="18288000" cy="1124864"/>
            <a:chOff x="0" y="0"/>
            <a:chExt cx="4882766" cy="3335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715611" y="-160415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8" name="Group 8"/>
          <p:cNvGrpSpPr/>
          <p:nvPr/>
        </p:nvGrpSpPr>
        <p:grpSpPr>
          <a:xfrm>
            <a:off x="400848" y="1"/>
            <a:ext cx="13900621" cy="1858051"/>
            <a:chOff x="0" y="1"/>
            <a:chExt cx="18534162" cy="2477402"/>
          </a:xfrm>
        </p:grpSpPr>
        <p:sp>
          <p:nvSpPr>
            <p:cNvPr id="9" name="Freeform 9"/>
            <p:cNvSpPr/>
            <p:nvPr/>
          </p:nvSpPr>
          <p:spPr>
            <a:xfrm>
              <a:off x="0" y="1"/>
              <a:ext cx="18534162" cy="1364624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77887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MATRIZ DE MEDIOS CARIBE</a:t>
              </a: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284058"/>
              </p:ext>
            </p:extLst>
          </p:nvPr>
        </p:nvGraphicFramePr>
        <p:xfrm>
          <a:off x="0" y="1"/>
          <a:ext cx="18287999" cy="10379086"/>
        </p:xfrm>
        <a:graphic>
          <a:graphicData uri="http://schemas.openxmlformats.org/drawingml/2006/table">
            <a:tbl>
              <a:tblPr/>
              <a:tblGrid>
                <a:gridCol w="2101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08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7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2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25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6031"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PÚBLICO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MEDIO/CANAL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FRECUENCIA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6866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Líderes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Lista de distribución WP líderes Caribe / Conversaciones Luz Verde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Entregar herramientas a los líderes alineadas con su rol y la estrategia del negocio.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Conversaciones con Luz Verde / Video 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Cercano y tipo entrevista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Trimestral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866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Líderes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Lista de distribución líderes Caribe / Herramientas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Entregar herramientas a los líderes alineadas con su rol y la estrategia del negocio.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Podcast, video, audio, etre otros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Dinámico, 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Quincenal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</a:t>
                      </a:r>
                      <a:endParaRPr lang="en-US" sz="110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Encuestas por WhatsApp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3538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Líderes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Lista de distribución líderes Caribe / Noticias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Informar a los líderes de los acontecimiento-s relevantes de compañía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Video, infografías, ecards, audios, entre otros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Dinámico, 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 demanda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3699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Aliados GH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Grupo Aliados Caribe WhattsApp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Informar de manera oportuna noticias y campañas regionales y corporativas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Video, infografías, ecards, audios, entre otros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Dinámico, 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 demanda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6164"/>
            <a:ext cx="18288000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617038" y="-139765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3900621" cy="1869912"/>
            <a:chOff x="0" y="0"/>
            <a:chExt cx="18534162" cy="24932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3700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MEDIOS CARIBE</a:t>
              </a: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072" y="4703515"/>
            <a:ext cx="1803619" cy="511251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387093" y="4750584"/>
            <a:ext cx="770276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Junio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3292" y="4688631"/>
            <a:ext cx="1803619" cy="511251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479726" y="4727198"/>
            <a:ext cx="590750" cy="374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Julio 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8279" y="4703515"/>
            <a:ext cx="1803619" cy="511251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579040" y="4733579"/>
            <a:ext cx="821221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Agosto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7275" y="4706719"/>
            <a:ext cx="1803619" cy="492080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533175" y="4727198"/>
            <a:ext cx="1524718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Septiembre</a:t>
            </a:r>
            <a:endParaRPr lang="en-US" sz="1963" spc="2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11529041" y="4687549"/>
            <a:ext cx="1803619" cy="511251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000186" y="4727198"/>
            <a:ext cx="1046093" cy="336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Octubre</a:t>
            </a:r>
            <a:endParaRPr lang="en-US" sz="1963" spc="2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13807790" y="4687549"/>
            <a:ext cx="1803619" cy="511251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126422" y="4716198"/>
            <a:ext cx="1384506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Noviembre</a:t>
            </a:r>
            <a:endParaRPr lang="en-US" sz="1963" spc="2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15984960" y="4643036"/>
            <a:ext cx="1803619" cy="511251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321953" y="4673100"/>
            <a:ext cx="1277841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Diciembre</a:t>
            </a:r>
            <a:endParaRPr lang="en-US" sz="1963" spc="2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2773807" y="5387554"/>
            <a:ext cx="1810147" cy="730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Boletín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Regional Caribe #1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16 de junio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524746" y="3979439"/>
            <a:ext cx="1258392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Conversatorio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Caribe</a:t>
            </a:r>
          </a:p>
        </p:txBody>
      </p:sp>
      <p:sp>
        <p:nvSpPr>
          <p:cNvPr id="48" name="AutoShape 48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9" name="Group 49"/>
          <p:cNvGrpSpPr/>
          <p:nvPr/>
        </p:nvGrpSpPr>
        <p:grpSpPr>
          <a:xfrm>
            <a:off x="640078" y="4703515"/>
            <a:ext cx="1803619" cy="511251"/>
            <a:chOff x="0" y="0"/>
            <a:chExt cx="532150" cy="15084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180716" y="4750584"/>
            <a:ext cx="736061" cy="34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Mayo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92250" y="5387554"/>
            <a:ext cx="1438374" cy="730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Conversaciones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Luz Verde #1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Mayo 26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220901" y="5501856"/>
            <a:ext cx="1438374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Conversaciones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Luz Verde #2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3990412" y="5434658"/>
            <a:ext cx="1438374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Conversaciones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Luz Verde #3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3801262" y="3823460"/>
            <a:ext cx="1810147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Boletín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Regional Caribe #2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93829" y="9244965"/>
            <a:ext cx="3086100" cy="1185338"/>
          </a:xfrm>
          <a:custGeom>
            <a:avLst/>
            <a:gdLst/>
            <a:ahLst/>
            <a:cxnLst/>
            <a:rect l="l" t="t" r="r" b="b"/>
            <a:pathLst>
              <a:path w="3086100" h="1185338">
                <a:moveTo>
                  <a:pt x="0" y="0"/>
                </a:moveTo>
                <a:lnTo>
                  <a:pt x="3086100" y="0"/>
                </a:lnTo>
                <a:lnTo>
                  <a:pt x="3086100" y="1185338"/>
                </a:lnTo>
                <a:lnTo>
                  <a:pt x="0" y="11853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15082165" y="8840602"/>
            <a:ext cx="1817954" cy="1589700"/>
          </a:xfrm>
          <a:custGeom>
            <a:avLst/>
            <a:gdLst/>
            <a:ahLst/>
            <a:cxnLst/>
            <a:rect l="l" t="t" r="r" b="b"/>
            <a:pathLst>
              <a:path w="1817954" h="1589700">
                <a:moveTo>
                  <a:pt x="0" y="0"/>
                </a:moveTo>
                <a:lnTo>
                  <a:pt x="1817954" y="0"/>
                </a:lnTo>
                <a:lnTo>
                  <a:pt x="1817954" y="1589700"/>
                </a:lnTo>
                <a:lnTo>
                  <a:pt x="0" y="15897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781936" y="3121913"/>
            <a:ext cx="4760816" cy="1699679"/>
            <a:chOff x="0" y="0"/>
            <a:chExt cx="6347755" cy="22662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47755" cy="2266239"/>
            </a:xfrm>
            <a:custGeom>
              <a:avLst/>
              <a:gdLst/>
              <a:ahLst/>
              <a:cxnLst/>
              <a:rect l="l" t="t" r="r" b="b"/>
              <a:pathLst>
                <a:path w="6347755" h="2266239">
                  <a:moveTo>
                    <a:pt x="0" y="0"/>
                  </a:moveTo>
                  <a:lnTo>
                    <a:pt x="6347755" y="0"/>
                  </a:lnTo>
                  <a:lnTo>
                    <a:pt x="6347755" y="2266239"/>
                  </a:lnTo>
                  <a:lnTo>
                    <a:pt x="0" y="22662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0"/>
              <a:ext cx="6347755" cy="21709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4999" spc="19">
                  <a:solidFill>
                    <a:srgbClr val="101D48"/>
                  </a:solidFill>
                  <a:latin typeface="Integral CF"/>
                  <a:ea typeface="Integral CF"/>
                  <a:cs typeface="Integral CF"/>
                  <a:sym typeface="Integral CF"/>
                </a:rPr>
                <a:t>REPÚBLICA </a:t>
              </a:r>
            </a:p>
            <a:p>
              <a:pPr marL="0" lvl="0" indent="0" algn="l">
                <a:lnSpc>
                  <a:spcPts val="4999"/>
                </a:lnSpc>
                <a:spcBef>
                  <a:spcPct val="0"/>
                </a:spcBef>
              </a:pPr>
              <a:r>
                <a:rPr lang="en-US" sz="4999" spc="20">
                  <a:solidFill>
                    <a:srgbClr val="101D48"/>
                  </a:solidFill>
                  <a:latin typeface="Integral CF"/>
                  <a:ea typeface="Integral CF"/>
                  <a:cs typeface="Integral CF"/>
                  <a:sym typeface="Integral CF"/>
                </a:rPr>
                <a:t>DOMINICANA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5507440" y="3193349"/>
            <a:ext cx="1779899" cy="1168059"/>
          </a:xfrm>
          <a:custGeom>
            <a:avLst/>
            <a:gdLst/>
            <a:ahLst/>
            <a:cxnLst/>
            <a:rect l="l" t="t" r="r" b="b"/>
            <a:pathLst>
              <a:path w="1779899" h="1168059">
                <a:moveTo>
                  <a:pt x="0" y="0"/>
                </a:moveTo>
                <a:lnTo>
                  <a:pt x="1779899" y="0"/>
                </a:lnTo>
                <a:lnTo>
                  <a:pt x="1779899" y="1168059"/>
                </a:lnTo>
                <a:lnTo>
                  <a:pt x="0" y="11680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8" name="Group 8"/>
          <p:cNvGrpSpPr/>
          <p:nvPr/>
        </p:nvGrpSpPr>
        <p:grpSpPr>
          <a:xfrm>
            <a:off x="407280" y="5356484"/>
            <a:ext cx="8487013" cy="3887327"/>
            <a:chOff x="0" y="0"/>
            <a:chExt cx="9766622" cy="51831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66622" cy="5183103"/>
            </a:xfrm>
            <a:custGeom>
              <a:avLst/>
              <a:gdLst/>
              <a:ahLst/>
              <a:cxnLst/>
              <a:rect l="l" t="t" r="r" b="b"/>
              <a:pathLst>
                <a:path w="9766622" h="5183103">
                  <a:moveTo>
                    <a:pt x="0" y="0"/>
                  </a:moveTo>
                  <a:lnTo>
                    <a:pt x="9766622" y="0"/>
                  </a:lnTo>
                  <a:lnTo>
                    <a:pt x="9766622" y="5183103"/>
                  </a:lnTo>
                  <a:lnTo>
                    <a:pt x="0" y="51831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9766622" cy="52116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39749" lvl="1" indent="-269875" algn="l">
                <a:lnSpc>
                  <a:spcPts val="2722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Los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casos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de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éxito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y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temas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estratégicos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deben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ser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temas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priorizados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en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los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próximos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conversatorios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. </a:t>
              </a:r>
            </a:p>
            <a:p>
              <a:pPr marL="539749" lvl="1" indent="-269875" algn="l">
                <a:lnSpc>
                  <a:spcPts val="2722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El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formato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audiovisual es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el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más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elegido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.</a:t>
              </a:r>
            </a:p>
            <a:p>
              <a:pPr marL="539749" lvl="1" indent="-269875" algn="l">
                <a:lnSpc>
                  <a:spcPts val="2722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Más del 81 %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considera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útil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el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boletín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regional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por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Gary de la Rosa.</a:t>
              </a:r>
            </a:p>
            <a:p>
              <a:pPr marL="539749" lvl="1" indent="-269875" algn="l">
                <a:lnSpc>
                  <a:spcPts val="2722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Las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pantallas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digitales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son las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menos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valoradas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en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impacto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.</a:t>
              </a:r>
            </a:p>
            <a:p>
              <a:pPr marL="539749" lvl="1" indent="-269875" algn="l">
                <a:lnSpc>
                  <a:spcPts val="2722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Los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líderes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son clave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en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la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humanización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 de </a:t>
              </a:r>
              <a:r>
                <a:rPr lang="en-US" sz="2499" dirty="0" err="1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mensajes</a:t>
              </a:r>
              <a:r>
                <a:rPr lang="en-US" sz="2499" dirty="0">
                  <a:solidFill>
                    <a:srgbClr val="001848"/>
                  </a:solidFill>
                  <a:latin typeface="Trade Gothic"/>
                  <a:ea typeface="Trade Gothic"/>
                  <a:cs typeface="Trade Gothic"/>
                  <a:sym typeface="Trade Gothic"/>
                </a:rPr>
                <a:t>.</a:t>
              </a:r>
            </a:p>
            <a:p>
              <a:pPr algn="l">
                <a:lnSpc>
                  <a:spcPts val="2722"/>
                </a:lnSpc>
              </a:pPr>
              <a:endParaRPr lang="en-US" sz="24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  <a:p>
              <a:pPr algn="l">
                <a:lnSpc>
                  <a:spcPts val="2724"/>
                </a:lnSpc>
              </a:pPr>
              <a:endParaRPr lang="en-US" sz="2499" dirty="0">
                <a:solidFill>
                  <a:srgbClr val="001848"/>
                </a:solidFill>
                <a:latin typeface="Trade Gothic"/>
                <a:ea typeface="Trade Gothic"/>
                <a:cs typeface="Trade Gothic"/>
                <a:sym typeface="Trade Gothic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-96164"/>
            <a:ext cx="18288000" cy="1508485"/>
            <a:chOff x="0" y="0"/>
            <a:chExt cx="4882766" cy="3972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82766" cy="397296"/>
            </a:xfrm>
            <a:custGeom>
              <a:avLst/>
              <a:gdLst/>
              <a:ahLst/>
              <a:cxnLst/>
              <a:rect l="l" t="t" r="r" b="b"/>
              <a:pathLst>
                <a:path w="4882766" h="39729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5" name="Group 15"/>
          <p:cNvGrpSpPr/>
          <p:nvPr/>
        </p:nvGrpSpPr>
        <p:grpSpPr>
          <a:xfrm>
            <a:off x="781936" y="131065"/>
            <a:ext cx="13574364" cy="1672441"/>
            <a:chOff x="0" y="0"/>
            <a:chExt cx="18363261" cy="22624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363261" cy="1986186"/>
            </a:xfrm>
            <a:custGeom>
              <a:avLst/>
              <a:gdLst/>
              <a:ahLst/>
              <a:cxnLst/>
              <a:rect l="l" t="t" r="r" b="b"/>
              <a:pathLst>
                <a:path w="18363261" h="1986186">
                  <a:moveTo>
                    <a:pt x="0" y="0"/>
                  </a:moveTo>
                  <a:lnTo>
                    <a:pt x="18363261" y="0"/>
                  </a:lnTo>
                  <a:lnTo>
                    <a:pt x="18363261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28675"/>
              <a:ext cx="18363261" cy="18337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hallazgos</a:t>
              </a:r>
              <a:r>
                <a:rPr lang="en-US" sz="5200" b="1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</a:t>
              </a:r>
              <a:r>
                <a:rPr lang="en-US" sz="5200" b="1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por</a:t>
              </a:r>
              <a:r>
                <a:rPr lang="en-US" sz="5200" b="1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</a:t>
              </a:r>
              <a:r>
                <a:rPr lang="en-US" sz="5200" b="1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territorio</a:t>
              </a:r>
              <a:endParaRPr lang="en-US" sz="5200" b="1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393708" y="1412321"/>
            <a:ext cx="8894292" cy="8874679"/>
            <a:chOff x="0" y="0"/>
            <a:chExt cx="11603812" cy="1223536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603812" cy="12235367"/>
            </a:xfrm>
            <a:custGeom>
              <a:avLst/>
              <a:gdLst/>
              <a:ahLst/>
              <a:cxnLst/>
              <a:rect l="l" t="t" r="r" b="b"/>
              <a:pathLst>
                <a:path w="11603812" h="12235367">
                  <a:moveTo>
                    <a:pt x="0" y="0"/>
                  </a:moveTo>
                  <a:lnTo>
                    <a:pt x="11603812" y="0"/>
                  </a:lnTo>
                  <a:lnTo>
                    <a:pt x="11603812" y="12235367"/>
                  </a:lnTo>
                  <a:lnTo>
                    <a:pt x="0" y="12235367"/>
                  </a:lnTo>
                  <a:close/>
                </a:path>
              </a:pathLst>
            </a:custGeom>
            <a:blipFill>
              <a:blip r:embed="rId9">
                <a:alphaModFix amt="97000"/>
              </a:blip>
              <a:stretch>
                <a:fillRect l="-38154" r="-2010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1551"/>
            <a:ext cx="18285112" cy="10285718"/>
            <a:chOff x="0" y="0"/>
            <a:chExt cx="24380150" cy="137142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3714095"/>
            </a:xfrm>
            <a:custGeom>
              <a:avLst/>
              <a:gdLst/>
              <a:ahLst/>
              <a:cxnLst/>
              <a:rect l="l" t="t" r="r" b="b"/>
              <a:pathLst>
                <a:path w="24380189" h="13714095">
                  <a:moveTo>
                    <a:pt x="0" y="13714095"/>
                  </a:moveTo>
                  <a:lnTo>
                    <a:pt x="24380189" y="13714095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3714095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12591" y="2338485"/>
            <a:ext cx="304944" cy="304944"/>
            <a:chOff x="0" y="0"/>
            <a:chExt cx="406593" cy="4065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13463" y="2410012"/>
            <a:ext cx="102987" cy="161825"/>
            <a:chOff x="0" y="0"/>
            <a:chExt cx="137316" cy="2157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2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628042" y="7810933"/>
            <a:ext cx="1657558" cy="2474785"/>
            <a:chOff x="0" y="0"/>
            <a:chExt cx="2210077" cy="32997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9419" cy="3299206"/>
            </a:xfrm>
            <a:custGeom>
              <a:avLst/>
              <a:gdLst/>
              <a:ahLst/>
              <a:cxnLst/>
              <a:rect l="l" t="t" r="r" b="b"/>
              <a:pathLst>
                <a:path w="2209419" h="3299206">
                  <a:moveTo>
                    <a:pt x="0" y="3299206"/>
                  </a:moveTo>
                  <a:lnTo>
                    <a:pt x="2209419" y="3299206"/>
                  </a:lnTo>
                  <a:lnTo>
                    <a:pt x="2209419" y="0"/>
                  </a:lnTo>
                  <a:lnTo>
                    <a:pt x="0" y="0"/>
                  </a:lnTo>
                  <a:lnTo>
                    <a:pt x="0" y="3299206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638382" y="1938329"/>
            <a:ext cx="9646729" cy="6207793"/>
            <a:chOff x="0" y="0"/>
            <a:chExt cx="12862306" cy="82770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862306" cy="8277098"/>
            </a:xfrm>
            <a:custGeom>
              <a:avLst/>
              <a:gdLst/>
              <a:ahLst/>
              <a:cxnLst/>
              <a:rect l="l" t="t" r="r" b="b"/>
              <a:pathLst>
                <a:path w="12862306" h="8277098">
                  <a:moveTo>
                    <a:pt x="0" y="0"/>
                  </a:moveTo>
                  <a:lnTo>
                    <a:pt x="12862306" y="0"/>
                  </a:lnTo>
                  <a:lnTo>
                    <a:pt x="12862306" y="8277098"/>
                  </a:lnTo>
                  <a:lnTo>
                    <a:pt x="0" y="8277098"/>
                  </a:lnTo>
                  <a:close/>
                </a:path>
              </a:pathLst>
            </a:custGeom>
            <a:blipFill>
              <a:blip r:embed="rId3"/>
              <a:stretch>
                <a:fillRect l="-4" r="-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56851" y="2155195"/>
            <a:ext cx="9428441" cy="5655910"/>
            <a:chOff x="0" y="0"/>
            <a:chExt cx="12571255" cy="75412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570968" cy="7541006"/>
            </a:xfrm>
            <a:custGeom>
              <a:avLst/>
              <a:gdLst/>
              <a:ahLst/>
              <a:cxnLst/>
              <a:rect l="l" t="t" r="r" b="b"/>
              <a:pathLst>
                <a:path w="12570968" h="7541006">
                  <a:moveTo>
                    <a:pt x="0" y="7541006"/>
                  </a:moveTo>
                  <a:lnTo>
                    <a:pt x="12570968" y="7541006"/>
                  </a:lnTo>
                  <a:lnTo>
                    <a:pt x="12570968" y="0"/>
                  </a:lnTo>
                  <a:lnTo>
                    <a:pt x="0" y="0"/>
                  </a:lnTo>
                  <a:lnTo>
                    <a:pt x="0" y="75410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3201560"/>
            <a:ext cx="7331949" cy="459726"/>
            <a:chOff x="0" y="0"/>
            <a:chExt cx="9775932" cy="612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775444" cy="612267"/>
            </a:xfrm>
            <a:custGeom>
              <a:avLst/>
              <a:gdLst/>
              <a:ahLst/>
              <a:cxnLst/>
              <a:rect l="l" t="t" r="r" b="b"/>
              <a:pathLst>
                <a:path w="9775444" h="612267">
                  <a:moveTo>
                    <a:pt x="9775444" y="612267"/>
                  </a:moveTo>
                  <a:lnTo>
                    <a:pt x="0" y="612267"/>
                  </a:lnTo>
                  <a:lnTo>
                    <a:pt x="0" y="0"/>
                  </a:lnTo>
                  <a:lnTo>
                    <a:pt x="9775444" y="0"/>
                  </a:lnTo>
                  <a:lnTo>
                    <a:pt x="9775444" y="612267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564636" y="3508814"/>
            <a:ext cx="304944" cy="304944"/>
            <a:chOff x="0" y="0"/>
            <a:chExt cx="406593" cy="4065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665615" y="3579870"/>
            <a:ext cx="102987" cy="161825"/>
            <a:chOff x="0" y="0"/>
            <a:chExt cx="137316" cy="21576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4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586726" y="4692620"/>
            <a:ext cx="304944" cy="304944"/>
            <a:chOff x="0" y="0"/>
            <a:chExt cx="406593" cy="4065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687600" y="4764142"/>
            <a:ext cx="102987" cy="161825"/>
            <a:chOff x="0" y="0"/>
            <a:chExt cx="137316" cy="21576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5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089430" y="983027"/>
            <a:ext cx="3744231" cy="45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864" b="1" spc="3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¿QUIÉNES </a:t>
            </a:r>
            <a:r>
              <a:rPr lang="en-US" sz="2864" b="1" spc="3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OPINARON?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71415" y="2363792"/>
            <a:ext cx="4441908" cy="66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4"/>
              </a:lnSpc>
            </a:pPr>
            <a:r>
              <a:rPr lang="en-US" sz="2683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 continuación, la cantidad  de respuestas obtenidas: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701790" y="620254"/>
            <a:ext cx="4637208" cy="1241814"/>
            <a:chOff x="0" y="0"/>
            <a:chExt cx="6182945" cy="1655752"/>
          </a:xfrm>
        </p:grpSpPr>
        <p:sp>
          <p:nvSpPr>
            <p:cNvPr id="27" name="Freeform 27"/>
            <p:cNvSpPr/>
            <p:nvPr/>
          </p:nvSpPr>
          <p:spPr>
            <a:xfrm>
              <a:off x="9271" y="0"/>
              <a:ext cx="6173089" cy="1655318"/>
            </a:xfrm>
            <a:custGeom>
              <a:avLst/>
              <a:gdLst/>
              <a:ahLst/>
              <a:cxnLst/>
              <a:rect l="l" t="t" r="r" b="b"/>
              <a:pathLst>
                <a:path w="6173089" h="1655318">
                  <a:moveTo>
                    <a:pt x="0" y="0"/>
                  </a:moveTo>
                  <a:lnTo>
                    <a:pt x="6163818" y="0"/>
                  </a:lnTo>
                  <a:cubicBezTo>
                    <a:pt x="6168898" y="0"/>
                    <a:pt x="6173089" y="4191"/>
                    <a:pt x="6173089" y="9271"/>
                  </a:cubicBezTo>
                  <a:lnTo>
                    <a:pt x="6173089" y="1646047"/>
                  </a:lnTo>
                  <a:cubicBezTo>
                    <a:pt x="6173089" y="1651127"/>
                    <a:pt x="6168898" y="1655318"/>
                    <a:pt x="6163818" y="1655318"/>
                  </a:cubicBezTo>
                  <a:lnTo>
                    <a:pt x="0" y="1655318"/>
                  </a:lnTo>
                  <a:lnTo>
                    <a:pt x="0" y="1636776"/>
                  </a:lnTo>
                  <a:lnTo>
                    <a:pt x="6163818" y="1636776"/>
                  </a:lnTo>
                  <a:lnTo>
                    <a:pt x="6163818" y="1646047"/>
                  </a:lnTo>
                  <a:lnTo>
                    <a:pt x="6154547" y="1646047"/>
                  </a:lnTo>
                  <a:lnTo>
                    <a:pt x="6154547" y="9271"/>
                  </a:lnTo>
                  <a:lnTo>
                    <a:pt x="6163818" y="9271"/>
                  </a:lnTo>
                  <a:lnTo>
                    <a:pt x="6163818" y="18542"/>
                  </a:lnTo>
                  <a:lnTo>
                    <a:pt x="0" y="18542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12591" y="432337"/>
            <a:ext cx="1617356" cy="1617356"/>
            <a:chOff x="0" y="0"/>
            <a:chExt cx="2156474" cy="21564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156460" cy="2156460"/>
            </a:xfrm>
            <a:custGeom>
              <a:avLst/>
              <a:gdLst/>
              <a:ahLst/>
              <a:cxnLst/>
              <a:rect l="l" t="t" r="r" b="b"/>
              <a:pathLst>
                <a:path w="2156460" h="2156460">
                  <a:moveTo>
                    <a:pt x="0" y="0"/>
                  </a:moveTo>
                  <a:lnTo>
                    <a:pt x="2156460" y="0"/>
                  </a:lnTo>
                  <a:lnTo>
                    <a:pt x="2156460" y="2156460"/>
                  </a:lnTo>
                  <a:lnTo>
                    <a:pt x="0" y="2156460"/>
                  </a:lnTo>
                  <a:close/>
                </a:path>
              </a:pathLst>
            </a:custGeom>
            <a:blipFill>
              <a:blip r:embed="rId6"/>
              <a:stretch>
                <a:fillRect t="-134" b="-13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1" name="TextBox 31"/>
          <p:cNvSpPr txBox="1"/>
          <p:nvPr/>
        </p:nvSpPr>
        <p:spPr>
          <a:xfrm>
            <a:off x="9553191" y="2734891"/>
            <a:ext cx="2787238" cy="42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22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Algunos detalles: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160122" y="5836801"/>
            <a:ext cx="7041370" cy="396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1"/>
              </a:lnSpc>
            </a:pPr>
            <a:r>
              <a:rPr lang="en-US" sz="2728" b="1" spc="13">
                <a:solidFill>
                  <a:srgbClr val="ADCC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45 %</a:t>
            </a:r>
            <a:r>
              <a:rPr lang="en-US" sz="2728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728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de participación total.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14746" y="3245446"/>
            <a:ext cx="6934722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 spc="4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Participación</a:t>
            </a:r>
            <a:r>
              <a:rPr lang="en-US" sz="2455" spc="4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55" spc="4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encuesta</a:t>
            </a:r>
            <a:r>
              <a:rPr lang="en-US" sz="2455" spc="4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2455" spc="4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medios</a:t>
            </a:r>
            <a:r>
              <a:rPr lang="en-US" sz="2455" spc="4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55" spc="4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en</a:t>
            </a:r>
            <a:r>
              <a:rPr lang="en-US" sz="2455" spc="4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Dominicana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4848325" y="4018766"/>
            <a:ext cx="406015" cy="4916651"/>
            <a:chOff x="0" y="0"/>
            <a:chExt cx="541353" cy="655553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40893" cy="6555232"/>
            </a:xfrm>
            <a:custGeom>
              <a:avLst/>
              <a:gdLst/>
              <a:ahLst/>
              <a:cxnLst/>
              <a:rect l="l" t="t" r="r" b="b"/>
              <a:pathLst>
                <a:path w="540893" h="6555232">
                  <a:moveTo>
                    <a:pt x="540893" y="0"/>
                  </a:moveTo>
                  <a:lnTo>
                    <a:pt x="0" y="226314"/>
                  </a:lnTo>
                  <a:lnTo>
                    <a:pt x="0" y="6330061"/>
                  </a:lnTo>
                  <a:lnTo>
                    <a:pt x="540893" y="6555232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CDDCE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254026" y="4018766"/>
            <a:ext cx="406593" cy="4916651"/>
            <a:chOff x="0" y="0"/>
            <a:chExt cx="542123" cy="655553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42036" cy="6555105"/>
            </a:xfrm>
            <a:custGeom>
              <a:avLst/>
              <a:gdLst/>
              <a:ahLst/>
              <a:cxnLst/>
              <a:rect l="l" t="t" r="r" b="b"/>
              <a:pathLst>
                <a:path w="542036" h="6555105">
                  <a:moveTo>
                    <a:pt x="0" y="0"/>
                  </a:moveTo>
                  <a:lnTo>
                    <a:pt x="0" y="6555105"/>
                  </a:lnTo>
                  <a:lnTo>
                    <a:pt x="542036" y="6329934"/>
                  </a:lnTo>
                  <a:lnTo>
                    <a:pt x="542036" y="22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1CC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848325" y="4974569"/>
            <a:ext cx="812607" cy="339020"/>
            <a:chOff x="0" y="0"/>
            <a:chExt cx="1083475" cy="45202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83056" cy="451485"/>
            </a:xfrm>
            <a:custGeom>
              <a:avLst/>
              <a:gdLst/>
              <a:ahLst/>
              <a:cxnLst/>
              <a:rect l="l" t="t" r="r" b="b"/>
              <a:pathLst>
                <a:path w="1083056" h="451485">
                  <a:moveTo>
                    <a:pt x="540893" y="0"/>
                  </a:moveTo>
                  <a:lnTo>
                    <a:pt x="0" y="225171"/>
                  </a:lnTo>
                  <a:lnTo>
                    <a:pt x="540893" y="451485"/>
                  </a:lnTo>
                  <a:lnTo>
                    <a:pt x="1083056" y="225171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8ECBE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848325" y="5143434"/>
            <a:ext cx="406015" cy="3792168"/>
            <a:chOff x="0" y="0"/>
            <a:chExt cx="541353" cy="505622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40893" cy="5055616"/>
            </a:xfrm>
            <a:custGeom>
              <a:avLst/>
              <a:gdLst/>
              <a:ahLst/>
              <a:cxnLst/>
              <a:rect l="l" t="t" r="r" b="b"/>
              <a:pathLst>
                <a:path w="540893" h="5055616">
                  <a:moveTo>
                    <a:pt x="0" y="0"/>
                  </a:moveTo>
                  <a:lnTo>
                    <a:pt x="0" y="4830445"/>
                  </a:lnTo>
                  <a:lnTo>
                    <a:pt x="540893" y="5055616"/>
                  </a:lnTo>
                  <a:lnTo>
                    <a:pt x="540893" y="22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3DA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254026" y="5143434"/>
            <a:ext cx="406593" cy="3792168"/>
            <a:chOff x="0" y="0"/>
            <a:chExt cx="542123" cy="505622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42036" cy="5055616"/>
            </a:xfrm>
            <a:custGeom>
              <a:avLst/>
              <a:gdLst/>
              <a:ahLst/>
              <a:cxnLst/>
              <a:rect l="l" t="t" r="r" b="b"/>
              <a:pathLst>
                <a:path w="542036" h="5055616">
                  <a:moveTo>
                    <a:pt x="542036" y="0"/>
                  </a:moveTo>
                  <a:lnTo>
                    <a:pt x="0" y="226314"/>
                  </a:lnTo>
                  <a:lnTo>
                    <a:pt x="0" y="5055616"/>
                  </a:lnTo>
                  <a:lnTo>
                    <a:pt x="542036" y="4830445"/>
                  </a:lnTo>
                  <a:lnTo>
                    <a:pt x="542036" y="0"/>
                  </a:lnTo>
                  <a:close/>
                </a:path>
              </a:pathLst>
            </a:custGeom>
            <a:solidFill>
              <a:srgbClr val="3591C6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254026" y="4974569"/>
            <a:ext cx="406593" cy="339020"/>
            <a:chOff x="0" y="0"/>
            <a:chExt cx="542123" cy="452026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42036" cy="451485"/>
            </a:xfrm>
            <a:custGeom>
              <a:avLst/>
              <a:gdLst/>
              <a:ahLst/>
              <a:cxnLst/>
              <a:rect l="l" t="t" r="r" b="b"/>
              <a:pathLst>
                <a:path w="542036" h="451485">
                  <a:moveTo>
                    <a:pt x="0" y="0"/>
                  </a:moveTo>
                  <a:lnTo>
                    <a:pt x="0" y="451485"/>
                  </a:lnTo>
                  <a:lnTo>
                    <a:pt x="542036" y="225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3DA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4848325" y="4018770"/>
            <a:ext cx="812607" cy="339020"/>
            <a:chOff x="0" y="0"/>
            <a:chExt cx="1083475" cy="45202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083056" cy="451485"/>
            </a:xfrm>
            <a:custGeom>
              <a:avLst/>
              <a:gdLst/>
              <a:ahLst/>
              <a:cxnLst/>
              <a:rect l="l" t="t" r="r" b="b"/>
              <a:pathLst>
                <a:path w="1083056" h="451485">
                  <a:moveTo>
                    <a:pt x="540893" y="0"/>
                  </a:moveTo>
                  <a:lnTo>
                    <a:pt x="0" y="226314"/>
                  </a:lnTo>
                  <a:lnTo>
                    <a:pt x="540893" y="451485"/>
                  </a:lnTo>
                  <a:lnTo>
                    <a:pt x="1083056" y="226314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EAF2F6">
                <a:alpha val="48627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3185371" y="4018766"/>
            <a:ext cx="406015" cy="4916651"/>
            <a:chOff x="0" y="0"/>
            <a:chExt cx="541353" cy="6555534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40893" cy="6555232"/>
            </a:xfrm>
            <a:custGeom>
              <a:avLst/>
              <a:gdLst/>
              <a:ahLst/>
              <a:cxnLst/>
              <a:rect l="l" t="t" r="r" b="b"/>
              <a:pathLst>
                <a:path w="540893" h="6555232">
                  <a:moveTo>
                    <a:pt x="540893" y="0"/>
                  </a:moveTo>
                  <a:lnTo>
                    <a:pt x="0" y="226314"/>
                  </a:lnTo>
                  <a:lnTo>
                    <a:pt x="0" y="6330061"/>
                  </a:lnTo>
                  <a:lnTo>
                    <a:pt x="540893" y="6555232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CDDCE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591071" y="4018766"/>
            <a:ext cx="406593" cy="4916651"/>
            <a:chOff x="0" y="0"/>
            <a:chExt cx="542123" cy="6555534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542036" cy="6555105"/>
            </a:xfrm>
            <a:custGeom>
              <a:avLst/>
              <a:gdLst/>
              <a:ahLst/>
              <a:cxnLst/>
              <a:rect l="l" t="t" r="r" b="b"/>
              <a:pathLst>
                <a:path w="542036" h="6555105">
                  <a:moveTo>
                    <a:pt x="0" y="0"/>
                  </a:moveTo>
                  <a:lnTo>
                    <a:pt x="0" y="6555105"/>
                  </a:lnTo>
                  <a:lnTo>
                    <a:pt x="542036" y="6329934"/>
                  </a:lnTo>
                  <a:lnTo>
                    <a:pt x="542036" y="22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1CC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3185371" y="6833343"/>
            <a:ext cx="812607" cy="339020"/>
            <a:chOff x="0" y="0"/>
            <a:chExt cx="1083475" cy="452026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083056" cy="451485"/>
            </a:xfrm>
            <a:custGeom>
              <a:avLst/>
              <a:gdLst/>
              <a:ahLst/>
              <a:cxnLst/>
              <a:rect l="l" t="t" r="r" b="b"/>
              <a:pathLst>
                <a:path w="1083056" h="451485">
                  <a:moveTo>
                    <a:pt x="540893" y="0"/>
                  </a:moveTo>
                  <a:lnTo>
                    <a:pt x="0" y="225171"/>
                  </a:lnTo>
                  <a:lnTo>
                    <a:pt x="540893" y="451485"/>
                  </a:lnTo>
                  <a:lnTo>
                    <a:pt x="1083056" y="225171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EFAD41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3185371" y="7002202"/>
            <a:ext cx="406015" cy="1933047"/>
            <a:chOff x="0" y="0"/>
            <a:chExt cx="541353" cy="2577396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540893" cy="2577211"/>
            </a:xfrm>
            <a:custGeom>
              <a:avLst/>
              <a:gdLst/>
              <a:ahLst/>
              <a:cxnLst/>
              <a:rect l="l" t="t" r="r" b="b"/>
              <a:pathLst>
                <a:path w="540893" h="2577211">
                  <a:moveTo>
                    <a:pt x="0" y="0"/>
                  </a:moveTo>
                  <a:lnTo>
                    <a:pt x="0" y="2352040"/>
                  </a:lnTo>
                  <a:lnTo>
                    <a:pt x="540893" y="2577211"/>
                  </a:lnTo>
                  <a:lnTo>
                    <a:pt x="540893" y="22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3591071" y="7002202"/>
            <a:ext cx="406593" cy="1933047"/>
            <a:chOff x="0" y="0"/>
            <a:chExt cx="542123" cy="257739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542036" cy="2577211"/>
            </a:xfrm>
            <a:custGeom>
              <a:avLst/>
              <a:gdLst/>
              <a:ahLst/>
              <a:cxnLst/>
              <a:rect l="l" t="t" r="r" b="b"/>
              <a:pathLst>
                <a:path w="542036" h="2577211">
                  <a:moveTo>
                    <a:pt x="542036" y="0"/>
                  </a:moveTo>
                  <a:lnTo>
                    <a:pt x="0" y="226314"/>
                  </a:lnTo>
                  <a:lnTo>
                    <a:pt x="0" y="2577211"/>
                  </a:lnTo>
                  <a:lnTo>
                    <a:pt x="542036" y="2352040"/>
                  </a:lnTo>
                  <a:lnTo>
                    <a:pt x="542036" y="0"/>
                  </a:lnTo>
                  <a:close/>
                </a:path>
              </a:pathLst>
            </a:custGeom>
            <a:solidFill>
              <a:srgbClr val="EFAD41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3591071" y="6833343"/>
            <a:ext cx="406593" cy="339020"/>
            <a:chOff x="0" y="0"/>
            <a:chExt cx="542123" cy="452026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542036" cy="451485"/>
            </a:xfrm>
            <a:custGeom>
              <a:avLst/>
              <a:gdLst/>
              <a:ahLst/>
              <a:cxnLst/>
              <a:rect l="l" t="t" r="r" b="b"/>
              <a:pathLst>
                <a:path w="542036" h="451485">
                  <a:moveTo>
                    <a:pt x="0" y="0"/>
                  </a:moveTo>
                  <a:lnTo>
                    <a:pt x="0" y="451485"/>
                  </a:lnTo>
                  <a:lnTo>
                    <a:pt x="542036" y="225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3185371" y="4018770"/>
            <a:ext cx="812607" cy="339020"/>
            <a:chOff x="0" y="0"/>
            <a:chExt cx="1083475" cy="452026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083056" cy="451485"/>
            </a:xfrm>
            <a:custGeom>
              <a:avLst/>
              <a:gdLst/>
              <a:ahLst/>
              <a:cxnLst/>
              <a:rect l="l" t="t" r="r" b="b"/>
              <a:pathLst>
                <a:path w="1083056" h="451485">
                  <a:moveTo>
                    <a:pt x="540893" y="0"/>
                  </a:moveTo>
                  <a:lnTo>
                    <a:pt x="0" y="226314"/>
                  </a:lnTo>
                  <a:lnTo>
                    <a:pt x="540893" y="451485"/>
                  </a:lnTo>
                  <a:lnTo>
                    <a:pt x="1083056" y="226314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EAF2F6">
                <a:alpha val="48627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31768" y="4018766"/>
            <a:ext cx="406015" cy="4916651"/>
            <a:chOff x="0" y="0"/>
            <a:chExt cx="541353" cy="6555534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540893" cy="6555232"/>
            </a:xfrm>
            <a:custGeom>
              <a:avLst/>
              <a:gdLst/>
              <a:ahLst/>
              <a:cxnLst/>
              <a:rect l="l" t="t" r="r" b="b"/>
              <a:pathLst>
                <a:path w="540893" h="6555232">
                  <a:moveTo>
                    <a:pt x="540893" y="0"/>
                  </a:moveTo>
                  <a:lnTo>
                    <a:pt x="0" y="226314"/>
                  </a:lnTo>
                  <a:lnTo>
                    <a:pt x="0" y="6330061"/>
                  </a:lnTo>
                  <a:lnTo>
                    <a:pt x="540893" y="6555232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CDDCE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2337469" y="4018766"/>
            <a:ext cx="406593" cy="4916651"/>
            <a:chOff x="0" y="0"/>
            <a:chExt cx="542123" cy="6555534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542036" cy="6555105"/>
            </a:xfrm>
            <a:custGeom>
              <a:avLst/>
              <a:gdLst/>
              <a:ahLst/>
              <a:cxnLst/>
              <a:rect l="l" t="t" r="r" b="b"/>
              <a:pathLst>
                <a:path w="542036" h="6555105">
                  <a:moveTo>
                    <a:pt x="0" y="0"/>
                  </a:moveTo>
                  <a:lnTo>
                    <a:pt x="0" y="6555105"/>
                  </a:lnTo>
                  <a:lnTo>
                    <a:pt x="542036" y="6329934"/>
                  </a:lnTo>
                  <a:lnTo>
                    <a:pt x="542036" y="22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1CC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931768" y="5954799"/>
            <a:ext cx="812607" cy="339020"/>
            <a:chOff x="0" y="0"/>
            <a:chExt cx="1083475" cy="452026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083056" cy="451485"/>
            </a:xfrm>
            <a:custGeom>
              <a:avLst/>
              <a:gdLst/>
              <a:ahLst/>
              <a:cxnLst/>
              <a:rect l="l" t="t" r="r" b="b"/>
              <a:pathLst>
                <a:path w="1083056" h="451485">
                  <a:moveTo>
                    <a:pt x="540893" y="0"/>
                  </a:moveTo>
                  <a:lnTo>
                    <a:pt x="0" y="225171"/>
                  </a:lnTo>
                  <a:lnTo>
                    <a:pt x="540893" y="451485"/>
                  </a:lnTo>
                  <a:lnTo>
                    <a:pt x="1083056" y="225171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8ECBE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931768" y="6123659"/>
            <a:ext cx="406015" cy="2811495"/>
            <a:chOff x="0" y="0"/>
            <a:chExt cx="541353" cy="374866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540893" cy="3748659"/>
            </a:xfrm>
            <a:custGeom>
              <a:avLst/>
              <a:gdLst/>
              <a:ahLst/>
              <a:cxnLst/>
              <a:rect l="l" t="t" r="r" b="b"/>
              <a:pathLst>
                <a:path w="540893" h="3748659">
                  <a:moveTo>
                    <a:pt x="0" y="0"/>
                  </a:moveTo>
                  <a:lnTo>
                    <a:pt x="0" y="3523488"/>
                  </a:lnTo>
                  <a:lnTo>
                    <a:pt x="540893" y="3748659"/>
                  </a:lnTo>
                  <a:lnTo>
                    <a:pt x="540893" y="22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3DA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2337469" y="6123659"/>
            <a:ext cx="406593" cy="2811495"/>
            <a:chOff x="0" y="0"/>
            <a:chExt cx="542123" cy="374866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542036" cy="3748659"/>
            </a:xfrm>
            <a:custGeom>
              <a:avLst/>
              <a:gdLst/>
              <a:ahLst/>
              <a:cxnLst/>
              <a:rect l="l" t="t" r="r" b="b"/>
              <a:pathLst>
                <a:path w="542036" h="3748659">
                  <a:moveTo>
                    <a:pt x="542036" y="0"/>
                  </a:moveTo>
                  <a:lnTo>
                    <a:pt x="0" y="226314"/>
                  </a:lnTo>
                  <a:lnTo>
                    <a:pt x="0" y="3748659"/>
                  </a:lnTo>
                  <a:lnTo>
                    <a:pt x="542036" y="3523488"/>
                  </a:lnTo>
                  <a:lnTo>
                    <a:pt x="542036" y="0"/>
                  </a:lnTo>
                  <a:close/>
                </a:path>
              </a:pathLst>
            </a:custGeom>
            <a:solidFill>
              <a:srgbClr val="3591C6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2337469" y="5954799"/>
            <a:ext cx="406593" cy="339020"/>
            <a:chOff x="0" y="0"/>
            <a:chExt cx="542123" cy="452026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542036" cy="451485"/>
            </a:xfrm>
            <a:custGeom>
              <a:avLst/>
              <a:gdLst/>
              <a:ahLst/>
              <a:cxnLst/>
              <a:rect l="l" t="t" r="r" b="b"/>
              <a:pathLst>
                <a:path w="542036" h="451485">
                  <a:moveTo>
                    <a:pt x="0" y="0"/>
                  </a:moveTo>
                  <a:lnTo>
                    <a:pt x="0" y="451485"/>
                  </a:lnTo>
                  <a:lnTo>
                    <a:pt x="542036" y="225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3DA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931768" y="4018770"/>
            <a:ext cx="812607" cy="339020"/>
            <a:chOff x="0" y="0"/>
            <a:chExt cx="1083475" cy="452026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083056" cy="451485"/>
            </a:xfrm>
            <a:custGeom>
              <a:avLst/>
              <a:gdLst/>
              <a:ahLst/>
              <a:cxnLst/>
              <a:rect l="l" t="t" r="r" b="b"/>
              <a:pathLst>
                <a:path w="1083056" h="451485">
                  <a:moveTo>
                    <a:pt x="540893" y="0"/>
                  </a:moveTo>
                  <a:lnTo>
                    <a:pt x="0" y="226314"/>
                  </a:lnTo>
                  <a:lnTo>
                    <a:pt x="540893" y="451485"/>
                  </a:lnTo>
                  <a:lnTo>
                    <a:pt x="1083056" y="226314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EAF2F6">
                <a:alpha val="48627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264971" y="8703717"/>
            <a:ext cx="68788" cy="98768"/>
            <a:chOff x="0" y="0"/>
            <a:chExt cx="91717" cy="13169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91694" cy="131699"/>
            </a:xfrm>
            <a:custGeom>
              <a:avLst/>
              <a:gdLst/>
              <a:ahLst/>
              <a:cxnLst/>
              <a:rect l="l" t="t" r="r" b="b"/>
              <a:pathLst>
                <a:path w="91694" h="131699">
                  <a:moveTo>
                    <a:pt x="0" y="0"/>
                  </a:moveTo>
                  <a:lnTo>
                    <a:pt x="91694" y="0"/>
                  </a:lnTo>
                  <a:lnTo>
                    <a:pt x="91694" y="131699"/>
                  </a:lnTo>
                  <a:lnTo>
                    <a:pt x="0" y="131699"/>
                  </a:lnTo>
                  <a:close/>
                </a:path>
              </a:pathLst>
            </a:custGeom>
            <a:blipFill>
              <a:blip r:embed="rId9"/>
              <a:stretch>
                <a:fillRect t="-58" r="-25" b="-51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187497" y="7922115"/>
            <a:ext cx="146257" cy="98768"/>
            <a:chOff x="0" y="0"/>
            <a:chExt cx="195010" cy="13169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95072" cy="131699"/>
            </a:xfrm>
            <a:custGeom>
              <a:avLst/>
              <a:gdLst/>
              <a:ahLst/>
              <a:cxnLst/>
              <a:rect l="l" t="t" r="r" b="b"/>
              <a:pathLst>
                <a:path w="195072" h="131699">
                  <a:moveTo>
                    <a:pt x="0" y="0"/>
                  </a:moveTo>
                  <a:lnTo>
                    <a:pt x="195072" y="0"/>
                  </a:lnTo>
                  <a:lnTo>
                    <a:pt x="195072" y="131699"/>
                  </a:lnTo>
                  <a:lnTo>
                    <a:pt x="0" y="131699"/>
                  </a:lnTo>
                  <a:close/>
                </a:path>
              </a:pathLst>
            </a:custGeom>
            <a:blipFill>
              <a:blip r:embed="rId10"/>
              <a:stretch>
                <a:fillRect t="-86" r="31" b="-7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184119" y="7140512"/>
            <a:ext cx="149635" cy="98768"/>
            <a:chOff x="0" y="0"/>
            <a:chExt cx="199514" cy="13169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99517" cy="131699"/>
            </a:xfrm>
            <a:custGeom>
              <a:avLst/>
              <a:gdLst/>
              <a:ahLst/>
              <a:cxnLst/>
              <a:rect l="l" t="t" r="r" b="b"/>
              <a:pathLst>
                <a:path w="199517" h="131699">
                  <a:moveTo>
                    <a:pt x="0" y="0"/>
                  </a:moveTo>
                  <a:lnTo>
                    <a:pt x="199517" y="0"/>
                  </a:lnTo>
                  <a:lnTo>
                    <a:pt x="199517" y="131699"/>
                  </a:lnTo>
                  <a:lnTo>
                    <a:pt x="0" y="131699"/>
                  </a:lnTo>
                  <a:close/>
                </a:path>
              </a:pathLst>
            </a:custGeom>
            <a:blipFill>
              <a:blip r:embed="rId11"/>
              <a:stretch>
                <a:fillRect l="-221" r="-220" b="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185950" y="6358909"/>
            <a:ext cx="147805" cy="98768"/>
            <a:chOff x="0" y="0"/>
            <a:chExt cx="197073" cy="13169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97104" cy="131699"/>
            </a:xfrm>
            <a:custGeom>
              <a:avLst/>
              <a:gdLst/>
              <a:ahLst/>
              <a:cxnLst/>
              <a:rect l="l" t="t" r="r" b="b"/>
              <a:pathLst>
                <a:path w="197104" h="131699">
                  <a:moveTo>
                    <a:pt x="0" y="0"/>
                  </a:moveTo>
                  <a:lnTo>
                    <a:pt x="197104" y="0"/>
                  </a:lnTo>
                  <a:lnTo>
                    <a:pt x="197104" y="131699"/>
                  </a:lnTo>
                  <a:lnTo>
                    <a:pt x="0" y="131699"/>
                  </a:lnTo>
                  <a:close/>
                </a:path>
              </a:pathLst>
            </a:custGeom>
            <a:blipFill>
              <a:blip r:embed="rId12"/>
              <a:stretch>
                <a:fillRect l="-1635" r="-1619" b="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186172" y="5577299"/>
            <a:ext cx="147583" cy="98774"/>
            <a:chOff x="0" y="0"/>
            <a:chExt cx="196777" cy="131699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96723" cy="131699"/>
            </a:xfrm>
            <a:custGeom>
              <a:avLst/>
              <a:gdLst/>
              <a:ahLst/>
              <a:cxnLst/>
              <a:rect l="l" t="t" r="r" b="b"/>
              <a:pathLst>
                <a:path w="196723" h="131699">
                  <a:moveTo>
                    <a:pt x="0" y="0"/>
                  </a:moveTo>
                  <a:lnTo>
                    <a:pt x="196723" y="0"/>
                  </a:lnTo>
                  <a:lnTo>
                    <a:pt x="196723" y="131699"/>
                  </a:lnTo>
                  <a:lnTo>
                    <a:pt x="0" y="131699"/>
                  </a:lnTo>
                  <a:close/>
                </a:path>
              </a:pathLst>
            </a:custGeom>
            <a:blipFill>
              <a:blip r:embed="rId13"/>
              <a:stretch>
                <a:fillRect t="-537" r="-27" b="-53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1116200" y="4797321"/>
            <a:ext cx="38696" cy="95873"/>
            <a:chOff x="0" y="0"/>
            <a:chExt cx="51594" cy="127830"/>
          </a:xfrm>
        </p:grpSpPr>
        <p:sp>
          <p:nvSpPr>
            <p:cNvPr id="87" name="Freeform 87"/>
            <p:cNvSpPr/>
            <p:nvPr/>
          </p:nvSpPr>
          <p:spPr>
            <a:xfrm>
              <a:off x="27813" y="21717"/>
              <a:ext cx="23368" cy="105664"/>
            </a:xfrm>
            <a:custGeom>
              <a:avLst/>
              <a:gdLst/>
              <a:ahLst/>
              <a:cxnLst/>
              <a:rect l="l" t="t" r="r" b="b"/>
              <a:pathLst>
                <a:path w="23368" h="105664">
                  <a:moveTo>
                    <a:pt x="23368" y="0"/>
                  </a:moveTo>
                  <a:lnTo>
                    <a:pt x="0" y="0"/>
                  </a:lnTo>
                  <a:lnTo>
                    <a:pt x="0" y="105664"/>
                  </a:lnTo>
                  <a:lnTo>
                    <a:pt x="23368" y="105664"/>
                  </a:lnTo>
                  <a:lnTo>
                    <a:pt x="23368" y="0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8" name="Freeform 88"/>
            <p:cNvSpPr/>
            <p:nvPr/>
          </p:nvSpPr>
          <p:spPr>
            <a:xfrm>
              <a:off x="0" y="0"/>
              <a:ext cx="51181" cy="33528"/>
            </a:xfrm>
            <a:custGeom>
              <a:avLst/>
              <a:gdLst/>
              <a:ahLst/>
              <a:cxnLst/>
              <a:rect l="l" t="t" r="r" b="b"/>
              <a:pathLst>
                <a:path w="51181" h="33528">
                  <a:moveTo>
                    <a:pt x="51181" y="0"/>
                  </a:moveTo>
                  <a:lnTo>
                    <a:pt x="30988" y="0"/>
                  </a:lnTo>
                  <a:lnTo>
                    <a:pt x="0" y="15240"/>
                  </a:lnTo>
                  <a:lnTo>
                    <a:pt x="4064" y="33528"/>
                  </a:lnTo>
                  <a:lnTo>
                    <a:pt x="27432" y="21717"/>
                  </a:lnTo>
                  <a:lnTo>
                    <a:pt x="51181" y="21717"/>
                  </a:lnTo>
                  <a:lnTo>
                    <a:pt x="51181" y="0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186168" y="4795709"/>
            <a:ext cx="147586" cy="98768"/>
            <a:chOff x="0" y="0"/>
            <a:chExt cx="196782" cy="13169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196723" cy="131699"/>
            </a:xfrm>
            <a:custGeom>
              <a:avLst/>
              <a:gdLst/>
              <a:ahLst/>
              <a:cxnLst/>
              <a:rect l="l" t="t" r="r" b="b"/>
              <a:pathLst>
                <a:path w="196723" h="131699">
                  <a:moveTo>
                    <a:pt x="0" y="0"/>
                  </a:moveTo>
                  <a:lnTo>
                    <a:pt x="196723" y="0"/>
                  </a:lnTo>
                  <a:lnTo>
                    <a:pt x="196723" y="131699"/>
                  </a:lnTo>
                  <a:lnTo>
                    <a:pt x="0" y="131699"/>
                  </a:lnTo>
                  <a:close/>
                </a:path>
              </a:pathLst>
            </a:custGeom>
            <a:blipFill>
              <a:blip r:embed="rId14"/>
              <a:stretch>
                <a:fillRect l="-1712" r="-1742" b="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1116200" y="4015723"/>
            <a:ext cx="38696" cy="95873"/>
            <a:chOff x="0" y="0"/>
            <a:chExt cx="51594" cy="127830"/>
          </a:xfrm>
        </p:grpSpPr>
        <p:sp>
          <p:nvSpPr>
            <p:cNvPr id="92" name="Freeform 92"/>
            <p:cNvSpPr/>
            <p:nvPr/>
          </p:nvSpPr>
          <p:spPr>
            <a:xfrm>
              <a:off x="27813" y="21717"/>
              <a:ext cx="23368" cy="105664"/>
            </a:xfrm>
            <a:custGeom>
              <a:avLst/>
              <a:gdLst/>
              <a:ahLst/>
              <a:cxnLst/>
              <a:rect l="l" t="t" r="r" b="b"/>
              <a:pathLst>
                <a:path w="23368" h="105664">
                  <a:moveTo>
                    <a:pt x="23368" y="0"/>
                  </a:moveTo>
                  <a:lnTo>
                    <a:pt x="0" y="0"/>
                  </a:lnTo>
                  <a:lnTo>
                    <a:pt x="0" y="105664"/>
                  </a:lnTo>
                  <a:lnTo>
                    <a:pt x="23368" y="105664"/>
                  </a:lnTo>
                  <a:lnTo>
                    <a:pt x="23368" y="0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3" name="Freeform 93"/>
            <p:cNvSpPr/>
            <p:nvPr/>
          </p:nvSpPr>
          <p:spPr>
            <a:xfrm>
              <a:off x="0" y="0"/>
              <a:ext cx="51181" cy="33528"/>
            </a:xfrm>
            <a:custGeom>
              <a:avLst/>
              <a:gdLst/>
              <a:ahLst/>
              <a:cxnLst/>
              <a:rect l="l" t="t" r="r" b="b"/>
              <a:pathLst>
                <a:path w="51181" h="33528">
                  <a:moveTo>
                    <a:pt x="51181" y="0"/>
                  </a:moveTo>
                  <a:lnTo>
                    <a:pt x="30988" y="0"/>
                  </a:lnTo>
                  <a:lnTo>
                    <a:pt x="0" y="15240"/>
                  </a:lnTo>
                  <a:lnTo>
                    <a:pt x="4064" y="33528"/>
                  </a:lnTo>
                  <a:lnTo>
                    <a:pt x="27432" y="21717"/>
                  </a:lnTo>
                  <a:lnTo>
                    <a:pt x="51181" y="21717"/>
                  </a:lnTo>
                  <a:lnTo>
                    <a:pt x="51181" y="0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1180788" y="4014112"/>
            <a:ext cx="146257" cy="98768"/>
            <a:chOff x="0" y="0"/>
            <a:chExt cx="195009" cy="13169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95072" cy="131699"/>
            </a:xfrm>
            <a:custGeom>
              <a:avLst/>
              <a:gdLst/>
              <a:ahLst/>
              <a:cxnLst/>
              <a:rect l="l" t="t" r="r" b="b"/>
              <a:pathLst>
                <a:path w="195072" h="131699">
                  <a:moveTo>
                    <a:pt x="0" y="0"/>
                  </a:moveTo>
                  <a:lnTo>
                    <a:pt x="195072" y="0"/>
                  </a:lnTo>
                  <a:lnTo>
                    <a:pt x="195072" y="131699"/>
                  </a:lnTo>
                  <a:lnTo>
                    <a:pt x="0" y="131699"/>
                  </a:lnTo>
                  <a:close/>
                </a:path>
              </a:pathLst>
            </a:custGeom>
            <a:blipFill>
              <a:blip r:embed="rId15"/>
              <a:stretch>
                <a:fillRect t="-1604" r="32" b="-1597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6125922" y="4018766"/>
            <a:ext cx="406015" cy="4916651"/>
            <a:chOff x="0" y="0"/>
            <a:chExt cx="541353" cy="6555534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540893" cy="6555232"/>
            </a:xfrm>
            <a:custGeom>
              <a:avLst/>
              <a:gdLst/>
              <a:ahLst/>
              <a:cxnLst/>
              <a:rect l="l" t="t" r="r" b="b"/>
              <a:pathLst>
                <a:path w="540893" h="6555232">
                  <a:moveTo>
                    <a:pt x="540893" y="0"/>
                  </a:moveTo>
                  <a:lnTo>
                    <a:pt x="0" y="226314"/>
                  </a:lnTo>
                  <a:lnTo>
                    <a:pt x="0" y="6330061"/>
                  </a:lnTo>
                  <a:lnTo>
                    <a:pt x="540893" y="6555232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CDDCE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6531624" y="4018766"/>
            <a:ext cx="406593" cy="4916651"/>
            <a:chOff x="0" y="0"/>
            <a:chExt cx="542123" cy="6555534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542036" cy="6555105"/>
            </a:xfrm>
            <a:custGeom>
              <a:avLst/>
              <a:gdLst/>
              <a:ahLst/>
              <a:cxnLst/>
              <a:rect l="l" t="t" r="r" b="b"/>
              <a:pathLst>
                <a:path w="542036" h="6555105">
                  <a:moveTo>
                    <a:pt x="0" y="0"/>
                  </a:moveTo>
                  <a:lnTo>
                    <a:pt x="0" y="6555105"/>
                  </a:lnTo>
                  <a:lnTo>
                    <a:pt x="542036" y="6329934"/>
                  </a:lnTo>
                  <a:lnTo>
                    <a:pt x="542036" y="22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1CC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6125922" y="7626168"/>
            <a:ext cx="812607" cy="339020"/>
            <a:chOff x="0" y="0"/>
            <a:chExt cx="1083475" cy="452026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1083056" cy="451485"/>
            </a:xfrm>
            <a:custGeom>
              <a:avLst/>
              <a:gdLst/>
              <a:ahLst/>
              <a:cxnLst/>
              <a:rect l="l" t="t" r="r" b="b"/>
              <a:pathLst>
                <a:path w="1083056" h="451485">
                  <a:moveTo>
                    <a:pt x="540893" y="0"/>
                  </a:moveTo>
                  <a:lnTo>
                    <a:pt x="0" y="225171"/>
                  </a:lnTo>
                  <a:lnTo>
                    <a:pt x="540893" y="451485"/>
                  </a:lnTo>
                  <a:lnTo>
                    <a:pt x="1083056" y="225171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EFAD41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6125922" y="7785166"/>
            <a:ext cx="406015" cy="1150472"/>
            <a:chOff x="0" y="0"/>
            <a:chExt cx="541353" cy="1533963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540893" cy="1533271"/>
            </a:xfrm>
            <a:custGeom>
              <a:avLst/>
              <a:gdLst/>
              <a:ahLst/>
              <a:cxnLst/>
              <a:rect l="l" t="t" r="r" b="b"/>
              <a:pathLst>
                <a:path w="540893" h="1533271">
                  <a:moveTo>
                    <a:pt x="0" y="0"/>
                  </a:moveTo>
                  <a:lnTo>
                    <a:pt x="0" y="1308100"/>
                  </a:lnTo>
                  <a:lnTo>
                    <a:pt x="540893" y="1533271"/>
                  </a:lnTo>
                  <a:lnTo>
                    <a:pt x="540893" y="22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6531624" y="7785166"/>
            <a:ext cx="406593" cy="1150472"/>
            <a:chOff x="0" y="0"/>
            <a:chExt cx="542123" cy="1533963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542036" cy="1533271"/>
            </a:xfrm>
            <a:custGeom>
              <a:avLst/>
              <a:gdLst/>
              <a:ahLst/>
              <a:cxnLst/>
              <a:rect l="l" t="t" r="r" b="b"/>
              <a:pathLst>
                <a:path w="542036" h="1533271">
                  <a:moveTo>
                    <a:pt x="542036" y="0"/>
                  </a:moveTo>
                  <a:lnTo>
                    <a:pt x="0" y="226314"/>
                  </a:lnTo>
                  <a:lnTo>
                    <a:pt x="0" y="1533271"/>
                  </a:lnTo>
                  <a:lnTo>
                    <a:pt x="542036" y="1308100"/>
                  </a:lnTo>
                  <a:lnTo>
                    <a:pt x="542036" y="0"/>
                  </a:lnTo>
                  <a:close/>
                </a:path>
              </a:pathLst>
            </a:custGeom>
            <a:solidFill>
              <a:srgbClr val="EFAD41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6531624" y="7626168"/>
            <a:ext cx="406593" cy="339020"/>
            <a:chOff x="0" y="0"/>
            <a:chExt cx="542123" cy="452026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542036" cy="451485"/>
            </a:xfrm>
            <a:custGeom>
              <a:avLst/>
              <a:gdLst/>
              <a:ahLst/>
              <a:cxnLst/>
              <a:rect l="l" t="t" r="r" b="b"/>
              <a:pathLst>
                <a:path w="542036" h="451485">
                  <a:moveTo>
                    <a:pt x="0" y="0"/>
                  </a:moveTo>
                  <a:lnTo>
                    <a:pt x="0" y="451485"/>
                  </a:lnTo>
                  <a:lnTo>
                    <a:pt x="542036" y="225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6125922" y="4018770"/>
            <a:ext cx="812607" cy="339020"/>
            <a:chOff x="0" y="0"/>
            <a:chExt cx="1083475" cy="452026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1083056" cy="451485"/>
            </a:xfrm>
            <a:custGeom>
              <a:avLst/>
              <a:gdLst/>
              <a:ahLst/>
              <a:cxnLst/>
              <a:rect l="l" t="t" r="r" b="b"/>
              <a:pathLst>
                <a:path w="1083056" h="451485">
                  <a:moveTo>
                    <a:pt x="540893" y="0"/>
                  </a:moveTo>
                  <a:lnTo>
                    <a:pt x="0" y="226314"/>
                  </a:lnTo>
                  <a:lnTo>
                    <a:pt x="540893" y="451485"/>
                  </a:lnTo>
                  <a:lnTo>
                    <a:pt x="1083056" y="226314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EAF2F6">
                <a:alpha val="48627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10" name="TextBox 110"/>
          <p:cNvSpPr txBox="1"/>
          <p:nvPr/>
        </p:nvSpPr>
        <p:spPr>
          <a:xfrm>
            <a:off x="2461991" y="8966842"/>
            <a:ext cx="948330" cy="24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Operativos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5208757" y="8966842"/>
            <a:ext cx="1356656" cy="24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Administrativos</a:t>
            </a:r>
          </a:p>
        </p:txBody>
      </p:sp>
      <p:grpSp>
        <p:nvGrpSpPr>
          <p:cNvPr id="112" name="Group 112"/>
          <p:cNvGrpSpPr/>
          <p:nvPr/>
        </p:nvGrpSpPr>
        <p:grpSpPr>
          <a:xfrm>
            <a:off x="2042247" y="9487430"/>
            <a:ext cx="212536" cy="212536"/>
            <a:chOff x="0" y="0"/>
            <a:chExt cx="283381" cy="283381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282702" cy="282702"/>
            </a:xfrm>
            <a:custGeom>
              <a:avLst/>
              <a:gdLst/>
              <a:ahLst/>
              <a:cxnLst/>
              <a:rect l="l" t="t" r="r" b="b"/>
              <a:pathLst>
                <a:path w="282702" h="282702">
                  <a:moveTo>
                    <a:pt x="282702" y="282702"/>
                  </a:moveTo>
                  <a:lnTo>
                    <a:pt x="0" y="282702"/>
                  </a:lnTo>
                  <a:lnTo>
                    <a:pt x="0" y="0"/>
                  </a:lnTo>
                  <a:lnTo>
                    <a:pt x="282702" y="0"/>
                  </a:lnTo>
                  <a:lnTo>
                    <a:pt x="282702" y="282702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14" name="TextBox 114"/>
          <p:cNvSpPr txBox="1"/>
          <p:nvPr/>
        </p:nvSpPr>
        <p:spPr>
          <a:xfrm>
            <a:off x="2405305" y="9430886"/>
            <a:ext cx="982406" cy="3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1"/>
              </a:lnSpc>
            </a:pPr>
            <a:r>
              <a:rPr lang="en-US" sz="1909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Universo</a:t>
            </a:r>
          </a:p>
        </p:txBody>
      </p:sp>
      <p:grpSp>
        <p:nvGrpSpPr>
          <p:cNvPr id="115" name="Group 115"/>
          <p:cNvGrpSpPr/>
          <p:nvPr/>
        </p:nvGrpSpPr>
        <p:grpSpPr>
          <a:xfrm>
            <a:off x="3622966" y="9487430"/>
            <a:ext cx="212536" cy="212536"/>
            <a:chOff x="0" y="0"/>
            <a:chExt cx="283381" cy="283381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282702" cy="282702"/>
            </a:xfrm>
            <a:custGeom>
              <a:avLst/>
              <a:gdLst/>
              <a:ahLst/>
              <a:cxnLst/>
              <a:rect l="l" t="t" r="r" b="b"/>
              <a:pathLst>
                <a:path w="282702" h="282702">
                  <a:moveTo>
                    <a:pt x="282702" y="282702"/>
                  </a:moveTo>
                  <a:lnTo>
                    <a:pt x="0" y="282702"/>
                  </a:lnTo>
                  <a:lnTo>
                    <a:pt x="0" y="0"/>
                  </a:lnTo>
                  <a:lnTo>
                    <a:pt x="282702" y="0"/>
                  </a:lnTo>
                  <a:lnTo>
                    <a:pt x="282702" y="282702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17" name="TextBox 117"/>
          <p:cNvSpPr txBox="1"/>
          <p:nvPr/>
        </p:nvSpPr>
        <p:spPr>
          <a:xfrm>
            <a:off x="3986029" y="9430886"/>
            <a:ext cx="2181969" cy="3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1"/>
              </a:lnSpc>
            </a:pPr>
            <a:r>
              <a:rPr lang="en-US" sz="1909" spc="22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Total de respuestas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079130" y="3423233"/>
            <a:ext cx="7755784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>
                <a:solidFill>
                  <a:srgbClr val="000E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Administrativos: </a:t>
            </a:r>
            <a:r>
              <a:rPr lang="en-US" sz="254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El </a:t>
            </a:r>
            <a:r>
              <a:rPr lang="en-US" sz="2546" b="1">
                <a:solidFill>
                  <a:srgbClr val="ADCC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72 % </a:t>
            </a:r>
            <a:r>
              <a:rPr lang="en-US" sz="254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 nuestros administrativos alzaron su voz.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079130" y="4670130"/>
            <a:ext cx="742551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1"/>
              </a:lnSpc>
            </a:pPr>
            <a:r>
              <a:rPr lang="en-US" sz="2546" b="1" spc="9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Operativos</a:t>
            </a:r>
            <a:r>
              <a:rPr lang="en-US" sz="2546" b="1" spc="9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2546" spc="9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El </a:t>
            </a:r>
            <a:r>
              <a:rPr lang="en-US" sz="2546" b="1" spc="9" dirty="0">
                <a:solidFill>
                  <a:srgbClr val="ADCC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26 %</a:t>
            </a:r>
            <a:r>
              <a:rPr lang="en-US" sz="2546" b="1" spc="9" dirty="0">
                <a:solidFill>
                  <a:srgbClr val="000E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546" spc="9" dirty="0">
                <a:latin typeface="Trebuchet MS"/>
                <a:ea typeface="Trebuchet MS"/>
                <a:cs typeface="Trebuchet MS"/>
                <a:sym typeface="Trebuchet MS"/>
              </a:rPr>
              <a:t>se </a:t>
            </a:r>
            <a:r>
              <a:rPr lang="en-US" sz="2546" spc="9" dirty="0" err="1">
                <a:latin typeface="Trebuchet MS"/>
                <a:ea typeface="Trebuchet MS"/>
                <a:cs typeface="Trebuchet MS"/>
                <a:sym typeface="Trebuchet MS"/>
              </a:rPr>
              <a:t>animó</a:t>
            </a:r>
            <a:r>
              <a:rPr lang="en-US" sz="2546" spc="9" dirty="0">
                <a:latin typeface="Trebuchet MS"/>
                <a:ea typeface="Trebuchet MS"/>
                <a:cs typeface="Trebuchet MS"/>
                <a:sym typeface="Trebuchet MS"/>
              </a:rPr>
              <a:t> a </a:t>
            </a:r>
            <a:r>
              <a:rPr lang="en-US" sz="2546" spc="9" dirty="0" err="1">
                <a:latin typeface="Trebuchet MS"/>
                <a:ea typeface="Trebuchet MS"/>
                <a:cs typeface="Trebuchet MS"/>
                <a:sym typeface="Trebuchet MS"/>
              </a:rPr>
              <a:t>opinar</a:t>
            </a:r>
            <a:r>
              <a:rPr lang="en-US" sz="2546" spc="9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r>
              <a:rPr lang="en-US" sz="2546" spc="9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72476" y="9156522"/>
            <a:ext cx="473575" cy="538538"/>
          </a:xfrm>
          <a:custGeom>
            <a:avLst/>
            <a:gdLst/>
            <a:ahLst/>
            <a:cxnLst/>
            <a:rect l="l" t="t" r="r" b="b"/>
            <a:pathLst>
              <a:path w="473575" h="538538">
                <a:moveTo>
                  <a:pt x="0" y="0"/>
                </a:moveTo>
                <a:lnTo>
                  <a:pt x="473575" y="0"/>
                </a:lnTo>
                <a:lnTo>
                  <a:pt x="473575" y="538538"/>
                </a:lnTo>
                <a:lnTo>
                  <a:pt x="0" y="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4" b="-124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0" y="-96164"/>
            <a:ext cx="18288000" cy="1508485"/>
            <a:chOff x="0" y="0"/>
            <a:chExt cx="4882766" cy="3972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82766" cy="397296"/>
            </a:xfrm>
            <a:custGeom>
              <a:avLst/>
              <a:gdLst/>
              <a:ahLst/>
              <a:cxnLst/>
              <a:rect l="l" t="t" r="r" b="b"/>
              <a:pathLst>
                <a:path w="4882766" h="397296">
                  <a:moveTo>
                    <a:pt x="0" y="0"/>
                  </a:moveTo>
                  <a:lnTo>
                    <a:pt x="4882766" y="0"/>
                  </a:lnTo>
                  <a:lnTo>
                    <a:pt x="4882766" y="397296"/>
                  </a:lnTo>
                  <a:lnTo>
                    <a:pt x="0" y="39729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82766" cy="416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7" name="Group 7"/>
          <p:cNvGrpSpPr/>
          <p:nvPr/>
        </p:nvGrpSpPr>
        <p:grpSpPr>
          <a:xfrm>
            <a:off x="609600" y="417093"/>
            <a:ext cx="13900621" cy="1688937"/>
            <a:chOff x="0" y="0"/>
            <a:chExt cx="18534162" cy="22519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Matriz local dominicana </a:t>
              </a: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267745"/>
              </p:ext>
            </p:extLst>
          </p:nvPr>
        </p:nvGraphicFramePr>
        <p:xfrm>
          <a:off x="0" y="1412321"/>
          <a:ext cx="18288000" cy="8874678"/>
        </p:xfrm>
        <a:graphic>
          <a:graphicData uri="http://schemas.openxmlformats.org/drawingml/2006/table">
            <a:tbl>
              <a:tblPr/>
              <a:tblGrid>
                <a:gridCol w="201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9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0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1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54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137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4078"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PÚBLICO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MEDIO/CANAL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OBJETIVO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FORMATO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TONO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FRECUENCIA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KPI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8"/>
                        </a:lnSpc>
                        <a:defRPr/>
                      </a:pPr>
                      <a:r>
                        <a:rPr lang="en-US" sz="1899" b="1">
                          <a:solidFill>
                            <a:srgbClr val="FFFFFF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RESPONSABLE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64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Boletín Al Día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Mantener a los colaboradores informados sobre noticias e hitos de las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operaciones.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Buzón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local</a:t>
                      </a:r>
                      <a:endParaRPr lang="en-US" sz="1100" dirty="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Carteleras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físicas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(</a:t>
                      </a: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gestión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local)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699" dirty="0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Bimestral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aperturas y clics</a:t>
                      </a:r>
                      <a:endParaRPr lang="en-US" sz="110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visualizaciones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endParaRPr lang="en-US" sz="1699">
                        <a:solidFill>
                          <a:srgbClr val="000000"/>
                        </a:solidFill>
                        <a:latin typeface="Trade Gothic"/>
                        <a:ea typeface="Trade Gothic"/>
                        <a:cs typeface="Trade Gothic"/>
                        <a:sym typeface="Trade Gothic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Gestión Humana Puerto Rico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964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Video animado boletín Al Día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Mantener a los colaboradores informados sobre noticias e hitos de las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operaciones.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Listas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distribución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WP</a:t>
                      </a:r>
                      <a:endParaRPr lang="en-US" sz="1100" dirty="0"/>
                    </a:p>
                    <a:p>
                      <a:pPr marL="366815" marR="0" lvl="1" indent="-183408" algn="l" defTabSz="914400" rtl="0" eaLnBrk="1" fontAlgn="auto" latinLnBrk="0" hangingPunct="1">
                        <a:lnSpc>
                          <a:spcPts val="237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Carteleras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digitales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(</a:t>
                      </a: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gestión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local)</a:t>
                      </a:r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  <a:r>
                        <a:rPr lang="en-US" sz="1699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Proyección</a:t>
                      </a: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</a:t>
                      </a:r>
                      <a:r>
                        <a:rPr lang="en-US" sz="1699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espacios</a:t>
                      </a:r>
                      <a:r>
                        <a:rPr lang="en-US" sz="1699" b="1" dirty="0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 </a:t>
                      </a:r>
                      <a:r>
                        <a:rPr lang="en-US" sz="1699" b="1" dirty="0" err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directos</a:t>
                      </a:r>
                      <a:endParaRPr lang="en-US" sz="1699" b="1" dirty="0">
                        <a:solidFill>
                          <a:srgbClr val="000000"/>
                        </a:solidFill>
                        <a:latin typeface="Trade Gothic Bold"/>
                        <a:ea typeface="Trade Gothic Bold"/>
                        <a:cs typeface="Trade Gothic Bold"/>
                        <a:sym typeface="Trade Gothic Bold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Cercano y freso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Bimestral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Número de envíos</a:t>
                      </a:r>
                      <a:endParaRPr lang="en-US" sz="1100"/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Programación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672"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Administrativos</a:t>
                      </a:r>
                      <a:endParaRPr lang="en-US" sz="1100"/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Operativos</a:t>
                      </a:r>
                    </a:p>
                    <a:p>
                      <a:pPr algn="l">
                        <a:lnSpc>
                          <a:spcPts val="2378"/>
                        </a:lnSpc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Comunicaciones de proyectos y campañas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Movilizar proyectos y campañas relevantes de regional y locales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Buzón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local </a:t>
                      </a:r>
                      <a:endParaRPr lang="en-US" sz="1100" dirty="0"/>
                    </a:p>
                    <a:p>
                      <a:pPr marL="366815" marR="0" lvl="1" indent="-183408" algn="l" defTabSz="914400" rtl="0" eaLnBrk="1" fontAlgn="auto" latinLnBrk="0" hangingPunct="1">
                        <a:lnSpc>
                          <a:spcPts val="237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Carteleras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</a:t>
                      </a: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digitales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 (</a:t>
                      </a: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gestión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local)</a:t>
                      </a:r>
                    </a:p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Lista de </a:t>
                      </a:r>
                      <a:r>
                        <a:rPr lang="en-US" sz="1699" dirty="0" err="1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distribución</a:t>
                      </a: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 WP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Corporativo y cercano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78"/>
                        </a:lnSpc>
                        <a:defRPr/>
                      </a:pPr>
                      <a:r>
                        <a:rPr lang="en-US" sz="1699" b="1">
                          <a:solidFill>
                            <a:srgbClr val="000000"/>
                          </a:solidFill>
                          <a:latin typeface="Trade Gothic Bold"/>
                          <a:ea typeface="Trade Gothic Bold"/>
                          <a:cs typeface="Trade Gothic Bold"/>
                          <a:sym typeface="Trade Gothic Bold"/>
                        </a:rPr>
                        <a:t>A demanda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Tasa de envío vs visualizaciones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815" lvl="1" indent="-183408" algn="l">
                        <a:lnSpc>
                          <a:spcPts val="2378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699" dirty="0">
                          <a:solidFill>
                            <a:srgbClr val="000000"/>
                          </a:solidFill>
                          <a:latin typeface="Trade Gothic"/>
                          <a:ea typeface="Trade Gothic"/>
                          <a:cs typeface="Trade Gothic"/>
                          <a:sym typeface="Trade Gothic"/>
                        </a:rPr>
                        <a:t>Comunicaciones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>
            <a:off x="11430000" y="347816"/>
            <a:ext cx="1150405" cy="754953"/>
          </a:xfrm>
          <a:custGeom>
            <a:avLst/>
            <a:gdLst/>
            <a:ahLst/>
            <a:cxnLst/>
            <a:rect l="l" t="t" r="r" b="b"/>
            <a:pathLst>
              <a:path w="1150405" h="754953">
                <a:moveTo>
                  <a:pt x="0" y="0"/>
                </a:moveTo>
                <a:lnTo>
                  <a:pt x="1150405" y="0"/>
                </a:lnTo>
                <a:lnTo>
                  <a:pt x="1150405" y="754953"/>
                </a:lnTo>
                <a:lnTo>
                  <a:pt x="0" y="7549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6164"/>
            <a:ext cx="18288000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09422" y="-143056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3900621" cy="1646166"/>
            <a:chOff x="0" y="0"/>
            <a:chExt cx="18534162" cy="21948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4162" cy="1986186"/>
            </a:xfrm>
            <a:custGeom>
              <a:avLst/>
              <a:gdLst/>
              <a:ahLst/>
              <a:cxnLst/>
              <a:rect l="l" t="t" r="r" b="b"/>
              <a:pathLst>
                <a:path w="18534162" h="1986186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61103"/>
              <a:ext cx="18534162" cy="18337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AL DÍA - rep.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dominicana</a:t>
              </a: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619" y="4703827"/>
            <a:ext cx="1804061" cy="511376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127579" y="4750925"/>
            <a:ext cx="1228120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4353" y="4688940"/>
            <a:ext cx="1804061" cy="511376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224313" y="4727534"/>
            <a:ext cx="1235434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9872" y="4703827"/>
            <a:ext cx="1804061" cy="511376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389832" y="4733917"/>
            <a:ext cx="1182800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9414" y="4707032"/>
            <a:ext cx="1804061" cy="492201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608444" y="4727535"/>
            <a:ext cx="1182285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1531735" y="4687857"/>
            <a:ext cx="1804061" cy="511376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1881695" y="4727534"/>
            <a:ext cx="1176403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3811043" y="4687857"/>
            <a:ext cx="1804061" cy="511376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161004" y="4716531"/>
            <a:ext cx="1159415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5988747" y="4643334"/>
            <a:ext cx="1804061" cy="511376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329522" y="4673423"/>
            <a:ext cx="1270205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sp>
        <p:nvSpPr>
          <p:cNvPr id="46" name="AutoShape 46"/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7" name="Group 47"/>
          <p:cNvGrpSpPr/>
          <p:nvPr/>
        </p:nvGrpSpPr>
        <p:grpSpPr>
          <a:xfrm>
            <a:off x="640101" y="4703827"/>
            <a:ext cx="1804061" cy="511376"/>
            <a:chOff x="0" y="0"/>
            <a:chExt cx="532150" cy="15084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990062" y="4750926"/>
            <a:ext cx="1171356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73119" y="5616695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368177" y="5661790"/>
            <a:ext cx="1726383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640101" y="3431298"/>
            <a:ext cx="1521317" cy="911272"/>
            <a:chOff x="0" y="0"/>
            <a:chExt cx="3315824" cy="198618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junio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269414" y="3431298"/>
            <a:ext cx="1521317" cy="911272"/>
            <a:chOff x="0" y="0"/>
            <a:chExt cx="3315824" cy="198618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julio</a:t>
              </a:r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3041095" y="5616695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7119698" y="5651459"/>
            <a:ext cx="1549660" cy="464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contenido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1533011" y="5661790"/>
            <a:ext cx="1840116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ajustes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6934712" y="6615191"/>
            <a:ext cx="2007886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1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141844" y="6559266"/>
            <a:ext cx="2007886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2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9620167" y="7644495"/>
            <a:ext cx="1300928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3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local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972604" y="5681513"/>
            <a:ext cx="1582729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del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boletín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9401101" y="8748888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para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11776157" y="7705148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3914588" y="6559266"/>
            <a:ext cx="1596970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11881695" y="6500862"/>
            <a:ext cx="1300928" cy="730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4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local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640101" y="1845085"/>
            <a:ext cx="6140225" cy="911272"/>
            <a:chOff x="0" y="0"/>
            <a:chExt cx="13383082" cy="1986186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3383082" cy="1986186"/>
            </a:xfrm>
            <a:custGeom>
              <a:avLst/>
              <a:gdLst/>
              <a:ahLst/>
              <a:cxnLst/>
              <a:rect l="l" t="t" r="r" b="b"/>
              <a:pathLst>
                <a:path w="13383082" h="1986186">
                  <a:moveTo>
                    <a:pt x="0" y="0"/>
                  </a:moveTo>
                  <a:lnTo>
                    <a:pt x="13383082" y="0"/>
                  </a:lnTo>
                  <a:lnTo>
                    <a:pt x="1338308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104775"/>
              <a:ext cx="13383082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primera edición </a:t>
              </a:r>
            </a:p>
          </p:txBody>
        </p:sp>
      </p:grpSp>
      <p:sp>
        <p:nvSpPr>
          <p:cNvPr id="73" name="TextBox 59">
            <a:extLst>
              <a:ext uri="{FF2B5EF4-FFF2-40B4-BE49-F238E27FC236}">
                <a16:creationId xmlns:a16="http://schemas.microsoft.com/office/drawing/2014/main" id="{AEDB1B62-7539-81C7-ED4D-B0F162ABA84B}"/>
              </a:ext>
            </a:extLst>
          </p:cNvPr>
          <p:cNvSpPr txBox="1"/>
          <p:nvPr/>
        </p:nvSpPr>
        <p:spPr>
          <a:xfrm>
            <a:off x="5070994" y="5651459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74" name="TextBox 62">
            <a:extLst>
              <a:ext uri="{FF2B5EF4-FFF2-40B4-BE49-F238E27FC236}">
                <a16:creationId xmlns:a16="http://schemas.microsoft.com/office/drawing/2014/main" id="{4AC80363-31B5-F68A-1ACE-29D97ED46315}"/>
              </a:ext>
            </a:extLst>
          </p:cNvPr>
          <p:cNvSpPr txBox="1"/>
          <p:nvPr/>
        </p:nvSpPr>
        <p:spPr>
          <a:xfrm>
            <a:off x="6937959" y="7660035"/>
            <a:ext cx="200788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2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E4BC4-FE83-F1F7-B47B-A23F741B5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B0DBCE3-7D2D-F9D2-EB8C-A089E63C7BD8}"/>
              </a:ext>
            </a:extLst>
          </p:cNvPr>
          <p:cNvGrpSpPr/>
          <p:nvPr/>
        </p:nvGrpSpPr>
        <p:grpSpPr>
          <a:xfrm>
            <a:off x="0" y="-96164"/>
            <a:ext cx="18288000" cy="1266307"/>
            <a:chOff x="0" y="0"/>
            <a:chExt cx="4882766" cy="33351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969EE0F-E7BC-575E-39D0-BD005014936E}"/>
                </a:ext>
              </a:extLst>
            </p:cNvPr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1DFDC3A-94F5-85E2-4A0E-8CED1B4DE7A4}"/>
                </a:ext>
              </a:extLst>
            </p:cNvPr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DF381141-9405-BE61-BF51-41881BE37A4C}"/>
              </a:ext>
            </a:extLst>
          </p:cNvPr>
          <p:cNvSpPr/>
          <p:nvPr/>
        </p:nvSpPr>
        <p:spPr>
          <a:xfrm>
            <a:off x="15709422" y="-143056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3945E1C1-2594-58EB-32FD-7EBD7F13ACF5}"/>
              </a:ext>
            </a:extLst>
          </p:cNvPr>
          <p:cNvGrpSpPr/>
          <p:nvPr/>
        </p:nvGrpSpPr>
        <p:grpSpPr>
          <a:xfrm>
            <a:off x="400848" y="0"/>
            <a:ext cx="13900621" cy="1646166"/>
            <a:chOff x="0" y="0"/>
            <a:chExt cx="18534162" cy="219488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FC3E928-D813-5D7C-F862-D89597C2A364}"/>
                </a:ext>
              </a:extLst>
            </p:cNvPr>
            <p:cNvSpPr/>
            <p:nvPr/>
          </p:nvSpPr>
          <p:spPr>
            <a:xfrm>
              <a:off x="0" y="0"/>
              <a:ext cx="18534162" cy="1986186"/>
            </a:xfrm>
            <a:custGeom>
              <a:avLst/>
              <a:gdLst/>
              <a:ahLst/>
              <a:cxnLst/>
              <a:rect l="l" t="t" r="r" b="b"/>
              <a:pathLst>
                <a:path w="18534162" h="1986186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845A8CD-774C-B4B6-B4A9-2791A8530332}"/>
                </a:ext>
              </a:extLst>
            </p:cNvPr>
            <p:cNvSpPr txBox="1"/>
            <p:nvPr/>
          </p:nvSpPr>
          <p:spPr>
            <a:xfrm>
              <a:off x="0" y="361103"/>
              <a:ext cx="18534162" cy="18337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AL DÍA - rep.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dominicana</a:t>
              </a: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91F11ADA-9B23-4715-B164-F536259DF9E9}"/>
              </a:ext>
            </a:extLst>
          </p:cNvPr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342D925-626C-64B0-F353-F48EFA8BA4BA}"/>
              </a:ext>
            </a:extLst>
          </p:cNvPr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F467B6D1-12DB-4A83-0B83-A83BBA119BAB}"/>
              </a:ext>
            </a:extLst>
          </p:cNvPr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D717D324-BAC5-6D6D-DDED-74989790D78E}"/>
              </a:ext>
            </a:extLst>
          </p:cNvPr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98EA63A5-B365-4871-FBF3-6CD21B7D5D8E}"/>
              </a:ext>
            </a:extLst>
          </p:cNvPr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0864484F-2F2C-926A-D504-955FB8297092}"/>
              </a:ext>
            </a:extLst>
          </p:cNvPr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DDA490B6-A227-CFFB-6D6A-DCFD27575593}"/>
              </a:ext>
            </a:extLst>
          </p:cNvPr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A781524D-F048-6CE0-47DB-8126CE094C43}"/>
              </a:ext>
            </a:extLst>
          </p:cNvPr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B8C58DDE-6E16-8A50-3E6B-CE190E1BAD40}"/>
              </a:ext>
            </a:extLst>
          </p:cNvPr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E21E026-8B78-F796-9367-A8BD0C055A36}"/>
              </a:ext>
            </a:extLst>
          </p:cNvPr>
          <p:cNvGrpSpPr/>
          <p:nvPr/>
        </p:nvGrpSpPr>
        <p:grpSpPr>
          <a:xfrm>
            <a:off x="2777619" y="4703827"/>
            <a:ext cx="1804061" cy="511376"/>
            <a:chOff x="0" y="0"/>
            <a:chExt cx="532150" cy="150843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2F9549C-D0C7-55E2-A83C-0EB5BD1FDCC7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2222F0B2-069D-AF9C-882F-82EF0886EAC3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6A4157E9-B8BE-E9A7-BAD8-B9C5DCC45843}"/>
              </a:ext>
            </a:extLst>
          </p:cNvPr>
          <p:cNvSpPr txBox="1"/>
          <p:nvPr/>
        </p:nvSpPr>
        <p:spPr>
          <a:xfrm>
            <a:off x="3127579" y="4750925"/>
            <a:ext cx="1228120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B2F3F355-1C8E-973C-69AF-02FBB73C5DAB}"/>
              </a:ext>
            </a:extLst>
          </p:cNvPr>
          <p:cNvGrpSpPr/>
          <p:nvPr/>
        </p:nvGrpSpPr>
        <p:grpSpPr>
          <a:xfrm>
            <a:off x="4874353" y="4688940"/>
            <a:ext cx="1804061" cy="511376"/>
            <a:chOff x="0" y="0"/>
            <a:chExt cx="532150" cy="150843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ACEEF8E-B9D6-631E-4A64-42A7292B2E4D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2E1F62F7-D8C6-303D-A0C7-B80BB474EE8D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B5995928-E7F7-B8E0-BFB7-08F6F2F1D50A}"/>
              </a:ext>
            </a:extLst>
          </p:cNvPr>
          <p:cNvSpPr txBox="1"/>
          <p:nvPr/>
        </p:nvSpPr>
        <p:spPr>
          <a:xfrm>
            <a:off x="5224313" y="4727534"/>
            <a:ext cx="1235434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7EBB77-22ED-3B06-CC6D-1EAFF34637AE}"/>
              </a:ext>
            </a:extLst>
          </p:cNvPr>
          <p:cNvGrpSpPr/>
          <p:nvPr/>
        </p:nvGrpSpPr>
        <p:grpSpPr>
          <a:xfrm>
            <a:off x="7039872" y="4703827"/>
            <a:ext cx="1804061" cy="511376"/>
            <a:chOff x="0" y="0"/>
            <a:chExt cx="532150" cy="150843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52A03A5-86D7-E854-8F4E-64725C86E7AC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2549947F-BFBB-835D-267B-2B1B2499742F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DC5F1E5A-F63F-4441-21C8-21EEDC798017}"/>
              </a:ext>
            </a:extLst>
          </p:cNvPr>
          <p:cNvSpPr txBox="1"/>
          <p:nvPr/>
        </p:nvSpPr>
        <p:spPr>
          <a:xfrm>
            <a:off x="7389832" y="4733917"/>
            <a:ext cx="1182800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grpSp>
        <p:nvGrpSpPr>
          <p:cNvPr id="30" name="Group 30">
            <a:extLst>
              <a:ext uri="{FF2B5EF4-FFF2-40B4-BE49-F238E27FC236}">
                <a16:creationId xmlns:a16="http://schemas.microsoft.com/office/drawing/2014/main" id="{C8ED4526-FB31-B7C4-F30B-60AC85776208}"/>
              </a:ext>
            </a:extLst>
          </p:cNvPr>
          <p:cNvGrpSpPr/>
          <p:nvPr/>
        </p:nvGrpSpPr>
        <p:grpSpPr>
          <a:xfrm>
            <a:off x="9269414" y="4707032"/>
            <a:ext cx="1804061" cy="492201"/>
            <a:chOff x="0" y="0"/>
            <a:chExt cx="532150" cy="145186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D033C97-4031-0CDE-1B3A-F71B42B71D1A}"/>
                </a:ext>
              </a:extLst>
            </p:cNvPr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F389E153-7F49-D2BB-868F-3802648AC189}"/>
                </a:ext>
              </a:extLst>
            </p:cNvPr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>
            <a:extLst>
              <a:ext uri="{FF2B5EF4-FFF2-40B4-BE49-F238E27FC236}">
                <a16:creationId xmlns:a16="http://schemas.microsoft.com/office/drawing/2014/main" id="{D71B8B12-87D0-5B1A-6202-6A3DD8478E95}"/>
              </a:ext>
            </a:extLst>
          </p:cNvPr>
          <p:cNvSpPr txBox="1"/>
          <p:nvPr/>
        </p:nvSpPr>
        <p:spPr>
          <a:xfrm>
            <a:off x="9608444" y="4727535"/>
            <a:ext cx="1182285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59BC49DC-90D8-D0A4-5CCA-277847F2D5B5}"/>
              </a:ext>
            </a:extLst>
          </p:cNvPr>
          <p:cNvGrpSpPr/>
          <p:nvPr/>
        </p:nvGrpSpPr>
        <p:grpSpPr>
          <a:xfrm>
            <a:off x="11531735" y="4687857"/>
            <a:ext cx="1804061" cy="511376"/>
            <a:chOff x="0" y="0"/>
            <a:chExt cx="532150" cy="150843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E87EDF1-CE10-F348-6C22-4B9345757C98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7BA00FC1-81CA-D9C8-CDB1-573F91C3A528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>
            <a:extLst>
              <a:ext uri="{FF2B5EF4-FFF2-40B4-BE49-F238E27FC236}">
                <a16:creationId xmlns:a16="http://schemas.microsoft.com/office/drawing/2014/main" id="{34AC4186-1679-C23D-4381-B7C3FE9D6DB9}"/>
              </a:ext>
            </a:extLst>
          </p:cNvPr>
          <p:cNvSpPr txBox="1"/>
          <p:nvPr/>
        </p:nvSpPr>
        <p:spPr>
          <a:xfrm>
            <a:off x="11881695" y="4727534"/>
            <a:ext cx="1176403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id="38" name="Group 38">
            <a:extLst>
              <a:ext uri="{FF2B5EF4-FFF2-40B4-BE49-F238E27FC236}">
                <a16:creationId xmlns:a16="http://schemas.microsoft.com/office/drawing/2014/main" id="{88C741E2-9F7C-31CE-0714-3D28F66CCFB5}"/>
              </a:ext>
            </a:extLst>
          </p:cNvPr>
          <p:cNvGrpSpPr/>
          <p:nvPr/>
        </p:nvGrpSpPr>
        <p:grpSpPr>
          <a:xfrm>
            <a:off x="13811043" y="4687857"/>
            <a:ext cx="1804061" cy="511376"/>
            <a:chOff x="0" y="0"/>
            <a:chExt cx="532150" cy="150843"/>
          </a:xfrm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D484AD8-5773-392D-FD30-91FF5996CC47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>
              <a:extLst>
                <a:ext uri="{FF2B5EF4-FFF2-40B4-BE49-F238E27FC236}">
                  <a16:creationId xmlns:a16="http://schemas.microsoft.com/office/drawing/2014/main" id="{3988A525-C096-42B2-E2D6-08FFC053516F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>
            <a:extLst>
              <a:ext uri="{FF2B5EF4-FFF2-40B4-BE49-F238E27FC236}">
                <a16:creationId xmlns:a16="http://schemas.microsoft.com/office/drawing/2014/main" id="{D24EBBAE-8905-5D06-951F-834623121553}"/>
              </a:ext>
            </a:extLst>
          </p:cNvPr>
          <p:cNvSpPr txBox="1"/>
          <p:nvPr/>
        </p:nvSpPr>
        <p:spPr>
          <a:xfrm>
            <a:off x="14161004" y="4716531"/>
            <a:ext cx="1159415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id="42" name="Group 42">
            <a:extLst>
              <a:ext uri="{FF2B5EF4-FFF2-40B4-BE49-F238E27FC236}">
                <a16:creationId xmlns:a16="http://schemas.microsoft.com/office/drawing/2014/main" id="{62482DB5-7FC3-F6D9-EFDD-D436AE8DE884}"/>
              </a:ext>
            </a:extLst>
          </p:cNvPr>
          <p:cNvGrpSpPr/>
          <p:nvPr/>
        </p:nvGrpSpPr>
        <p:grpSpPr>
          <a:xfrm>
            <a:off x="15988747" y="4643334"/>
            <a:ext cx="1804061" cy="511376"/>
            <a:chOff x="0" y="0"/>
            <a:chExt cx="532150" cy="150843"/>
          </a:xfrm>
        </p:grpSpPr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D402A76A-71D1-BBF1-AEA6-8CD414E554E0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C83A8F49-9E60-4B32-FAFB-EB60E5F4BED8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>
            <a:extLst>
              <a:ext uri="{FF2B5EF4-FFF2-40B4-BE49-F238E27FC236}">
                <a16:creationId xmlns:a16="http://schemas.microsoft.com/office/drawing/2014/main" id="{E2B80AF6-7BEE-D044-B462-F5F47B4777CE}"/>
              </a:ext>
            </a:extLst>
          </p:cNvPr>
          <p:cNvSpPr txBox="1"/>
          <p:nvPr/>
        </p:nvSpPr>
        <p:spPr>
          <a:xfrm>
            <a:off x="16329522" y="4673423"/>
            <a:ext cx="1270205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sp>
        <p:nvSpPr>
          <p:cNvPr id="46" name="AutoShape 46">
            <a:extLst>
              <a:ext uri="{FF2B5EF4-FFF2-40B4-BE49-F238E27FC236}">
                <a16:creationId xmlns:a16="http://schemas.microsoft.com/office/drawing/2014/main" id="{1F4DBEAE-60DC-4BC9-EB95-4D3F9AD2EFE5}"/>
              </a:ext>
            </a:extLst>
          </p:cNvPr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7" name="Group 47">
            <a:extLst>
              <a:ext uri="{FF2B5EF4-FFF2-40B4-BE49-F238E27FC236}">
                <a16:creationId xmlns:a16="http://schemas.microsoft.com/office/drawing/2014/main" id="{DE93AF98-142B-9072-D828-412E0152229F}"/>
              </a:ext>
            </a:extLst>
          </p:cNvPr>
          <p:cNvGrpSpPr/>
          <p:nvPr/>
        </p:nvGrpSpPr>
        <p:grpSpPr>
          <a:xfrm>
            <a:off x="640101" y="4703827"/>
            <a:ext cx="1804061" cy="511376"/>
            <a:chOff x="0" y="0"/>
            <a:chExt cx="532150" cy="150843"/>
          </a:xfrm>
        </p:grpSpPr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E43A4001-EB43-4969-84FA-64BF2C6D0D9B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CA96FBC5-3D23-A6CA-F7E6-8F981AA6ADD9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0" name="TextBox 50">
            <a:extLst>
              <a:ext uri="{FF2B5EF4-FFF2-40B4-BE49-F238E27FC236}">
                <a16:creationId xmlns:a16="http://schemas.microsoft.com/office/drawing/2014/main" id="{CF7F9B04-3551-32CA-D041-D9B93665F67F}"/>
              </a:ext>
            </a:extLst>
          </p:cNvPr>
          <p:cNvSpPr txBox="1"/>
          <p:nvPr/>
        </p:nvSpPr>
        <p:spPr>
          <a:xfrm>
            <a:off x="990062" y="4750926"/>
            <a:ext cx="1171356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D6A1B16A-16F6-9BA4-F6E5-FBFA3DF105C2}"/>
              </a:ext>
            </a:extLst>
          </p:cNvPr>
          <p:cNvSpPr txBox="1"/>
          <p:nvPr/>
        </p:nvSpPr>
        <p:spPr>
          <a:xfrm>
            <a:off x="873119" y="5616695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id="52" name="TextBox 52">
            <a:extLst>
              <a:ext uri="{FF2B5EF4-FFF2-40B4-BE49-F238E27FC236}">
                <a16:creationId xmlns:a16="http://schemas.microsoft.com/office/drawing/2014/main" id="{B3B91FBE-AF6D-C337-8F55-E66FB2A72872}"/>
              </a:ext>
            </a:extLst>
          </p:cNvPr>
          <p:cNvSpPr txBox="1"/>
          <p:nvPr/>
        </p:nvSpPr>
        <p:spPr>
          <a:xfrm>
            <a:off x="9368177" y="5661790"/>
            <a:ext cx="1726383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EB34B710-AE2D-34CE-C238-FFB731872135}"/>
              </a:ext>
            </a:extLst>
          </p:cNvPr>
          <p:cNvSpPr/>
          <p:nvPr/>
        </p:nvSpPr>
        <p:spPr>
          <a:xfrm>
            <a:off x="640101" y="3431298"/>
            <a:ext cx="1521317" cy="911272"/>
          </a:xfrm>
          <a:custGeom>
            <a:avLst/>
            <a:gdLst/>
            <a:ahLst/>
            <a:cxnLst/>
            <a:rect l="l" t="t" r="r" b="b"/>
            <a:pathLst>
              <a:path w="3315824" h="1986186">
                <a:moveTo>
                  <a:pt x="0" y="0"/>
                </a:moveTo>
                <a:lnTo>
                  <a:pt x="3315824" y="0"/>
                </a:lnTo>
                <a:lnTo>
                  <a:pt x="3315824" y="1986186"/>
                </a:lnTo>
                <a:lnTo>
                  <a:pt x="0" y="1986186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57" name="Freeform 57">
            <a:extLst>
              <a:ext uri="{FF2B5EF4-FFF2-40B4-BE49-F238E27FC236}">
                <a16:creationId xmlns:a16="http://schemas.microsoft.com/office/drawing/2014/main" id="{C58B679F-1622-243A-E0BA-A075E82F11A7}"/>
              </a:ext>
            </a:extLst>
          </p:cNvPr>
          <p:cNvSpPr/>
          <p:nvPr/>
        </p:nvSpPr>
        <p:spPr>
          <a:xfrm>
            <a:off x="9269414" y="3431298"/>
            <a:ext cx="1521317" cy="911272"/>
          </a:xfrm>
          <a:custGeom>
            <a:avLst/>
            <a:gdLst/>
            <a:ahLst/>
            <a:cxnLst/>
            <a:rect l="l" t="t" r="r" b="b"/>
            <a:pathLst>
              <a:path w="3315824" h="1986186">
                <a:moveTo>
                  <a:pt x="0" y="0"/>
                </a:moveTo>
                <a:lnTo>
                  <a:pt x="3315824" y="0"/>
                </a:lnTo>
                <a:lnTo>
                  <a:pt x="3315824" y="1986186"/>
                </a:lnTo>
                <a:lnTo>
                  <a:pt x="0" y="1986186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59" name="TextBox 59">
            <a:extLst>
              <a:ext uri="{FF2B5EF4-FFF2-40B4-BE49-F238E27FC236}">
                <a16:creationId xmlns:a16="http://schemas.microsoft.com/office/drawing/2014/main" id="{52A5A077-999D-46F2-1CD5-147B689EA1C5}"/>
              </a:ext>
            </a:extLst>
          </p:cNvPr>
          <p:cNvSpPr txBox="1"/>
          <p:nvPr/>
        </p:nvSpPr>
        <p:spPr>
          <a:xfrm>
            <a:off x="3041095" y="5616695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0" name="TextBox 60">
            <a:extLst>
              <a:ext uri="{FF2B5EF4-FFF2-40B4-BE49-F238E27FC236}">
                <a16:creationId xmlns:a16="http://schemas.microsoft.com/office/drawing/2014/main" id="{58215E66-79BA-5B19-3697-F170E8A91E40}"/>
              </a:ext>
            </a:extLst>
          </p:cNvPr>
          <p:cNvSpPr txBox="1"/>
          <p:nvPr/>
        </p:nvSpPr>
        <p:spPr>
          <a:xfrm>
            <a:off x="7119698" y="5651459"/>
            <a:ext cx="1549660" cy="464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contenido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5C25443D-DEB2-5735-ADB3-F0F59795730C}"/>
              </a:ext>
            </a:extLst>
          </p:cNvPr>
          <p:cNvSpPr txBox="1"/>
          <p:nvPr/>
        </p:nvSpPr>
        <p:spPr>
          <a:xfrm>
            <a:off x="11533011" y="5661790"/>
            <a:ext cx="1840116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ajustes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2" name="TextBox 62">
            <a:extLst>
              <a:ext uri="{FF2B5EF4-FFF2-40B4-BE49-F238E27FC236}">
                <a16:creationId xmlns:a16="http://schemas.microsoft.com/office/drawing/2014/main" id="{DD13B541-DA0D-6B04-C3FA-27FD364D2375}"/>
              </a:ext>
            </a:extLst>
          </p:cNvPr>
          <p:cNvSpPr txBox="1"/>
          <p:nvPr/>
        </p:nvSpPr>
        <p:spPr>
          <a:xfrm>
            <a:off x="6934712" y="6615191"/>
            <a:ext cx="2007886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1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Caribe</a:t>
            </a:r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2353948C-794F-202A-E70B-000D54CB3EC0}"/>
              </a:ext>
            </a:extLst>
          </p:cNvPr>
          <p:cNvSpPr txBox="1"/>
          <p:nvPr/>
        </p:nvSpPr>
        <p:spPr>
          <a:xfrm>
            <a:off x="9141844" y="6559266"/>
            <a:ext cx="2007886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2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Caribe</a:t>
            </a:r>
          </a:p>
        </p:txBody>
      </p:sp>
      <p:sp>
        <p:nvSpPr>
          <p:cNvPr id="64" name="TextBox 64">
            <a:extLst>
              <a:ext uri="{FF2B5EF4-FFF2-40B4-BE49-F238E27FC236}">
                <a16:creationId xmlns:a16="http://schemas.microsoft.com/office/drawing/2014/main" id="{D2635732-48BE-A48A-7931-5C603A1D6C11}"/>
              </a:ext>
            </a:extLst>
          </p:cNvPr>
          <p:cNvSpPr txBox="1"/>
          <p:nvPr/>
        </p:nvSpPr>
        <p:spPr>
          <a:xfrm>
            <a:off x="9620167" y="7644495"/>
            <a:ext cx="1300928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3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local</a:t>
            </a:r>
          </a:p>
        </p:txBody>
      </p:sp>
      <p:sp>
        <p:nvSpPr>
          <p:cNvPr id="65" name="TextBox 65">
            <a:extLst>
              <a:ext uri="{FF2B5EF4-FFF2-40B4-BE49-F238E27FC236}">
                <a16:creationId xmlns:a16="http://schemas.microsoft.com/office/drawing/2014/main" id="{CE4C6C70-8A5E-A484-E06C-DAEDF2FA7B60}"/>
              </a:ext>
            </a:extLst>
          </p:cNvPr>
          <p:cNvSpPr txBox="1"/>
          <p:nvPr/>
        </p:nvSpPr>
        <p:spPr>
          <a:xfrm>
            <a:off x="13972604" y="5681513"/>
            <a:ext cx="1582729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del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boletín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6" name="TextBox 66">
            <a:extLst>
              <a:ext uri="{FF2B5EF4-FFF2-40B4-BE49-F238E27FC236}">
                <a16:creationId xmlns:a16="http://schemas.microsoft.com/office/drawing/2014/main" id="{D5C752A6-39BA-E3AD-F166-3072444926F5}"/>
              </a:ext>
            </a:extLst>
          </p:cNvPr>
          <p:cNvSpPr txBox="1"/>
          <p:nvPr/>
        </p:nvSpPr>
        <p:spPr>
          <a:xfrm>
            <a:off x="9401101" y="8748888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para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7" name="TextBox 67">
            <a:extLst>
              <a:ext uri="{FF2B5EF4-FFF2-40B4-BE49-F238E27FC236}">
                <a16:creationId xmlns:a16="http://schemas.microsoft.com/office/drawing/2014/main" id="{8A641500-8CC9-D0D6-51D9-732BC685235D}"/>
              </a:ext>
            </a:extLst>
          </p:cNvPr>
          <p:cNvSpPr txBox="1"/>
          <p:nvPr/>
        </p:nvSpPr>
        <p:spPr>
          <a:xfrm>
            <a:off x="11776157" y="7705148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id="68" name="TextBox 68">
            <a:extLst>
              <a:ext uri="{FF2B5EF4-FFF2-40B4-BE49-F238E27FC236}">
                <a16:creationId xmlns:a16="http://schemas.microsoft.com/office/drawing/2014/main" id="{1E002916-8CF4-01E4-E3B2-CFF05C6E96E7}"/>
              </a:ext>
            </a:extLst>
          </p:cNvPr>
          <p:cNvSpPr txBox="1"/>
          <p:nvPr/>
        </p:nvSpPr>
        <p:spPr>
          <a:xfrm>
            <a:off x="13914588" y="6559266"/>
            <a:ext cx="1596970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9" name="TextBox 69">
            <a:extLst>
              <a:ext uri="{FF2B5EF4-FFF2-40B4-BE49-F238E27FC236}">
                <a16:creationId xmlns:a16="http://schemas.microsoft.com/office/drawing/2014/main" id="{1626D98C-CE02-DA76-F7B5-EDD5637735F7}"/>
              </a:ext>
            </a:extLst>
          </p:cNvPr>
          <p:cNvSpPr txBox="1"/>
          <p:nvPr/>
        </p:nvSpPr>
        <p:spPr>
          <a:xfrm>
            <a:off x="11881695" y="6500862"/>
            <a:ext cx="1300928" cy="730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4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local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</a:t>
            </a:r>
          </a:p>
        </p:txBody>
      </p:sp>
      <p:sp>
        <p:nvSpPr>
          <p:cNvPr id="71" name="Freeform 71">
            <a:extLst>
              <a:ext uri="{FF2B5EF4-FFF2-40B4-BE49-F238E27FC236}">
                <a16:creationId xmlns:a16="http://schemas.microsoft.com/office/drawing/2014/main" id="{32F4D050-914C-4BE1-F7CC-62E615B3D391}"/>
              </a:ext>
            </a:extLst>
          </p:cNvPr>
          <p:cNvSpPr/>
          <p:nvPr/>
        </p:nvSpPr>
        <p:spPr>
          <a:xfrm>
            <a:off x="640101" y="1845085"/>
            <a:ext cx="6140225" cy="911272"/>
          </a:xfrm>
          <a:custGeom>
            <a:avLst/>
            <a:gdLst/>
            <a:ahLst/>
            <a:cxnLst/>
            <a:rect l="l" t="t" r="r" b="b"/>
            <a:pathLst>
              <a:path w="13383082" h="1986186">
                <a:moveTo>
                  <a:pt x="0" y="0"/>
                </a:moveTo>
                <a:lnTo>
                  <a:pt x="13383082" y="0"/>
                </a:lnTo>
                <a:lnTo>
                  <a:pt x="13383082" y="1986186"/>
                </a:lnTo>
                <a:lnTo>
                  <a:pt x="0" y="1986186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73" name="TextBox 59">
            <a:extLst>
              <a:ext uri="{FF2B5EF4-FFF2-40B4-BE49-F238E27FC236}">
                <a16:creationId xmlns:a16="http://schemas.microsoft.com/office/drawing/2014/main" id="{BFBC90C8-BDD8-0D54-E401-4757B509B542}"/>
              </a:ext>
            </a:extLst>
          </p:cNvPr>
          <p:cNvSpPr txBox="1"/>
          <p:nvPr/>
        </p:nvSpPr>
        <p:spPr>
          <a:xfrm>
            <a:off x="5070994" y="5651459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74" name="TextBox 55">
            <a:extLst>
              <a:ext uri="{FF2B5EF4-FFF2-40B4-BE49-F238E27FC236}">
                <a16:creationId xmlns:a16="http://schemas.microsoft.com/office/drawing/2014/main" id="{1ADBB8CC-EB28-F0CC-A92A-3D02F7D7621E}"/>
              </a:ext>
            </a:extLst>
          </p:cNvPr>
          <p:cNvSpPr txBox="1"/>
          <p:nvPr/>
        </p:nvSpPr>
        <p:spPr>
          <a:xfrm>
            <a:off x="640078" y="3421426"/>
            <a:ext cx="2259067" cy="86298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lvl="0" indent="0" algn="l">
              <a:lnSpc>
                <a:spcPts val="3044"/>
              </a:lnSpc>
              <a:spcBef>
                <a:spcPct val="0"/>
              </a:spcBef>
            </a:pPr>
            <a:r>
              <a: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rPr>
              <a:t>AGOSTO</a:t>
            </a:r>
          </a:p>
        </p:txBody>
      </p:sp>
      <p:grpSp>
        <p:nvGrpSpPr>
          <p:cNvPr id="75" name="Group 56">
            <a:extLst>
              <a:ext uri="{FF2B5EF4-FFF2-40B4-BE49-F238E27FC236}">
                <a16:creationId xmlns:a16="http://schemas.microsoft.com/office/drawing/2014/main" id="{EE4DD49E-5D05-4471-CDDB-7EE15D07AED2}"/>
              </a:ext>
            </a:extLst>
          </p:cNvPr>
          <p:cNvGrpSpPr/>
          <p:nvPr/>
        </p:nvGrpSpPr>
        <p:grpSpPr>
          <a:xfrm>
            <a:off x="9267275" y="3373366"/>
            <a:ext cx="1520944" cy="911049"/>
            <a:chOff x="0" y="0"/>
            <a:chExt cx="3315824" cy="1986186"/>
          </a:xfrm>
        </p:grpSpPr>
        <p:sp>
          <p:nvSpPr>
            <p:cNvPr id="76" name="Freeform 57">
              <a:extLst>
                <a:ext uri="{FF2B5EF4-FFF2-40B4-BE49-F238E27FC236}">
                  <a16:creationId xmlns:a16="http://schemas.microsoft.com/office/drawing/2014/main" id="{E5A22EF8-11AF-5BF5-1C1A-7F55BAA8067D}"/>
                </a:ext>
              </a:extLst>
            </p:cNvPr>
            <p:cNvSpPr/>
            <p:nvPr/>
          </p:nvSpPr>
          <p:spPr>
            <a:xfrm>
              <a:off x="0" y="0"/>
              <a:ext cx="3315824" cy="1986186"/>
            </a:xfrm>
            <a:custGeom>
              <a:avLst/>
              <a:gdLst/>
              <a:ahLst/>
              <a:cxnLst/>
              <a:rect l="l" t="t" r="r" b="b"/>
              <a:pathLst>
                <a:path w="3315824" h="1986186">
                  <a:moveTo>
                    <a:pt x="0" y="0"/>
                  </a:moveTo>
                  <a:lnTo>
                    <a:pt x="3315824" y="0"/>
                  </a:lnTo>
                  <a:lnTo>
                    <a:pt x="331582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7" name="TextBox 58">
              <a:extLst>
                <a:ext uri="{FF2B5EF4-FFF2-40B4-BE49-F238E27FC236}">
                  <a16:creationId xmlns:a16="http://schemas.microsoft.com/office/drawing/2014/main" id="{35837952-20A8-0522-8A69-EB682D3D9AB6}"/>
                </a:ext>
              </a:extLst>
            </p:cNvPr>
            <p:cNvSpPr txBox="1"/>
            <p:nvPr/>
          </p:nvSpPr>
          <p:spPr>
            <a:xfrm>
              <a:off x="0" y="104775"/>
              <a:ext cx="3315824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SEPT</a:t>
              </a:r>
            </a:p>
          </p:txBody>
        </p:sp>
      </p:grpSp>
      <p:sp>
        <p:nvSpPr>
          <p:cNvPr id="78" name="TextBox 72">
            <a:extLst>
              <a:ext uri="{FF2B5EF4-FFF2-40B4-BE49-F238E27FC236}">
                <a16:creationId xmlns:a16="http://schemas.microsoft.com/office/drawing/2014/main" id="{9E20965C-2DF8-FE8A-117D-D97F5CF9B935}"/>
              </a:ext>
            </a:extLst>
          </p:cNvPr>
          <p:cNvSpPr txBox="1"/>
          <p:nvPr/>
        </p:nvSpPr>
        <p:spPr>
          <a:xfrm>
            <a:off x="640101" y="1893156"/>
            <a:ext cx="6140225" cy="86320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lvl="0" indent="0" algn="l">
              <a:lnSpc>
                <a:spcPts val="3044"/>
              </a:lnSpc>
              <a:spcBef>
                <a:spcPct val="0"/>
              </a:spcBef>
            </a:pPr>
            <a:r>
              <a:rPr lang="en-US" sz="3500" b="1" spc="4" dirty="0" err="1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rPr>
              <a:t>segunda</a:t>
            </a:r>
            <a:r>
              <a: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rPr>
              <a:t> </a:t>
            </a:r>
            <a:r>
              <a:rPr lang="en-US" sz="3500" b="1" spc="4" dirty="0" err="1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rPr>
              <a:t>edición</a:t>
            </a:r>
            <a:r>
              <a: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rPr>
              <a:t> </a:t>
            </a:r>
          </a:p>
        </p:txBody>
      </p:sp>
      <p:sp>
        <p:nvSpPr>
          <p:cNvPr id="53" name="TextBox 62">
            <a:extLst>
              <a:ext uri="{FF2B5EF4-FFF2-40B4-BE49-F238E27FC236}">
                <a16:creationId xmlns:a16="http://schemas.microsoft.com/office/drawing/2014/main" id="{76E4857F-3877-A170-87BA-45F9A74FB4D4}"/>
              </a:ext>
            </a:extLst>
          </p:cNvPr>
          <p:cNvSpPr txBox="1"/>
          <p:nvPr/>
        </p:nvSpPr>
        <p:spPr>
          <a:xfrm>
            <a:off x="6937959" y="7660035"/>
            <a:ext cx="200788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2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</a:t>
            </a:r>
          </a:p>
        </p:txBody>
      </p:sp>
    </p:spTree>
    <p:extLst>
      <p:ext uri="{BB962C8B-B14F-4D97-AF65-F5344CB8AC3E}">
        <p14:creationId xmlns:p14="http://schemas.microsoft.com/office/powerpoint/2010/main" val="3870339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0C1D8-F68E-2B92-1B53-49006EDD7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497CC43-D455-8856-857F-E7EC646090C5}"/>
              </a:ext>
            </a:extLst>
          </p:cNvPr>
          <p:cNvGrpSpPr/>
          <p:nvPr/>
        </p:nvGrpSpPr>
        <p:grpSpPr>
          <a:xfrm>
            <a:off x="0" y="-96164"/>
            <a:ext cx="18288000" cy="1266307"/>
            <a:chOff x="0" y="0"/>
            <a:chExt cx="4882766" cy="33351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CB6FB58-4C93-AD74-382E-B2E870D4E845}"/>
                </a:ext>
              </a:extLst>
            </p:cNvPr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4ABBAA0-6FA4-F24E-9660-4F807DF8D777}"/>
                </a:ext>
              </a:extLst>
            </p:cNvPr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3FB1B938-FD6E-B1F1-1E79-56035894D228}"/>
              </a:ext>
            </a:extLst>
          </p:cNvPr>
          <p:cNvSpPr/>
          <p:nvPr/>
        </p:nvSpPr>
        <p:spPr>
          <a:xfrm>
            <a:off x="15709422" y="-143056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8396280F-09FC-E72A-18B1-36869D7BD717}"/>
              </a:ext>
            </a:extLst>
          </p:cNvPr>
          <p:cNvGrpSpPr/>
          <p:nvPr/>
        </p:nvGrpSpPr>
        <p:grpSpPr>
          <a:xfrm>
            <a:off x="400848" y="0"/>
            <a:ext cx="13900621" cy="1646166"/>
            <a:chOff x="0" y="0"/>
            <a:chExt cx="18534162" cy="219488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2A6F40B-2C40-93DF-F5E8-2200498B3E6F}"/>
                </a:ext>
              </a:extLst>
            </p:cNvPr>
            <p:cNvSpPr/>
            <p:nvPr/>
          </p:nvSpPr>
          <p:spPr>
            <a:xfrm>
              <a:off x="0" y="0"/>
              <a:ext cx="18534162" cy="1986186"/>
            </a:xfrm>
            <a:custGeom>
              <a:avLst/>
              <a:gdLst/>
              <a:ahLst/>
              <a:cxnLst/>
              <a:rect l="l" t="t" r="r" b="b"/>
              <a:pathLst>
                <a:path w="18534162" h="1986186">
                  <a:moveTo>
                    <a:pt x="0" y="0"/>
                  </a:moveTo>
                  <a:lnTo>
                    <a:pt x="18534162" y="0"/>
                  </a:lnTo>
                  <a:lnTo>
                    <a:pt x="18534162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5AB9832-184D-F9C0-97DC-578A3DB95868}"/>
                </a:ext>
              </a:extLst>
            </p:cNvPr>
            <p:cNvSpPr txBox="1"/>
            <p:nvPr/>
          </p:nvSpPr>
          <p:spPr>
            <a:xfrm>
              <a:off x="0" y="361103"/>
              <a:ext cx="18534162" cy="18337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AL DÍA - rep.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dominicana</a:t>
              </a: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B10D91A7-F380-84A1-54A2-4546D4032232}"/>
              </a:ext>
            </a:extLst>
          </p:cNvPr>
          <p:cNvSpPr/>
          <p:nvPr/>
        </p:nvSpPr>
        <p:spPr>
          <a:xfrm>
            <a:off x="549841" y="4959515"/>
            <a:ext cx="173311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BA7D45AC-DE3B-8576-B172-FDB682041A9F}"/>
              </a:ext>
            </a:extLst>
          </p:cNvPr>
          <p:cNvSpPr/>
          <p:nvPr/>
        </p:nvSpPr>
        <p:spPr>
          <a:xfrm>
            <a:off x="549841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1416A12F-EF94-772B-B6BA-45B801DC8007}"/>
              </a:ext>
            </a:extLst>
          </p:cNvPr>
          <p:cNvSpPr/>
          <p:nvPr/>
        </p:nvSpPr>
        <p:spPr>
          <a:xfrm>
            <a:off x="685361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415595C1-AEF1-A651-A865-6377F6577CC8}"/>
              </a:ext>
            </a:extLst>
          </p:cNvPr>
          <p:cNvSpPr/>
          <p:nvPr/>
        </p:nvSpPr>
        <p:spPr>
          <a:xfrm>
            <a:off x="9086564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9D99050C-D327-5FB3-7497-542D8B73B38F}"/>
              </a:ext>
            </a:extLst>
          </p:cNvPr>
          <p:cNvSpPr/>
          <p:nvPr/>
        </p:nvSpPr>
        <p:spPr>
          <a:xfrm>
            <a:off x="11416923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657E38CA-E439-A29D-8013-3F0769904E14}"/>
              </a:ext>
            </a:extLst>
          </p:cNvPr>
          <p:cNvSpPr/>
          <p:nvPr/>
        </p:nvSpPr>
        <p:spPr>
          <a:xfrm>
            <a:off x="13529809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D19E2360-9347-ADC1-71FA-9235600997C3}"/>
              </a:ext>
            </a:extLst>
          </p:cNvPr>
          <p:cNvSpPr/>
          <p:nvPr/>
        </p:nvSpPr>
        <p:spPr>
          <a:xfrm>
            <a:off x="15896339" y="4257241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4ABB28CC-2356-836D-8995-1B22D40D5973}"/>
              </a:ext>
            </a:extLst>
          </p:cNvPr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64A3E67D-D909-053A-25E7-CE9D003D32E9}"/>
              </a:ext>
            </a:extLst>
          </p:cNvPr>
          <p:cNvSpPr/>
          <p:nvPr/>
        </p:nvSpPr>
        <p:spPr>
          <a:xfrm>
            <a:off x="4699148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B90182B9-DE39-53BB-082F-932E30665C76}"/>
              </a:ext>
            </a:extLst>
          </p:cNvPr>
          <p:cNvGrpSpPr/>
          <p:nvPr/>
        </p:nvGrpSpPr>
        <p:grpSpPr>
          <a:xfrm>
            <a:off x="2777619" y="4703827"/>
            <a:ext cx="1804061" cy="511376"/>
            <a:chOff x="0" y="0"/>
            <a:chExt cx="532150" cy="150843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A75D226-FAEC-90F3-90FA-EB6D83830F03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9D15A671-00CA-CD3D-E38A-DC17785BE881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D01BCBFE-A33C-EC7A-47D2-513AF2D88284}"/>
              </a:ext>
            </a:extLst>
          </p:cNvPr>
          <p:cNvSpPr txBox="1"/>
          <p:nvPr/>
        </p:nvSpPr>
        <p:spPr>
          <a:xfrm>
            <a:off x="3127579" y="4750925"/>
            <a:ext cx="1228120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3FCB668-E987-BBED-8E5F-AB4AD54A1FD4}"/>
              </a:ext>
            </a:extLst>
          </p:cNvPr>
          <p:cNvGrpSpPr/>
          <p:nvPr/>
        </p:nvGrpSpPr>
        <p:grpSpPr>
          <a:xfrm>
            <a:off x="4874353" y="4688940"/>
            <a:ext cx="1804061" cy="511376"/>
            <a:chOff x="0" y="0"/>
            <a:chExt cx="532150" cy="150843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3E3F445-54C7-9CAB-6006-8112E9A3ECA0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A70A51F6-B4DF-1781-A9E9-8930B6DBC48A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69AAF422-5297-B6C2-4560-D34838BCEA42}"/>
              </a:ext>
            </a:extLst>
          </p:cNvPr>
          <p:cNvSpPr txBox="1"/>
          <p:nvPr/>
        </p:nvSpPr>
        <p:spPr>
          <a:xfrm>
            <a:off x="5224313" y="4727534"/>
            <a:ext cx="1235434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656517B7-FBF1-FFD0-8CDA-23A1FCF362D8}"/>
              </a:ext>
            </a:extLst>
          </p:cNvPr>
          <p:cNvGrpSpPr/>
          <p:nvPr/>
        </p:nvGrpSpPr>
        <p:grpSpPr>
          <a:xfrm>
            <a:off x="7039872" y="4703827"/>
            <a:ext cx="1804061" cy="511376"/>
            <a:chOff x="0" y="0"/>
            <a:chExt cx="532150" cy="150843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2F7B715-5F5F-9074-9936-3DEAFF3272F3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05473B5-8958-3F59-17C4-867CE42F27A4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404A6F8B-BE2F-3AE8-C615-497894144107}"/>
              </a:ext>
            </a:extLst>
          </p:cNvPr>
          <p:cNvSpPr txBox="1"/>
          <p:nvPr/>
        </p:nvSpPr>
        <p:spPr>
          <a:xfrm>
            <a:off x="7389832" y="4733917"/>
            <a:ext cx="1182800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grpSp>
        <p:nvGrpSpPr>
          <p:cNvPr id="30" name="Group 30">
            <a:extLst>
              <a:ext uri="{FF2B5EF4-FFF2-40B4-BE49-F238E27FC236}">
                <a16:creationId xmlns:a16="http://schemas.microsoft.com/office/drawing/2014/main" id="{444A3F25-95A4-6F15-E298-9609C4AC47F3}"/>
              </a:ext>
            </a:extLst>
          </p:cNvPr>
          <p:cNvGrpSpPr/>
          <p:nvPr/>
        </p:nvGrpSpPr>
        <p:grpSpPr>
          <a:xfrm>
            <a:off x="9269414" y="4707032"/>
            <a:ext cx="1804061" cy="492201"/>
            <a:chOff x="0" y="0"/>
            <a:chExt cx="532150" cy="145186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AD37BA5-2B0B-0799-9D38-6EBC724B41E8}"/>
                </a:ext>
              </a:extLst>
            </p:cNvPr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FF1AB2EE-B1C3-3F9E-D6BB-E22A923B87DB}"/>
                </a:ext>
              </a:extLst>
            </p:cNvPr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>
            <a:extLst>
              <a:ext uri="{FF2B5EF4-FFF2-40B4-BE49-F238E27FC236}">
                <a16:creationId xmlns:a16="http://schemas.microsoft.com/office/drawing/2014/main" id="{B028C41B-0F54-607F-999A-3F3984C88AF6}"/>
              </a:ext>
            </a:extLst>
          </p:cNvPr>
          <p:cNvSpPr txBox="1"/>
          <p:nvPr/>
        </p:nvSpPr>
        <p:spPr>
          <a:xfrm>
            <a:off x="9608444" y="4727535"/>
            <a:ext cx="1182285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C804D10-E2AA-3E1F-5EBA-C754E7234EF6}"/>
              </a:ext>
            </a:extLst>
          </p:cNvPr>
          <p:cNvGrpSpPr/>
          <p:nvPr/>
        </p:nvGrpSpPr>
        <p:grpSpPr>
          <a:xfrm>
            <a:off x="11531735" y="4687857"/>
            <a:ext cx="1804061" cy="511376"/>
            <a:chOff x="0" y="0"/>
            <a:chExt cx="532150" cy="150843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C7A475E-425F-3573-EAAB-585BFE81F158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7620180-2A9A-6F93-B6EE-9A048B43AD9F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>
            <a:extLst>
              <a:ext uri="{FF2B5EF4-FFF2-40B4-BE49-F238E27FC236}">
                <a16:creationId xmlns:a16="http://schemas.microsoft.com/office/drawing/2014/main" id="{2EB913DF-3DFC-B5EF-A7B2-9E80A87BCD5E}"/>
              </a:ext>
            </a:extLst>
          </p:cNvPr>
          <p:cNvSpPr txBox="1"/>
          <p:nvPr/>
        </p:nvSpPr>
        <p:spPr>
          <a:xfrm>
            <a:off x="11881695" y="4727534"/>
            <a:ext cx="1176403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2</a:t>
            </a:r>
          </a:p>
        </p:txBody>
      </p:sp>
      <p:grpSp>
        <p:nvGrpSpPr>
          <p:cNvPr id="38" name="Group 38">
            <a:extLst>
              <a:ext uri="{FF2B5EF4-FFF2-40B4-BE49-F238E27FC236}">
                <a16:creationId xmlns:a16="http://schemas.microsoft.com/office/drawing/2014/main" id="{4738F68A-8266-D256-26BC-99B620A4AEA6}"/>
              </a:ext>
            </a:extLst>
          </p:cNvPr>
          <p:cNvGrpSpPr/>
          <p:nvPr/>
        </p:nvGrpSpPr>
        <p:grpSpPr>
          <a:xfrm>
            <a:off x="13811043" y="4687857"/>
            <a:ext cx="1804061" cy="511376"/>
            <a:chOff x="0" y="0"/>
            <a:chExt cx="532150" cy="150843"/>
          </a:xfrm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E407A921-0ACF-7ABE-BA5A-FEC37C059603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>
              <a:extLst>
                <a:ext uri="{FF2B5EF4-FFF2-40B4-BE49-F238E27FC236}">
                  <a16:creationId xmlns:a16="http://schemas.microsoft.com/office/drawing/2014/main" id="{AF5FBDD2-CDBD-DB80-EB01-3BF530440736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>
            <a:extLst>
              <a:ext uri="{FF2B5EF4-FFF2-40B4-BE49-F238E27FC236}">
                <a16:creationId xmlns:a16="http://schemas.microsoft.com/office/drawing/2014/main" id="{83E3416A-01CA-7AFA-3DF2-2FB2E10A1FB2}"/>
              </a:ext>
            </a:extLst>
          </p:cNvPr>
          <p:cNvSpPr txBox="1"/>
          <p:nvPr/>
        </p:nvSpPr>
        <p:spPr>
          <a:xfrm>
            <a:off x="14161004" y="4716531"/>
            <a:ext cx="1159415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3</a:t>
            </a:r>
          </a:p>
        </p:txBody>
      </p:sp>
      <p:grpSp>
        <p:nvGrpSpPr>
          <p:cNvPr id="42" name="Group 42">
            <a:extLst>
              <a:ext uri="{FF2B5EF4-FFF2-40B4-BE49-F238E27FC236}">
                <a16:creationId xmlns:a16="http://schemas.microsoft.com/office/drawing/2014/main" id="{F4CE6E2B-AC1D-ECF8-3E05-6CFD36354312}"/>
              </a:ext>
            </a:extLst>
          </p:cNvPr>
          <p:cNvGrpSpPr/>
          <p:nvPr/>
        </p:nvGrpSpPr>
        <p:grpSpPr>
          <a:xfrm>
            <a:off x="15988747" y="4643334"/>
            <a:ext cx="1804061" cy="511376"/>
            <a:chOff x="0" y="0"/>
            <a:chExt cx="532150" cy="150843"/>
          </a:xfrm>
        </p:grpSpPr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F614AAA5-BB77-8E81-523D-1655C181935B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2066BDB0-CE4A-620B-8C06-4F074003B9BB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>
            <a:extLst>
              <a:ext uri="{FF2B5EF4-FFF2-40B4-BE49-F238E27FC236}">
                <a16:creationId xmlns:a16="http://schemas.microsoft.com/office/drawing/2014/main" id="{CDF4527F-E5F4-09F0-E81A-E27D698CAAA2}"/>
              </a:ext>
            </a:extLst>
          </p:cNvPr>
          <p:cNvSpPr txBox="1"/>
          <p:nvPr/>
        </p:nvSpPr>
        <p:spPr>
          <a:xfrm>
            <a:off x="16329522" y="4673423"/>
            <a:ext cx="1270205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4</a:t>
            </a:r>
          </a:p>
        </p:txBody>
      </p:sp>
      <p:sp>
        <p:nvSpPr>
          <p:cNvPr id="46" name="AutoShape 46">
            <a:extLst>
              <a:ext uri="{FF2B5EF4-FFF2-40B4-BE49-F238E27FC236}">
                <a16:creationId xmlns:a16="http://schemas.microsoft.com/office/drawing/2014/main" id="{7F85287B-BFC4-A174-C542-8CEC695CB2B2}"/>
              </a:ext>
            </a:extLst>
          </p:cNvPr>
          <p:cNvSpPr/>
          <p:nvPr/>
        </p:nvSpPr>
        <p:spPr>
          <a:xfrm>
            <a:off x="2534672" y="4240232"/>
            <a:ext cx="0" cy="143856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7" name="Group 47">
            <a:extLst>
              <a:ext uri="{FF2B5EF4-FFF2-40B4-BE49-F238E27FC236}">
                <a16:creationId xmlns:a16="http://schemas.microsoft.com/office/drawing/2014/main" id="{F2D63656-77CC-3DDD-BB01-611BAE561ECC}"/>
              </a:ext>
            </a:extLst>
          </p:cNvPr>
          <p:cNvGrpSpPr/>
          <p:nvPr/>
        </p:nvGrpSpPr>
        <p:grpSpPr>
          <a:xfrm>
            <a:off x="640101" y="4703827"/>
            <a:ext cx="1804061" cy="511376"/>
            <a:chOff x="0" y="0"/>
            <a:chExt cx="532150" cy="150843"/>
          </a:xfrm>
        </p:grpSpPr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F6D45693-D642-82A6-986A-B96F7EDE6AB0}"/>
                </a:ext>
              </a:extLst>
            </p:cNvPr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618056CC-CD38-F718-1C0F-7E68B069E733}"/>
                </a:ext>
              </a:extLst>
            </p:cNvPr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0" name="TextBox 50">
            <a:extLst>
              <a:ext uri="{FF2B5EF4-FFF2-40B4-BE49-F238E27FC236}">
                <a16:creationId xmlns:a16="http://schemas.microsoft.com/office/drawing/2014/main" id="{363445E4-EF28-94D3-B886-5A55301390A9}"/>
              </a:ext>
            </a:extLst>
          </p:cNvPr>
          <p:cNvSpPr txBox="1"/>
          <p:nvPr/>
        </p:nvSpPr>
        <p:spPr>
          <a:xfrm>
            <a:off x="990062" y="4750926"/>
            <a:ext cx="1171356" cy="33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Semana 1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883494A3-112C-B79D-0BA6-38A355433BB0}"/>
              </a:ext>
            </a:extLst>
          </p:cNvPr>
          <p:cNvSpPr txBox="1"/>
          <p:nvPr/>
        </p:nvSpPr>
        <p:spPr>
          <a:xfrm>
            <a:off x="873119" y="5616695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información</a:t>
            </a:r>
          </a:p>
        </p:txBody>
      </p:sp>
      <p:sp>
        <p:nvSpPr>
          <p:cNvPr id="52" name="TextBox 52">
            <a:extLst>
              <a:ext uri="{FF2B5EF4-FFF2-40B4-BE49-F238E27FC236}">
                <a16:creationId xmlns:a16="http://schemas.microsoft.com/office/drawing/2014/main" id="{BAB4F499-68BA-DD3B-5C11-85297D133815}"/>
              </a:ext>
            </a:extLst>
          </p:cNvPr>
          <p:cNvSpPr txBox="1"/>
          <p:nvPr/>
        </p:nvSpPr>
        <p:spPr>
          <a:xfrm>
            <a:off x="9368177" y="5661790"/>
            <a:ext cx="1726383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29CFE099-3168-C4BC-89B4-B72FA6D474C5}"/>
              </a:ext>
            </a:extLst>
          </p:cNvPr>
          <p:cNvSpPr/>
          <p:nvPr/>
        </p:nvSpPr>
        <p:spPr>
          <a:xfrm>
            <a:off x="640101" y="3431298"/>
            <a:ext cx="1521317" cy="911272"/>
          </a:xfrm>
          <a:custGeom>
            <a:avLst/>
            <a:gdLst/>
            <a:ahLst/>
            <a:cxnLst/>
            <a:rect l="l" t="t" r="r" b="b"/>
            <a:pathLst>
              <a:path w="3315824" h="1986186">
                <a:moveTo>
                  <a:pt x="0" y="0"/>
                </a:moveTo>
                <a:lnTo>
                  <a:pt x="3315824" y="0"/>
                </a:lnTo>
                <a:lnTo>
                  <a:pt x="3315824" y="1986186"/>
                </a:lnTo>
                <a:lnTo>
                  <a:pt x="0" y="1986186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57" name="Freeform 57">
            <a:extLst>
              <a:ext uri="{FF2B5EF4-FFF2-40B4-BE49-F238E27FC236}">
                <a16:creationId xmlns:a16="http://schemas.microsoft.com/office/drawing/2014/main" id="{3443090D-ACE8-F7E0-DB15-3DECBC434D6A}"/>
              </a:ext>
            </a:extLst>
          </p:cNvPr>
          <p:cNvSpPr/>
          <p:nvPr/>
        </p:nvSpPr>
        <p:spPr>
          <a:xfrm>
            <a:off x="9269414" y="3431298"/>
            <a:ext cx="1521317" cy="911272"/>
          </a:xfrm>
          <a:custGeom>
            <a:avLst/>
            <a:gdLst/>
            <a:ahLst/>
            <a:cxnLst/>
            <a:rect l="l" t="t" r="r" b="b"/>
            <a:pathLst>
              <a:path w="3315824" h="1986186">
                <a:moveTo>
                  <a:pt x="0" y="0"/>
                </a:moveTo>
                <a:lnTo>
                  <a:pt x="3315824" y="0"/>
                </a:lnTo>
                <a:lnTo>
                  <a:pt x="3315824" y="1986186"/>
                </a:lnTo>
                <a:lnTo>
                  <a:pt x="0" y="1986186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59" name="TextBox 59">
            <a:extLst>
              <a:ext uri="{FF2B5EF4-FFF2-40B4-BE49-F238E27FC236}">
                <a16:creationId xmlns:a16="http://schemas.microsoft.com/office/drawing/2014/main" id="{B85872FC-0211-230E-9C2E-BCC1C0326F6D}"/>
              </a:ext>
            </a:extLst>
          </p:cNvPr>
          <p:cNvSpPr txBox="1"/>
          <p:nvPr/>
        </p:nvSpPr>
        <p:spPr>
          <a:xfrm>
            <a:off x="3041095" y="5616695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0" name="TextBox 60">
            <a:extLst>
              <a:ext uri="{FF2B5EF4-FFF2-40B4-BE49-F238E27FC236}">
                <a16:creationId xmlns:a16="http://schemas.microsoft.com/office/drawing/2014/main" id="{998AD9A1-9A5E-D8DD-B326-393AB6A7666C}"/>
              </a:ext>
            </a:extLst>
          </p:cNvPr>
          <p:cNvSpPr txBox="1"/>
          <p:nvPr/>
        </p:nvSpPr>
        <p:spPr>
          <a:xfrm>
            <a:off x="7119698" y="5651459"/>
            <a:ext cx="1549660" cy="464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contenido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67024F33-4521-47DC-BF39-0C9CFF57771E}"/>
              </a:ext>
            </a:extLst>
          </p:cNvPr>
          <p:cNvSpPr txBox="1"/>
          <p:nvPr/>
        </p:nvSpPr>
        <p:spPr>
          <a:xfrm>
            <a:off x="11533011" y="5661790"/>
            <a:ext cx="1840116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ajustes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2" name="TextBox 62">
            <a:extLst>
              <a:ext uri="{FF2B5EF4-FFF2-40B4-BE49-F238E27FC236}">
                <a16:creationId xmlns:a16="http://schemas.microsoft.com/office/drawing/2014/main" id="{75321663-2361-DBA8-28B0-A4FD46EA169A}"/>
              </a:ext>
            </a:extLst>
          </p:cNvPr>
          <p:cNvSpPr txBox="1"/>
          <p:nvPr/>
        </p:nvSpPr>
        <p:spPr>
          <a:xfrm>
            <a:off x="6934712" y="6615191"/>
            <a:ext cx="2007886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1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Caribe</a:t>
            </a:r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id="{F633D085-448E-A158-78EE-3D6D7EF908DC}"/>
              </a:ext>
            </a:extLst>
          </p:cNvPr>
          <p:cNvSpPr txBox="1"/>
          <p:nvPr/>
        </p:nvSpPr>
        <p:spPr>
          <a:xfrm>
            <a:off x="9141844" y="6559266"/>
            <a:ext cx="2007886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2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Com. Caribe</a:t>
            </a:r>
          </a:p>
        </p:txBody>
      </p:sp>
      <p:sp>
        <p:nvSpPr>
          <p:cNvPr id="64" name="TextBox 64">
            <a:extLst>
              <a:ext uri="{FF2B5EF4-FFF2-40B4-BE49-F238E27FC236}">
                <a16:creationId xmlns:a16="http://schemas.microsoft.com/office/drawing/2014/main" id="{681F96FF-D965-FD2D-CE41-28FC016822AF}"/>
              </a:ext>
            </a:extLst>
          </p:cNvPr>
          <p:cNvSpPr txBox="1"/>
          <p:nvPr/>
        </p:nvSpPr>
        <p:spPr>
          <a:xfrm>
            <a:off x="9620167" y="7644495"/>
            <a:ext cx="1300928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3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local</a:t>
            </a:r>
          </a:p>
        </p:txBody>
      </p:sp>
      <p:sp>
        <p:nvSpPr>
          <p:cNvPr id="65" name="TextBox 65">
            <a:extLst>
              <a:ext uri="{FF2B5EF4-FFF2-40B4-BE49-F238E27FC236}">
                <a16:creationId xmlns:a16="http://schemas.microsoft.com/office/drawing/2014/main" id="{7B8B385A-C685-ADEF-92E6-BDF8DA2F94D8}"/>
              </a:ext>
            </a:extLst>
          </p:cNvPr>
          <p:cNvSpPr txBox="1"/>
          <p:nvPr/>
        </p:nvSpPr>
        <p:spPr>
          <a:xfrm>
            <a:off x="13972604" y="5681513"/>
            <a:ext cx="1582729" cy="27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Envío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del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boletín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6" name="TextBox 66">
            <a:extLst>
              <a:ext uri="{FF2B5EF4-FFF2-40B4-BE49-F238E27FC236}">
                <a16:creationId xmlns:a16="http://schemas.microsoft.com/office/drawing/2014/main" id="{C555CAF0-42E2-AEB0-521A-128377C9D21E}"/>
              </a:ext>
            </a:extLst>
          </p:cNvPr>
          <p:cNvSpPr txBox="1"/>
          <p:nvPr/>
        </p:nvSpPr>
        <p:spPr>
          <a:xfrm>
            <a:off x="9401101" y="8748888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Estructura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guion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para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7" name="TextBox 67">
            <a:extLst>
              <a:ext uri="{FF2B5EF4-FFF2-40B4-BE49-F238E27FC236}">
                <a16:creationId xmlns:a16="http://schemas.microsoft.com/office/drawing/2014/main" id="{26001A13-E13F-C095-F370-62B8634AC33F}"/>
              </a:ext>
            </a:extLst>
          </p:cNvPr>
          <p:cNvSpPr txBox="1"/>
          <p:nvPr/>
        </p:nvSpPr>
        <p:spPr>
          <a:xfrm>
            <a:off x="11776157" y="7705148"/>
            <a:ext cx="1596970" cy="73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Montaje de la</a:t>
            </a:r>
          </a:p>
          <a:p>
            <a:pPr algn="ctr">
              <a:lnSpc>
                <a:spcPts val="1835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 en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diseño</a:t>
            </a:r>
          </a:p>
        </p:txBody>
      </p:sp>
      <p:sp>
        <p:nvSpPr>
          <p:cNvPr id="68" name="TextBox 68">
            <a:extLst>
              <a:ext uri="{FF2B5EF4-FFF2-40B4-BE49-F238E27FC236}">
                <a16:creationId xmlns:a16="http://schemas.microsoft.com/office/drawing/2014/main" id="{114FBEB5-A36B-0619-DA83-191F3830AC80}"/>
              </a:ext>
            </a:extLst>
          </p:cNvPr>
          <p:cNvSpPr txBox="1"/>
          <p:nvPr/>
        </p:nvSpPr>
        <p:spPr>
          <a:xfrm>
            <a:off x="13914588" y="6559266"/>
            <a:ext cx="1596970" cy="5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Publicación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la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animación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69" name="TextBox 69">
            <a:extLst>
              <a:ext uri="{FF2B5EF4-FFF2-40B4-BE49-F238E27FC236}">
                <a16:creationId xmlns:a16="http://schemas.microsoft.com/office/drawing/2014/main" id="{327D7370-BC69-517C-EBFA-62F76B8AC5C9}"/>
              </a:ext>
            </a:extLst>
          </p:cNvPr>
          <p:cNvSpPr txBox="1"/>
          <p:nvPr/>
        </p:nvSpPr>
        <p:spPr>
          <a:xfrm>
            <a:off x="11881695" y="6500862"/>
            <a:ext cx="1300928" cy="730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4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local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final</a:t>
            </a:r>
          </a:p>
        </p:txBody>
      </p:sp>
      <p:sp>
        <p:nvSpPr>
          <p:cNvPr id="71" name="Freeform 71">
            <a:extLst>
              <a:ext uri="{FF2B5EF4-FFF2-40B4-BE49-F238E27FC236}">
                <a16:creationId xmlns:a16="http://schemas.microsoft.com/office/drawing/2014/main" id="{9148671F-3D07-AF8C-9F2A-5F76A97291ED}"/>
              </a:ext>
            </a:extLst>
          </p:cNvPr>
          <p:cNvSpPr/>
          <p:nvPr/>
        </p:nvSpPr>
        <p:spPr>
          <a:xfrm>
            <a:off x="640101" y="1845085"/>
            <a:ext cx="6140225" cy="911272"/>
          </a:xfrm>
          <a:custGeom>
            <a:avLst/>
            <a:gdLst/>
            <a:ahLst/>
            <a:cxnLst/>
            <a:rect l="l" t="t" r="r" b="b"/>
            <a:pathLst>
              <a:path w="13383082" h="1986186">
                <a:moveTo>
                  <a:pt x="0" y="0"/>
                </a:moveTo>
                <a:lnTo>
                  <a:pt x="13383082" y="0"/>
                </a:lnTo>
                <a:lnTo>
                  <a:pt x="13383082" y="1986186"/>
                </a:lnTo>
                <a:lnTo>
                  <a:pt x="0" y="1986186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s-CO"/>
          </a:p>
        </p:txBody>
      </p:sp>
      <p:sp>
        <p:nvSpPr>
          <p:cNvPr id="73" name="TextBox 59">
            <a:extLst>
              <a:ext uri="{FF2B5EF4-FFF2-40B4-BE49-F238E27FC236}">
                <a16:creationId xmlns:a16="http://schemas.microsoft.com/office/drawing/2014/main" id="{2A522549-3DC9-D381-B4A8-5D735763D8F8}"/>
              </a:ext>
            </a:extLst>
          </p:cNvPr>
          <p:cNvSpPr txBox="1"/>
          <p:nvPr/>
        </p:nvSpPr>
        <p:spPr>
          <a:xfrm>
            <a:off x="5070994" y="5651459"/>
            <a:ext cx="1277110" cy="5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Recepción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de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información</a:t>
            </a:r>
            <a:endParaRPr lang="en-US" sz="1699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53" name="TextBox 72">
            <a:extLst>
              <a:ext uri="{FF2B5EF4-FFF2-40B4-BE49-F238E27FC236}">
                <a16:creationId xmlns:a16="http://schemas.microsoft.com/office/drawing/2014/main" id="{3FF5004F-9524-A059-9FAF-947D6A4302B2}"/>
              </a:ext>
            </a:extLst>
          </p:cNvPr>
          <p:cNvSpPr txBox="1"/>
          <p:nvPr/>
        </p:nvSpPr>
        <p:spPr>
          <a:xfrm>
            <a:off x="640101" y="1893156"/>
            <a:ext cx="6140225" cy="86320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lvl="0" indent="0" algn="l">
              <a:lnSpc>
                <a:spcPts val="3044"/>
              </a:lnSpc>
              <a:spcBef>
                <a:spcPct val="0"/>
              </a:spcBef>
            </a:pPr>
            <a:r>
              <a:rPr lang="en-US" sz="3500" b="1" spc="4" dirty="0" err="1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rPr>
              <a:t>tercera</a:t>
            </a:r>
            <a:r>
              <a: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rPr>
              <a:t> </a:t>
            </a:r>
            <a:r>
              <a:rPr lang="en-US" sz="3500" b="1" spc="4" dirty="0" err="1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rPr>
              <a:t>edición</a:t>
            </a:r>
            <a:r>
              <a: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rPr>
              <a:t> </a:t>
            </a:r>
          </a:p>
        </p:txBody>
      </p:sp>
      <p:sp>
        <p:nvSpPr>
          <p:cNvPr id="55" name="TextBox 55">
            <a:extLst>
              <a:ext uri="{FF2B5EF4-FFF2-40B4-BE49-F238E27FC236}">
                <a16:creationId xmlns:a16="http://schemas.microsoft.com/office/drawing/2014/main" id="{1AF8D088-4709-E960-6FDD-BA043421092C}"/>
              </a:ext>
            </a:extLst>
          </p:cNvPr>
          <p:cNvSpPr txBox="1"/>
          <p:nvPr/>
        </p:nvSpPr>
        <p:spPr>
          <a:xfrm>
            <a:off x="640078" y="3394050"/>
            <a:ext cx="2577106" cy="86298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lvl="0" indent="0" algn="l">
              <a:lnSpc>
                <a:spcPts val="3044"/>
              </a:lnSpc>
              <a:spcBef>
                <a:spcPct val="0"/>
              </a:spcBef>
            </a:pPr>
            <a:r>
              <a:rPr lang="en-US" sz="3500" b="1" spc="4" dirty="0">
                <a:solidFill>
                  <a:srgbClr val="101D48"/>
                </a:solidFill>
                <a:latin typeface="Integral CF Bold"/>
                <a:ea typeface="Integral CF Bold"/>
                <a:cs typeface="Integral CF Bold"/>
                <a:sym typeface="Integral CF Bold"/>
              </a:rPr>
              <a:t>OCTUBRE</a:t>
            </a:r>
          </a:p>
        </p:txBody>
      </p:sp>
      <p:grpSp>
        <p:nvGrpSpPr>
          <p:cNvPr id="56" name="Group 56">
            <a:extLst>
              <a:ext uri="{FF2B5EF4-FFF2-40B4-BE49-F238E27FC236}">
                <a16:creationId xmlns:a16="http://schemas.microsoft.com/office/drawing/2014/main" id="{8FAD969A-D7FE-3ACD-9CD4-9B4B98B6F134}"/>
              </a:ext>
            </a:extLst>
          </p:cNvPr>
          <p:cNvGrpSpPr/>
          <p:nvPr/>
        </p:nvGrpSpPr>
        <p:grpSpPr>
          <a:xfrm>
            <a:off x="9267275" y="3373366"/>
            <a:ext cx="3470653" cy="911049"/>
            <a:chOff x="0" y="0"/>
            <a:chExt cx="7566405" cy="1986186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99589DA3-138A-0FD4-4B88-299D1406C8DC}"/>
                </a:ext>
              </a:extLst>
            </p:cNvPr>
            <p:cNvSpPr/>
            <p:nvPr/>
          </p:nvSpPr>
          <p:spPr>
            <a:xfrm>
              <a:off x="0" y="0"/>
              <a:ext cx="7566404" cy="1986186"/>
            </a:xfrm>
            <a:custGeom>
              <a:avLst/>
              <a:gdLst/>
              <a:ahLst/>
              <a:cxnLst/>
              <a:rect l="l" t="t" r="r" b="b"/>
              <a:pathLst>
                <a:path w="7566404" h="1986186">
                  <a:moveTo>
                    <a:pt x="0" y="0"/>
                  </a:moveTo>
                  <a:lnTo>
                    <a:pt x="7566404" y="0"/>
                  </a:lnTo>
                  <a:lnTo>
                    <a:pt x="7566404" y="1986186"/>
                  </a:lnTo>
                  <a:lnTo>
                    <a:pt x="0" y="198618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" name="TextBox 58">
              <a:extLst>
                <a:ext uri="{FF2B5EF4-FFF2-40B4-BE49-F238E27FC236}">
                  <a16:creationId xmlns:a16="http://schemas.microsoft.com/office/drawing/2014/main" id="{045AC287-3D3B-DD10-63BE-AECB65516838}"/>
                </a:ext>
              </a:extLst>
            </p:cNvPr>
            <p:cNvSpPr txBox="1"/>
            <p:nvPr/>
          </p:nvSpPr>
          <p:spPr>
            <a:xfrm>
              <a:off x="0" y="104775"/>
              <a:ext cx="7566405" cy="18814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3044"/>
                </a:lnSpc>
                <a:spcBef>
                  <a:spcPct val="0"/>
                </a:spcBef>
              </a:pPr>
              <a:r>
                <a:rPr lang="en-US" sz="3500" b="1" spc="4">
                  <a:solidFill>
                    <a:srgbClr val="101D48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NOVIEMBRE</a:t>
              </a:r>
            </a:p>
          </p:txBody>
        </p:sp>
      </p:grpSp>
      <p:sp>
        <p:nvSpPr>
          <p:cNvPr id="72" name="TextBox 62">
            <a:extLst>
              <a:ext uri="{FF2B5EF4-FFF2-40B4-BE49-F238E27FC236}">
                <a16:creationId xmlns:a16="http://schemas.microsoft.com/office/drawing/2014/main" id="{94D30EB6-18E4-DC1A-B2B0-B90FC0403197}"/>
              </a:ext>
            </a:extLst>
          </p:cNvPr>
          <p:cNvSpPr txBox="1"/>
          <p:nvPr/>
        </p:nvSpPr>
        <p:spPr>
          <a:xfrm>
            <a:off x="6937959" y="7660035"/>
            <a:ext cx="2007886" cy="7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699" b="1" dirty="0" err="1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Filtro</a:t>
            </a:r>
            <a:r>
              <a:rPr lang="en-US" sz="1699" b="1" dirty="0">
                <a:solidFill>
                  <a:srgbClr val="000000"/>
                </a:solidFill>
                <a:latin typeface="Trade Gothic Bold"/>
                <a:ea typeface="Trade Gothic Bold"/>
                <a:cs typeface="Trade Gothic Bold"/>
                <a:sym typeface="Trade Gothic Bold"/>
              </a:rPr>
              <a:t> 2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Revisión</a:t>
            </a: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 </a:t>
            </a:r>
          </a:p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Local </a:t>
            </a:r>
          </a:p>
        </p:txBody>
      </p:sp>
    </p:spTree>
    <p:extLst>
      <p:ext uri="{BB962C8B-B14F-4D97-AF65-F5344CB8AC3E}">
        <p14:creationId xmlns:p14="http://schemas.microsoft.com/office/powerpoint/2010/main" val="2579893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1254" y="-96164"/>
            <a:ext cx="18539254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3900621" cy="1820367"/>
            <a:chOff x="0" y="0"/>
            <a:chExt cx="18534162" cy="24271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4162" cy="2251916"/>
            </a:xfrm>
            <a:custGeom>
              <a:avLst/>
              <a:gdLst/>
              <a:ahLst/>
              <a:cxnLst/>
              <a:rect l="l" t="t" r="r" b="b"/>
              <a:pathLst>
                <a:path w="18534162" h="2251916">
                  <a:moveTo>
                    <a:pt x="0" y="0"/>
                  </a:moveTo>
                  <a:lnTo>
                    <a:pt x="18534162" y="0"/>
                  </a:lnTo>
                  <a:lnTo>
                    <a:pt x="18534162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27640"/>
              <a:ext cx="18534162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TIMELINE MEDIOS CARIBE</a:t>
              </a: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549840" y="4959140"/>
            <a:ext cx="173268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>
            <a:off x="549840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6852072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9084470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11414256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>
            <a:off x="13526624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15892575" y="4257039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17880963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698130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8" name="Group 18"/>
          <p:cNvGrpSpPr/>
          <p:nvPr/>
        </p:nvGrpSpPr>
        <p:grpSpPr>
          <a:xfrm>
            <a:off x="2777072" y="4703515"/>
            <a:ext cx="1803619" cy="511251"/>
            <a:chOff x="0" y="0"/>
            <a:chExt cx="532150" cy="1508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387093" y="4750584"/>
            <a:ext cx="691010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Junio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73292" y="4688631"/>
            <a:ext cx="1803619" cy="511251"/>
            <a:chOff x="0" y="0"/>
            <a:chExt cx="532150" cy="150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479726" y="4727198"/>
            <a:ext cx="590750" cy="374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Julio 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038279" y="4703515"/>
            <a:ext cx="1803619" cy="511251"/>
            <a:chOff x="0" y="0"/>
            <a:chExt cx="532150" cy="1508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579040" y="4733579"/>
            <a:ext cx="749443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Agosto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67275" y="4706719"/>
            <a:ext cx="1803619" cy="492080"/>
            <a:chOff x="0" y="0"/>
            <a:chExt cx="532150" cy="145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2150" cy="145186"/>
            </a:xfrm>
            <a:custGeom>
              <a:avLst/>
              <a:gdLst/>
              <a:ahLst/>
              <a:cxnLst/>
              <a:rect l="l" t="t" r="r" b="b"/>
              <a:pathLst>
                <a:path w="532150" h="145186">
                  <a:moveTo>
                    <a:pt x="0" y="0"/>
                  </a:moveTo>
                  <a:lnTo>
                    <a:pt x="532150" y="0"/>
                  </a:lnTo>
                  <a:lnTo>
                    <a:pt x="532150" y="145186"/>
                  </a:lnTo>
                  <a:lnTo>
                    <a:pt x="0" y="145186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532150" cy="164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533175" y="4727198"/>
            <a:ext cx="1409933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Septiembre</a:t>
            </a:r>
            <a:endParaRPr lang="en-US" sz="1963" spc="2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11529041" y="4687549"/>
            <a:ext cx="1803619" cy="511251"/>
            <a:chOff x="0" y="0"/>
            <a:chExt cx="532150" cy="150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000187" y="4727198"/>
            <a:ext cx="931308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Octubre</a:t>
            </a:r>
            <a:endParaRPr lang="en-US" sz="1963" spc="2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13807790" y="4687549"/>
            <a:ext cx="1803619" cy="511251"/>
            <a:chOff x="0" y="0"/>
            <a:chExt cx="532150" cy="1508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126422" y="4716198"/>
            <a:ext cx="1258839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Noviembre</a:t>
            </a:r>
            <a:endParaRPr lang="en-US" sz="1963" spc="2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15984960" y="4643036"/>
            <a:ext cx="1803619" cy="511251"/>
            <a:chOff x="0" y="0"/>
            <a:chExt cx="532150" cy="1508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321953" y="4673100"/>
            <a:ext cx="1295706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 err="1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Diciembre</a:t>
            </a:r>
            <a:endParaRPr lang="en-US" sz="1963" spc="2" dirty="0">
              <a:solidFill>
                <a:srgbClr val="000000"/>
              </a:solidFill>
              <a:latin typeface="Trade Gothic"/>
              <a:ea typeface="Trade Gothic"/>
              <a:cs typeface="Trade Gothic"/>
              <a:sym typeface="Trade Gothic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545163" y="5421718"/>
            <a:ext cx="635397" cy="27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Al Día </a:t>
            </a:r>
          </a:p>
        </p:txBody>
      </p:sp>
      <p:sp>
        <p:nvSpPr>
          <p:cNvPr id="47" name="AutoShape 47"/>
          <p:cNvSpPr/>
          <p:nvPr/>
        </p:nvSpPr>
        <p:spPr>
          <a:xfrm>
            <a:off x="2534184" y="4240033"/>
            <a:ext cx="0" cy="14382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48" name="Group 48"/>
          <p:cNvGrpSpPr/>
          <p:nvPr/>
        </p:nvGrpSpPr>
        <p:grpSpPr>
          <a:xfrm>
            <a:off x="640078" y="4703515"/>
            <a:ext cx="1803619" cy="511251"/>
            <a:chOff x="0" y="0"/>
            <a:chExt cx="532150" cy="150843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32150" cy="150843"/>
            </a:xfrm>
            <a:custGeom>
              <a:avLst/>
              <a:gdLst/>
              <a:ahLst/>
              <a:cxnLst/>
              <a:rect l="l" t="t" r="r" b="b"/>
              <a:pathLst>
                <a:path w="532150" h="150843">
                  <a:moveTo>
                    <a:pt x="0" y="0"/>
                  </a:moveTo>
                  <a:lnTo>
                    <a:pt x="532150" y="0"/>
                  </a:lnTo>
                  <a:lnTo>
                    <a:pt x="532150" y="150843"/>
                  </a:lnTo>
                  <a:lnTo>
                    <a:pt x="0" y="15084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19050"/>
              <a:ext cx="532150" cy="169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257362" y="4750585"/>
            <a:ext cx="666800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3" spc="2" dirty="0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Mayo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840458" y="5421718"/>
            <a:ext cx="635397" cy="27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Al Día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464837" y="5421718"/>
            <a:ext cx="635397" cy="27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Al Día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99734" y="4093741"/>
            <a:ext cx="1617960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Socialización 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matriz de medios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914797" y="5307416"/>
            <a:ext cx="1528167" cy="50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"/>
              </a:lnSpc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Campaña matriz</a:t>
            </a:r>
          </a:p>
          <a:p>
            <a:pPr algn="ctr">
              <a:lnSpc>
                <a:spcPts val="1834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Trade Gothic"/>
                <a:ea typeface="Trade Gothic"/>
                <a:cs typeface="Trade Gothic"/>
                <a:sym typeface="Trade Gothic"/>
              </a:rPr>
              <a:t>de medios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1254" y="-96164"/>
            <a:ext cx="18539254" cy="1266307"/>
            <a:chOff x="0" y="0"/>
            <a:chExt cx="4882766" cy="333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766" cy="333513"/>
            </a:xfrm>
            <a:custGeom>
              <a:avLst/>
              <a:gdLst/>
              <a:ahLst/>
              <a:cxnLst/>
              <a:rect l="l" t="t" r="r" b="b"/>
              <a:pathLst>
                <a:path w="4882766" h="333513">
                  <a:moveTo>
                    <a:pt x="0" y="0"/>
                  </a:moveTo>
                  <a:lnTo>
                    <a:pt x="4882766" y="0"/>
                  </a:lnTo>
                  <a:lnTo>
                    <a:pt x="4882766" y="333513"/>
                  </a:lnTo>
                  <a:lnTo>
                    <a:pt x="0" y="333513"/>
                  </a:lnTo>
                  <a:close/>
                </a:path>
              </a:pathLst>
            </a:custGeom>
            <a:solidFill>
              <a:srgbClr val="C1D601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2766" cy="35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14185" y="0"/>
            <a:ext cx="2171541" cy="1194348"/>
          </a:xfrm>
          <a:custGeom>
            <a:avLst/>
            <a:gdLst/>
            <a:ahLst/>
            <a:cxnLst/>
            <a:rect l="l" t="t" r="r" b="b"/>
            <a:pathLst>
              <a:path w="2171541" h="1194348">
                <a:moveTo>
                  <a:pt x="0" y="0"/>
                </a:moveTo>
                <a:lnTo>
                  <a:pt x="2171541" y="0"/>
                </a:lnTo>
                <a:lnTo>
                  <a:pt x="2171541" y="1194348"/>
                </a:lnTo>
                <a:lnTo>
                  <a:pt x="0" y="1194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0848" y="0"/>
            <a:ext cx="15085977" cy="1816018"/>
            <a:chOff x="0" y="0"/>
            <a:chExt cx="20114636" cy="24213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14636" cy="2251916"/>
            </a:xfrm>
            <a:custGeom>
              <a:avLst/>
              <a:gdLst/>
              <a:ahLst/>
              <a:cxnLst/>
              <a:rect l="l" t="t" r="r" b="b"/>
              <a:pathLst>
                <a:path w="20114636" h="2251916">
                  <a:moveTo>
                    <a:pt x="0" y="0"/>
                  </a:moveTo>
                  <a:lnTo>
                    <a:pt x="20114636" y="0"/>
                  </a:lnTo>
                  <a:lnTo>
                    <a:pt x="20114636" y="2251916"/>
                  </a:lnTo>
                  <a:lnTo>
                    <a:pt x="0" y="225191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21841"/>
              <a:ext cx="20114636" cy="20995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esquema</a:t>
              </a: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de </a:t>
              </a:r>
              <a:r>
                <a:rPr lang="en-US" sz="5200" b="1" u="none" strike="noStrike" spc="6" dirty="0" err="1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comunicación</a:t>
              </a:r>
              <a:r>
                <a:rPr lang="en-US" sz="5200" b="1" u="none" strike="noStrike" spc="6" dirty="0">
                  <a:solidFill>
                    <a:srgbClr val="FFFFFF"/>
                  </a:solidFill>
                  <a:latin typeface="Integral CF Bold"/>
                  <a:ea typeface="Integral CF Bold"/>
                  <a:cs typeface="Integral CF Bold"/>
                  <a:sym typeface="Integral CF Bold"/>
                </a:rPr>
                <a:t> interna</a:t>
              </a:r>
            </a:p>
            <a:p>
              <a:pPr marL="0" lvl="0" indent="0" algn="l">
                <a:lnSpc>
                  <a:spcPts val="4523"/>
                </a:lnSpc>
                <a:spcBef>
                  <a:spcPct val="0"/>
                </a:spcBef>
              </a:pPr>
              <a:endParaRPr lang="en-US" sz="5200" b="1" u="none" strike="noStrike" spc="6" dirty="0">
                <a:solidFill>
                  <a:srgbClr val="FFFFFF"/>
                </a:solidFill>
                <a:latin typeface="Integral CF Bold"/>
                <a:ea typeface="Integral CF Bold"/>
                <a:cs typeface="Integral CF Bold"/>
                <a:sym typeface="Integral CF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606856" y="2173385"/>
            <a:ext cx="15074288" cy="7084915"/>
          </a:xfrm>
          <a:custGeom>
            <a:avLst/>
            <a:gdLst/>
            <a:ahLst/>
            <a:cxnLst/>
            <a:rect l="l" t="t" r="r" b="b"/>
            <a:pathLst>
              <a:path w="15074288" h="7084915">
                <a:moveTo>
                  <a:pt x="0" y="0"/>
                </a:moveTo>
                <a:lnTo>
                  <a:pt x="15074288" y="0"/>
                </a:lnTo>
                <a:lnTo>
                  <a:pt x="15074288" y="7084915"/>
                </a:lnTo>
                <a:lnTo>
                  <a:pt x="0" y="70849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75" y="1892619"/>
            <a:ext cx="18285112" cy="8393479"/>
            <a:chOff x="0" y="0"/>
            <a:chExt cx="24380150" cy="11191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1191240"/>
            </a:xfrm>
            <a:custGeom>
              <a:avLst/>
              <a:gdLst/>
              <a:ahLst/>
              <a:cxnLst/>
              <a:rect l="l" t="t" r="r" b="b"/>
              <a:pathLst>
                <a:path w="24380189" h="11191240">
                  <a:moveTo>
                    <a:pt x="0" y="11191240"/>
                  </a:moveTo>
                  <a:lnTo>
                    <a:pt x="24380189" y="11191240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1191240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871499" y="6128222"/>
            <a:ext cx="6018608" cy="81434"/>
            <a:chOff x="0" y="0"/>
            <a:chExt cx="8024811" cy="1085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24368" cy="108204"/>
            </a:xfrm>
            <a:custGeom>
              <a:avLst/>
              <a:gdLst/>
              <a:ahLst/>
              <a:cxnLst/>
              <a:rect l="l" t="t" r="r" b="b"/>
              <a:pathLst>
                <a:path w="8024368" h="108204">
                  <a:moveTo>
                    <a:pt x="0" y="0"/>
                  </a:moveTo>
                  <a:lnTo>
                    <a:pt x="8024368" y="0"/>
                  </a:lnTo>
                  <a:lnTo>
                    <a:pt x="8024368" y="108204"/>
                  </a:lnTo>
                  <a:lnTo>
                    <a:pt x="0" y="108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20885" y="2277648"/>
            <a:ext cx="8714444" cy="4031434"/>
            <a:chOff x="0" y="0"/>
            <a:chExt cx="11619259" cy="53752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85144" cy="4750689"/>
            </a:xfrm>
            <a:custGeom>
              <a:avLst/>
              <a:gdLst/>
              <a:ahLst/>
              <a:cxnLst/>
              <a:rect l="l" t="t" r="r" b="b"/>
              <a:pathLst>
                <a:path w="11185144" h="4750689">
                  <a:moveTo>
                    <a:pt x="0" y="0"/>
                  </a:moveTo>
                  <a:lnTo>
                    <a:pt x="11185144" y="0"/>
                  </a:lnTo>
                  <a:lnTo>
                    <a:pt x="11185144" y="4750689"/>
                  </a:lnTo>
                  <a:lnTo>
                    <a:pt x="0" y="4750689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34115" y="776932"/>
              <a:ext cx="11185144" cy="459831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187"/>
                </a:lnSpc>
              </a:pPr>
              <a:r>
                <a:rPr lang="en-US" sz="6594" b="1" spc="13" dirty="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RESULTADOS </a:t>
              </a:r>
            </a:p>
            <a:p>
              <a:pPr algn="l">
                <a:lnSpc>
                  <a:spcPts val="6187"/>
                </a:lnSpc>
              </a:pPr>
              <a:r>
                <a:rPr lang="en-US" sz="6594" b="1" spc="13" dirty="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DE MEDIOS</a:t>
              </a:r>
            </a:p>
            <a:p>
              <a:pPr algn="l">
                <a:lnSpc>
                  <a:spcPts val="6187"/>
                </a:lnSpc>
              </a:pPr>
              <a:r>
                <a:rPr lang="en-US" sz="6594" b="1" spc="13" dirty="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LOCALES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17974" y="2277648"/>
            <a:ext cx="1711269" cy="1711269"/>
            <a:chOff x="0" y="0"/>
            <a:chExt cx="2281692" cy="22816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81682" cy="2281682"/>
            </a:xfrm>
            <a:custGeom>
              <a:avLst/>
              <a:gdLst/>
              <a:ahLst/>
              <a:cxnLst/>
              <a:rect l="l" t="t" r="r" b="b"/>
              <a:pathLst>
                <a:path w="2281682" h="2281682">
                  <a:moveTo>
                    <a:pt x="2281682" y="0"/>
                  </a:moveTo>
                  <a:lnTo>
                    <a:pt x="0" y="0"/>
                  </a:lnTo>
                  <a:lnTo>
                    <a:pt x="0" y="2281682"/>
                  </a:lnTo>
                  <a:lnTo>
                    <a:pt x="2281682" y="2281682"/>
                  </a:lnTo>
                  <a:lnTo>
                    <a:pt x="2281682" y="0"/>
                  </a:lnTo>
                  <a:close/>
                </a:path>
              </a:pathLst>
            </a:custGeom>
            <a:solidFill>
              <a:srgbClr val="008778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7665" y="2687341"/>
            <a:ext cx="892309" cy="892309"/>
          </a:xfrm>
          <a:custGeom>
            <a:avLst/>
            <a:gdLst/>
            <a:ahLst/>
            <a:cxnLst/>
            <a:rect l="l" t="t" r="r" b="b"/>
            <a:pathLst>
              <a:path w="892309" h="892309">
                <a:moveTo>
                  <a:pt x="0" y="0"/>
                </a:moveTo>
                <a:lnTo>
                  <a:pt x="892309" y="0"/>
                </a:lnTo>
                <a:lnTo>
                  <a:pt x="892309" y="892308"/>
                </a:lnTo>
                <a:lnTo>
                  <a:pt x="0" y="89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2" name="Group 12"/>
          <p:cNvGrpSpPr/>
          <p:nvPr/>
        </p:nvGrpSpPr>
        <p:grpSpPr>
          <a:xfrm>
            <a:off x="1598360" y="3002614"/>
            <a:ext cx="171157" cy="171251"/>
            <a:chOff x="0" y="0"/>
            <a:chExt cx="228210" cy="2283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8219" cy="228346"/>
            </a:xfrm>
            <a:custGeom>
              <a:avLst/>
              <a:gdLst/>
              <a:ahLst/>
              <a:cxnLst/>
              <a:rect l="l" t="t" r="r" b="b"/>
              <a:pathLst>
                <a:path w="228219" h="228346">
                  <a:moveTo>
                    <a:pt x="0" y="0"/>
                  </a:moveTo>
                  <a:lnTo>
                    <a:pt x="228219" y="0"/>
                  </a:lnTo>
                  <a:lnTo>
                    <a:pt x="228219" y="228346"/>
                  </a:lnTo>
                  <a:lnTo>
                    <a:pt x="0" y="228346"/>
                  </a:lnTo>
                  <a:close/>
                </a:path>
              </a:pathLst>
            </a:custGeom>
            <a:blipFill>
              <a:blip r:embed="rId4"/>
              <a:stretch>
                <a:fillRect t="-1253" r="3" b="-124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98241" y="3273251"/>
            <a:ext cx="171300" cy="170694"/>
            <a:chOff x="0" y="0"/>
            <a:chExt cx="228400" cy="2275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8346" cy="227584"/>
            </a:xfrm>
            <a:custGeom>
              <a:avLst/>
              <a:gdLst/>
              <a:ahLst/>
              <a:cxnLst/>
              <a:rect l="l" t="t" r="r" b="b"/>
              <a:pathLst>
                <a:path w="228346" h="227584">
                  <a:moveTo>
                    <a:pt x="0" y="0"/>
                  </a:moveTo>
                  <a:lnTo>
                    <a:pt x="228346" y="0"/>
                  </a:lnTo>
                  <a:lnTo>
                    <a:pt x="228346" y="227584"/>
                  </a:lnTo>
                  <a:lnTo>
                    <a:pt x="0" y="227584"/>
                  </a:lnTo>
                  <a:close/>
                </a:path>
              </a:pathLst>
            </a:custGeom>
            <a:blipFill>
              <a:blip r:embed="rId5"/>
              <a:stretch>
                <a:fillRect t="-177" r="-23" b="-180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47785" y="3077986"/>
            <a:ext cx="381180" cy="21369"/>
            <a:chOff x="0" y="0"/>
            <a:chExt cx="508241" cy="28492"/>
          </a:xfrm>
        </p:grpSpPr>
        <p:sp>
          <p:nvSpPr>
            <p:cNvPr id="17" name="Freeform 17"/>
            <p:cNvSpPr/>
            <p:nvPr/>
          </p:nvSpPr>
          <p:spPr>
            <a:xfrm>
              <a:off x="487172" y="27432"/>
              <a:ext cx="7493" cy="381"/>
            </a:xfrm>
            <a:custGeom>
              <a:avLst/>
              <a:gdLst/>
              <a:ahLst/>
              <a:cxnLst/>
              <a:rect l="l" t="t" r="r" b="b"/>
              <a:pathLst>
                <a:path w="7493" h="381">
                  <a:moveTo>
                    <a:pt x="7493" y="0"/>
                  </a:moveTo>
                  <a:lnTo>
                    <a:pt x="0" y="0"/>
                  </a:lnTo>
                  <a:lnTo>
                    <a:pt x="4699" y="381"/>
                  </a:lnTo>
                  <a:lnTo>
                    <a:pt x="6477" y="381"/>
                  </a:lnTo>
                  <a:lnTo>
                    <a:pt x="6858" y="254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508127" cy="27559"/>
            </a:xfrm>
            <a:custGeom>
              <a:avLst/>
              <a:gdLst/>
              <a:ahLst/>
              <a:cxnLst/>
              <a:rect l="l" t="t" r="r" b="b"/>
              <a:pathLst>
                <a:path w="508127" h="27559">
                  <a:moveTo>
                    <a:pt x="383540" y="0"/>
                  </a:moveTo>
                  <a:lnTo>
                    <a:pt x="11557" y="0"/>
                  </a:lnTo>
                  <a:lnTo>
                    <a:pt x="6477" y="1778"/>
                  </a:lnTo>
                  <a:lnTo>
                    <a:pt x="1143" y="7112"/>
                  </a:lnTo>
                  <a:lnTo>
                    <a:pt x="0" y="10033"/>
                  </a:lnTo>
                  <a:lnTo>
                    <a:pt x="127" y="22098"/>
                  </a:lnTo>
                  <a:lnTo>
                    <a:pt x="6858" y="27305"/>
                  </a:lnTo>
                  <a:lnTo>
                    <a:pt x="18034" y="27559"/>
                  </a:lnTo>
                  <a:lnTo>
                    <a:pt x="494792" y="27559"/>
                  </a:lnTo>
                  <a:lnTo>
                    <a:pt x="505841" y="20701"/>
                  </a:lnTo>
                  <a:lnTo>
                    <a:pt x="508127" y="14478"/>
                  </a:lnTo>
                  <a:lnTo>
                    <a:pt x="506603" y="7620"/>
                  </a:lnTo>
                  <a:lnTo>
                    <a:pt x="501523" y="2413"/>
                  </a:lnTo>
                  <a:lnTo>
                    <a:pt x="495300" y="508"/>
                  </a:lnTo>
                  <a:lnTo>
                    <a:pt x="383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58828" y="3243273"/>
            <a:ext cx="142757" cy="140748"/>
            <a:chOff x="0" y="0"/>
            <a:chExt cx="190342" cy="18766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0373" cy="187706"/>
            </a:xfrm>
            <a:custGeom>
              <a:avLst/>
              <a:gdLst/>
              <a:ahLst/>
              <a:cxnLst/>
              <a:rect l="l" t="t" r="r" b="b"/>
              <a:pathLst>
                <a:path w="190373" h="187706">
                  <a:moveTo>
                    <a:pt x="0" y="0"/>
                  </a:moveTo>
                  <a:lnTo>
                    <a:pt x="190373" y="0"/>
                  </a:lnTo>
                  <a:lnTo>
                    <a:pt x="190373" y="187706"/>
                  </a:lnTo>
                  <a:lnTo>
                    <a:pt x="0" y="187706"/>
                  </a:lnTo>
                  <a:close/>
                </a:path>
              </a:pathLst>
            </a:custGeom>
            <a:blipFill>
              <a:blip r:embed="rId6"/>
              <a:stretch>
                <a:fillRect l="-836" r="-820" b="2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47703" y="3408470"/>
            <a:ext cx="201564" cy="20792"/>
            <a:chOff x="0" y="0"/>
            <a:chExt cx="268751" cy="2772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67970" cy="27432"/>
            </a:xfrm>
            <a:custGeom>
              <a:avLst/>
              <a:gdLst/>
              <a:ahLst/>
              <a:cxnLst/>
              <a:rect l="l" t="t" r="r" b="b"/>
              <a:pathLst>
                <a:path w="267970" h="27432">
                  <a:moveTo>
                    <a:pt x="55499" y="0"/>
                  </a:moveTo>
                  <a:lnTo>
                    <a:pt x="6223" y="254"/>
                  </a:lnTo>
                  <a:lnTo>
                    <a:pt x="381" y="5588"/>
                  </a:lnTo>
                  <a:lnTo>
                    <a:pt x="0" y="20828"/>
                  </a:lnTo>
                  <a:lnTo>
                    <a:pt x="5715" y="26416"/>
                  </a:lnTo>
                  <a:lnTo>
                    <a:pt x="15748" y="27432"/>
                  </a:lnTo>
                  <a:lnTo>
                    <a:pt x="251079" y="27432"/>
                  </a:lnTo>
                  <a:lnTo>
                    <a:pt x="261874" y="26670"/>
                  </a:lnTo>
                  <a:lnTo>
                    <a:pt x="267970" y="21209"/>
                  </a:lnTo>
                  <a:lnTo>
                    <a:pt x="267970" y="5461"/>
                  </a:lnTo>
                  <a:lnTo>
                    <a:pt x="261874" y="254"/>
                  </a:lnTo>
                  <a:lnTo>
                    <a:pt x="134239" y="0"/>
                  </a:lnTo>
                  <a:lnTo>
                    <a:pt x="55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34239" y="0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30">
                  <a:moveTo>
                    <a:pt x="67310" y="0"/>
                  </a:moveTo>
                  <a:lnTo>
                    <a:pt x="0" y="0"/>
                  </a:lnTo>
                  <a:lnTo>
                    <a:pt x="100330" y="0"/>
                  </a:lnTo>
                  <a:lnTo>
                    <a:pt x="67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28337" y="3017948"/>
            <a:ext cx="200985" cy="20792"/>
            <a:chOff x="0" y="0"/>
            <a:chExt cx="267980" cy="27722"/>
          </a:xfrm>
        </p:grpSpPr>
        <p:sp>
          <p:nvSpPr>
            <p:cNvPr id="26" name="Freeform 26"/>
            <p:cNvSpPr/>
            <p:nvPr/>
          </p:nvSpPr>
          <p:spPr>
            <a:xfrm>
              <a:off x="244094" y="27559"/>
              <a:ext cx="7239" cy="0"/>
            </a:xfrm>
            <a:custGeom>
              <a:avLst/>
              <a:gdLst/>
              <a:ahLst/>
              <a:cxnLst/>
              <a:rect l="l" t="t" r="r" b="b"/>
              <a:pathLst>
                <a:path w="7239">
                  <a:moveTo>
                    <a:pt x="7239" y="0"/>
                  </a:moveTo>
                  <a:lnTo>
                    <a:pt x="0" y="0"/>
                  </a:lnTo>
                  <a:lnTo>
                    <a:pt x="3683" y="0"/>
                  </a:lnTo>
                  <a:lnTo>
                    <a:pt x="5715" y="0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267462" cy="27686"/>
            </a:xfrm>
            <a:custGeom>
              <a:avLst/>
              <a:gdLst/>
              <a:ahLst/>
              <a:cxnLst/>
              <a:rect l="l" t="t" r="r" b="b"/>
              <a:pathLst>
                <a:path w="267462" h="27686">
                  <a:moveTo>
                    <a:pt x="65532" y="0"/>
                  </a:moveTo>
                  <a:lnTo>
                    <a:pt x="2413" y="0"/>
                  </a:lnTo>
                  <a:lnTo>
                    <a:pt x="127" y="6731"/>
                  </a:lnTo>
                  <a:lnTo>
                    <a:pt x="0" y="17526"/>
                  </a:lnTo>
                  <a:lnTo>
                    <a:pt x="1016" y="20574"/>
                  </a:lnTo>
                  <a:lnTo>
                    <a:pt x="6223" y="25908"/>
                  </a:lnTo>
                  <a:lnTo>
                    <a:pt x="11811" y="27559"/>
                  </a:lnTo>
                  <a:lnTo>
                    <a:pt x="35433" y="27686"/>
                  </a:lnTo>
                  <a:lnTo>
                    <a:pt x="251333" y="27686"/>
                  </a:lnTo>
                  <a:lnTo>
                    <a:pt x="261747" y="27051"/>
                  </a:lnTo>
                  <a:lnTo>
                    <a:pt x="267462" y="21717"/>
                  </a:lnTo>
                  <a:lnTo>
                    <a:pt x="267081" y="1905"/>
                  </a:lnTo>
                  <a:lnTo>
                    <a:pt x="257556" y="127"/>
                  </a:lnTo>
                  <a:lnTo>
                    <a:pt x="137922" y="0"/>
                  </a:lnTo>
                  <a:lnTo>
                    <a:pt x="65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37922" y="0"/>
              <a:ext cx="89916" cy="0"/>
            </a:xfrm>
            <a:custGeom>
              <a:avLst/>
              <a:gdLst/>
              <a:ahLst/>
              <a:cxnLst/>
              <a:rect l="l" t="t" r="r" b="b"/>
              <a:pathLst>
                <a:path w="89916">
                  <a:moveTo>
                    <a:pt x="87630" y="0"/>
                  </a:moveTo>
                  <a:lnTo>
                    <a:pt x="0" y="0"/>
                  </a:lnTo>
                  <a:lnTo>
                    <a:pt x="89916" y="0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47777" y="3137984"/>
            <a:ext cx="201564" cy="20792"/>
            <a:chOff x="0" y="0"/>
            <a:chExt cx="268751" cy="2772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67970" cy="27432"/>
            </a:xfrm>
            <a:custGeom>
              <a:avLst/>
              <a:gdLst/>
              <a:ahLst/>
              <a:cxnLst/>
              <a:rect l="l" t="t" r="r" b="b"/>
              <a:pathLst>
                <a:path w="267970" h="27432">
                  <a:moveTo>
                    <a:pt x="220853" y="0"/>
                  </a:moveTo>
                  <a:lnTo>
                    <a:pt x="11938" y="0"/>
                  </a:lnTo>
                  <a:lnTo>
                    <a:pt x="6477" y="1778"/>
                  </a:lnTo>
                  <a:lnTo>
                    <a:pt x="1143" y="7239"/>
                  </a:lnTo>
                  <a:lnTo>
                    <a:pt x="0" y="10287"/>
                  </a:lnTo>
                  <a:lnTo>
                    <a:pt x="254" y="25654"/>
                  </a:lnTo>
                  <a:lnTo>
                    <a:pt x="12065" y="27432"/>
                  </a:lnTo>
                  <a:lnTo>
                    <a:pt x="67437" y="27432"/>
                  </a:lnTo>
                  <a:lnTo>
                    <a:pt x="199898" y="27432"/>
                  </a:lnTo>
                  <a:lnTo>
                    <a:pt x="255270" y="27432"/>
                  </a:lnTo>
                  <a:lnTo>
                    <a:pt x="267716" y="26162"/>
                  </a:lnTo>
                  <a:lnTo>
                    <a:pt x="267970" y="10287"/>
                  </a:lnTo>
                  <a:lnTo>
                    <a:pt x="266954" y="7366"/>
                  </a:lnTo>
                  <a:lnTo>
                    <a:pt x="261493" y="1778"/>
                  </a:lnTo>
                  <a:lnTo>
                    <a:pt x="256159" y="0"/>
                  </a:lnTo>
                  <a:lnTo>
                    <a:pt x="2208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27785" y="3287950"/>
            <a:ext cx="201564" cy="21369"/>
            <a:chOff x="0" y="0"/>
            <a:chExt cx="268751" cy="28492"/>
          </a:xfrm>
        </p:grpSpPr>
        <p:sp>
          <p:nvSpPr>
            <p:cNvPr id="32" name="Freeform 32"/>
            <p:cNvSpPr/>
            <p:nvPr/>
          </p:nvSpPr>
          <p:spPr>
            <a:xfrm>
              <a:off x="44069" y="27686"/>
              <a:ext cx="204089" cy="127"/>
            </a:xfrm>
            <a:custGeom>
              <a:avLst/>
              <a:gdLst/>
              <a:ahLst/>
              <a:cxnLst/>
              <a:rect l="l" t="t" r="r" b="b"/>
              <a:pathLst>
                <a:path w="204089" h="127">
                  <a:moveTo>
                    <a:pt x="204089" y="0"/>
                  </a:moveTo>
                  <a:lnTo>
                    <a:pt x="0" y="0"/>
                  </a:lnTo>
                  <a:lnTo>
                    <a:pt x="189611" y="127"/>
                  </a:lnTo>
                  <a:lnTo>
                    <a:pt x="195453" y="127"/>
                  </a:lnTo>
                  <a:lnTo>
                    <a:pt x="203200" y="127"/>
                  </a:lnTo>
                  <a:lnTo>
                    <a:pt x="204089" y="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268351" cy="27686"/>
            </a:xfrm>
            <a:custGeom>
              <a:avLst/>
              <a:gdLst/>
              <a:ahLst/>
              <a:cxnLst/>
              <a:rect l="l" t="t" r="r" b="b"/>
              <a:pathLst>
                <a:path w="268351" h="27686">
                  <a:moveTo>
                    <a:pt x="38481" y="0"/>
                  </a:moveTo>
                  <a:lnTo>
                    <a:pt x="27051" y="0"/>
                  </a:lnTo>
                  <a:lnTo>
                    <a:pt x="21209" y="127"/>
                  </a:lnTo>
                  <a:lnTo>
                    <a:pt x="10160" y="508"/>
                  </a:lnTo>
                  <a:lnTo>
                    <a:pt x="5588" y="2540"/>
                  </a:lnTo>
                  <a:lnTo>
                    <a:pt x="635" y="9271"/>
                  </a:lnTo>
                  <a:lnTo>
                    <a:pt x="0" y="13081"/>
                  </a:lnTo>
                  <a:lnTo>
                    <a:pt x="2667" y="23495"/>
                  </a:lnTo>
                  <a:lnTo>
                    <a:pt x="6223" y="27686"/>
                  </a:lnTo>
                  <a:lnTo>
                    <a:pt x="248158" y="27686"/>
                  </a:lnTo>
                  <a:lnTo>
                    <a:pt x="262763" y="27051"/>
                  </a:lnTo>
                  <a:lnTo>
                    <a:pt x="267716" y="22225"/>
                  </a:lnTo>
                  <a:lnTo>
                    <a:pt x="268351" y="7366"/>
                  </a:lnTo>
                  <a:lnTo>
                    <a:pt x="263779" y="2032"/>
                  </a:lnTo>
                  <a:lnTo>
                    <a:pt x="253492" y="254"/>
                  </a:lnTo>
                  <a:lnTo>
                    <a:pt x="250444" y="254"/>
                  </a:lnTo>
                  <a:lnTo>
                    <a:pt x="384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88386" y="3137954"/>
            <a:ext cx="140921" cy="20792"/>
            <a:chOff x="0" y="0"/>
            <a:chExt cx="187895" cy="2772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87198" cy="27559"/>
            </a:xfrm>
            <a:custGeom>
              <a:avLst/>
              <a:gdLst/>
              <a:ahLst/>
              <a:cxnLst/>
              <a:rect l="l" t="t" r="r" b="b"/>
              <a:pathLst>
                <a:path w="187198" h="27559">
                  <a:moveTo>
                    <a:pt x="74549" y="0"/>
                  </a:moveTo>
                  <a:lnTo>
                    <a:pt x="9525" y="127"/>
                  </a:lnTo>
                  <a:lnTo>
                    <a:pt x="0" y="2413"/>
                  </a:lnTo>
                  <a:lnTo>
                    <a:pt x="0" y="25019"/>
                  </a:lnTo>
                  <a:lnTo>
                    <a:pt x="9398" y="27432"/>
                  </a:lnTo>
                  <a:lnTo>
                    <a:pt x="48387" y="27559"/>
                  </a:lnTo>
                  <a:lnTo>
                    <a:pt x="149606" y="27559"/>
                  </a:lnTo>
                  <a:lnTo>
                    <a:pt x="177673" y="27432"/>
                  </a:lnTo>
                  <a:lnTo>
                    <a:pt x="187198" y="25019"/>
                  </a:lnTo>
                  <a:lnTo>
                    <a:pt x="187198" y="9906"/>
                  </a:lnTo>
                  <a:lnTo>
                    <a:pt x="186055" y="6858"/>
                  </a:lnTo>
                  <a:lnTo>
                    <a:pt x="180848" y="1651"/>
                  </a:lnTo>
                  <a:lnTo>
                    <a:pt x="176022" y="127"/>
                  </a:lnTo>
                  <a:lnTo>
                    <a:pt x="74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93472" y="27432"/>
              <a:ext cx="56134" cy="0"/>
            </a:xfrm>
            <a:custGeom>
              <a:avLst/>
              <a:gdLst/>
              <a:ahLst/>
              <a:cxnLst/>
              <a:rect l="l" t="t" r="r" b="b"/>
              <a:pathLst>
                <a:path w="56134">
                  <a:moveTo>
                    <a:pt x="56134" y="0"/>
                  </a:moveTo>
                  <a:lnTo>
                    <a:pt x="0" y="0"/>
                  </a:lnTo>
                  <a:lnTo>
                    <a:pt x="44958" y="0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47769" y="3017942"/>
            <a:ext cx="140921" cy="20792"/>
            <a:chOff x="0" y="0"/>
            <a:chExt cx="187895" cy="2772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7706" cy="27559"/>
            </a:xfrm>
            <a:custGeom>
              <a:avLst/>
              <a:gdLst/>
              <a:ahLst/>
              <a:cxnLst/>
              <a:rect l="l" t="t" r="r" b="b"/>
              <a:pathLst>
                <a:path w="187706" h="27559">
                  <a:moveTo>
                    <a:pt x="49276" y="0"/>
                  </a:moveTo>
                  <a:lnTo>
                    <a:pt x="11430" y="127"/>
                  </a:lnTo>
                  <a:lnTo>
                    <a:pt x="6350" y="1778"/>
                  </a:lnTo>
                  <a:lnTo>
                    <a:pt x="1143" y="7112"/>
                  </a:lnTo>
                  <a:lnTo>
                    <a:pt x="0" y="10160"/>
                  </a:lnTo>
                  <a:lnTo>
                    <a:pt x="127" y="22352"/>
                  </a:lnTo>
                  <a:lnTo>
                    <a:pt x="6858" y="27432"/>
                  </a:lnTo>
                  <a:lnTo>
                    <a:pt x="94615" y="27559"/>
                  </a:lnTo>
                  <a:lnTo>
                    <a:pt x="176276" y="27432"/>
                  </a:lnTo>
                  <a:lnTo>
                    <a:pt x="181229" y="25781"/>
                  </a:lnTo>
                  <a:lnTo>
                    <a:pt x="186563" y="20447"/>
                  </a:lnTo>
                  <a:lnTo>
                    <a:pt x="187706" y="17272"/>
                  </a:lnTo>
                  <a:lnTo>
                    <a:pt x="187579" y="1905"/>
                  </a:lnTo>
                  <a:lnTo>
                    <a:pt x="176530" y="127"/>
                  </a:lnTo>
                  <a:lnTo>
                    <a:pt x="492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94869" y="0"/>
              <a:ext cx="67691" cy="0"/>
            </a:xfrm>
            <a:custGeom>
              <a:avLst/>
              <a:gdLst/>
              <a:ahLst/>
              <a:cxnLst/>
              <a:rect l="l" t="t" r="r" b="b"/>
              <a:pathLst>
                <a:path w="67691">
                  <a:moveTo>
                    <a:pt x="44704" y="0"/>
                  </a:moveTo>
                  <a:lnTo>
                    <a:pt x="0" y="0"/>
                  </a:lnTo>
                  <a:lnTo>
                    <a:pt x="67691" y="0"/>
                  </a:lnTo>
                  <a:lnTo>
                    <a:pt x="44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147755" y="3288028"/>
            <a:ext cx="141499" cy="20792"/>
            <a:chOff x="0" y="0"/>
            <a:chExt cx="188665" cy="27722"/>
          </a:xfrm>
        </p:grpSpPr>
        <p:sp>
          <p:nvSpPr>
            <p:cNvPr id="41" name="Freeform 41"/>
            <p:cNvSpPr/>
            <p:nvPr/>
          </p:nvSpPr>
          <p:spPr>
            <a:xfrm>
              <a:off x="100203" y="27559"/>
              <a:ext cx="53721" cy="0"/>
            </a:xfrm>
            <a:custGeom>
              <a:avLst/>
              <a:gdLst/>
              <a:ahLst/>
              <a:cxnLst/>
              <a:rect l="l" t="t" r="r" b="b"/>
              <a:pathLst>
                <a:path w="53721">
                  <a:moveTo>
                    <a:pt x="53721" y="0"/>
                  </a:moveTo>
                  <a:lnTo>
                    <a:pt x="0" y="0"/>
                  </a:lnTo>
                  <a:lnTo>
                    <a:pt x="33274" y="0"/>
                  </a:lnTo>
                  <a:lnTo>
                    <a:pt x="53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0"/>
              <a:ext cx="188468" cy="27686"/>
            </a:xfrm>
            <a:custGeom>
              <a:avLst/>
              <a:gdLst/>
              <a:ahLst/>
              <a:cxnLst/>
              <a:rect l="l" t="t" r="r" b="b"/>
              <a:pathLst>
                <a:path w="188468" h="27686">
                  <a:moveTo>
                    <a:pt x="70358" y="0"/>
                  </a:moveTo>
                  <a:lnTo>
                    <a:pt x="12827" y="127"/>
                  </a:lnTo>
                  <a:lnTo>
                    <a:pt x="381" y="1397"/>
                  </a:lnTo>
                  <a:lnTo>
                    <a:pt x="0" y="17399"/>
                  </a:lnTo>
                  <a:lnTo>
                    <a:pt x="1016" y="20320"/>
                  </a:lnTo>
                  <a:lnTo>
                    <a:pt x="6350" y="25781"/>
                  </a:lnTo>
                  <a:lnTo>
                    <a:pt x="11811" y="27559"/>
                  </a:lnTo>
                  <a:lnTo>
                    <a:pt x="49022" y="27686"/>
                  </a:lnTo>
                  <a:lnTo>
                    <a:pt x="153924" y="27686"/>
                  </a:lnTo>
                  <a:lnTo>
                    <a:pt x="174371" y="27432"/>
                  </a:lnTo>
                  <a:lnTo>
                    <a:pt x="179070" y="26416"/>
                  </a:lnTo>
                  <a:lnTo>
                    <a:pt x="188468" y="20955"/>
                  </a:lnTo>
                  <a:lnTo>
                    <a:pt x="188341" y="14859"/>
                  </a:lnTo>
                  <a:lnTo>
                    <a:pt x="185674" y="5334"/>
                  </a:lnTo>
                  <a:lnTo>
                    <a:pt x="182499" y="0"/>
                  </a:lnTo>
                  <a:lnTo>
                    <a:pt x="70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388346" y="3408447"/>
            <a:ext cx="140921" cy="20792"/>
            <a:chOff x="0" y="0"/>
            <a:chExt cx="187895" cy="2772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87325" cy="27559"/>
            </a:xfrm>
            <a:custGeom>
              <a:avLst/>
              <a:gdLst/>
              <a:ahLst/>
              <a:cxnLst/>
              <a:rect l="l" t="t" r="r" b="b"/>
              <a:pathLst>
                <a:path w="187325" h="27559">
                  <a:moveTo>
                    <a:pt x="48260" y="0"/>
                  </a:moveTo>
                  <a:lnTo>
                    <a:pt x="0" y="254"/>
                  </a:lnTo>
                  <a:lnTo>
                    <a:pt x="127" y="25019"/>
                  </a:lnTo>
                  <a:lnTo>
                    <a:pt x="9652" y="27432"/>
                  </a:lnTo>
                  <a:lnTo>
                    <a:pt x="93345" y="27559"/>
                  </a:lnTo>
                  <a:lnTo>
                    <a:pt x="176403" y="27432"/>
                  </a:lnTo>
                  <a:lnTo>
                    <a:pt x="187325" y="25654"/>
                  </a:lnTo>
                  <a:lnTo>
                    <a:pt x="187198" y="4699"/>
                  </a:lnTo>
                  <a:lnTo>
                    <a:pt x="181356" y="127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94107" y="0"/>
              <a:ext cx="65024" cy="0"/>
            </a:xfrm>
            <a:custGeom>
              <a:avLst/>
              <a:gdLst/>
              <a:ahLst/>
              <a:cxnLst/>
              <a:rect l="l" t="t" r="r" b="b"/>
              <a:pathLst>
                <a:path w="65024">
                  <a:moveTo>
                    <a:pt x="52324" y="0"/>
                  </a:moveTo>
                  <a:lnTo>
                    <a:pt x="0" y="0"/>
                  </a:lnTo>
                  <a:lnTo>
                    <a:pt x="65024" y="0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207886" y="2747369"/>
            <a:ext cx="80735" cy="80559"/>
            <a:chOff x="0" y="0"/>
            <a:chExt cx="107646" cy="10741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07696" cy="107442"/>
            </a:xfrm>
            <a:custGeom>
              <a:avLst/>
              <a:gdLst/>
              <a:ahLst/>
              <a:cxnLst/>
              <a:rect l="l" t="t" r="r" b="b"/>
              <a:pathLst>
                <a:path w="107696" h="107442">
                  <a:moveTo>
                    <a:pt x="0" y="0"/>
                  </a:moveTo>
                  <a:lnTo>
                    <a:pt x="107696" y="0"/>
                  </a:lnTo>
                  <a:lnTo>
                    <a:pt x="107696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7"/>
              <a:stretch>
                <a:fillRect t="-2891" r="46" b="-286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87727" y="2747363"/>
            <a:ext cx="80524" cy="80578"/>
            <a:chOff x="0" y="0"/>
            <a:chExt cx="107366" cy="10743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7315" cy="107442"/>
            </a:xfrm>
            <a:custGeom>
              <a:avLst/>
              <a:gdLst/>
              <a:ahLst/>
              <a:cxnLst/>
              <a:rect l="l" t="t" r="r" b="b"/>
              <a:pathLst>
                <a:path w="107315" h="107442">
                  <a:moveTo>
                    <a:pt x="0" y="0"/>
                  </a:moveTo>
                  <a:lnTo>
                    <a:pt x="107315" y="0"/>
                  </a:lnTo>
                  <a:lnTo>
                    <a:pt x="107315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8"/>
              <a:stretch>
                <a:fillRect t="-2742" r="-47" b="-273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328389" y="2747361"/>
            <a:ext cx="80432" cy="80587"/>
            <a:chOff x="0" y="0"/>
            <a:chExt cx="107242" cy="10745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07188" cy="107442"/>
            </a:xfrm>
            <a:custGeom>
              <a:avLst/>
              <a:gdLst/>
              <a:ahLst/>
              <a:cxnLst/>
              <a:rect l="l" t="t" r="r" b="b"/>
              <a:pathLst>
                <a:path w="107188" h="107442">
                  <a:moveTo>
                    <a:pt x="0" y="0"/>
                  </a:moveTo>
                  <a:lnTo>
                    <a:pt x="107188" y="0"/>
                  </a:lnTo>
                  <a:lnTo>
                    <a:pt x="107188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9"/>
              <a:stretch>
                <a:fillRect l="-96" r="-147" b="-7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52" name="Freeform 52"/>
          <p:cNvSpPr/>
          <p:nvPr/>
        </p:nvSpPr>
        <p:spPr>
          <a:xfrm>
            <a:off x="9952729" y="1702387"/>
            <a:ext cx="5390609" cy="8583711"/>
          </a:xfrm>
          <a:custGeom>
            <a:avLst/>
            <a:gdLst/>
            <a:ahLst/>
            <a:cxnLst/>
            <a:rect l="l" t="t" r="r" b="b"/>
            <a:pathLst>
              <a:path w="5390609" h="8583711">
                <a:moveTo>
                  <a:pt x="0" y="0"/>
                </a:moveTo>
                <a:lnTo>
                  <a:pt x="5390609" y="0"/>
                </a:lnTo>
                <a:lnTo>
                  <a:pt x="5390609" y="8583711"/>
                </a:lnTo>
                <a:lnTo>
                  <a:pt x="0" y="85837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38851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3" name="Freeform 53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4" name="Freeform 54"/>
          <p:cNvSpPr/>
          <p:nvPr/>
        </p:nvSpPr>
        <p:spPr>
          <a:xfrm>
            <a:off x="12897479" y="964140"/>
            <a:ext cx="4838964" cy="9321957"/>
          </a:xfrm>
          <a:custGeom>
            <a:avLst/>
            <a:gdLst/>
            <a:ahLst/>
            <a:cxnLst/>
            <a:rect l="l" t="t" r="r" b="b"/>
            <a:pathLst>
              <a:path w="4838964" h="9321957">
                <a:moveTo>
                  <a:pt x="0" y="0"/>
                </a:moveTo>
                <a:lnTo>
                  <a:pt x="4838964" y="0"/>
                </a:lnTo>
                <a:lnTo>
                  <a:pt x="4838964" y="9321958"/>
                </a:lnTo>
                <a:lnTo>
                  <a:pt x="0" y="932195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34714" b="-4894"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7" y="-84314"/>
            <a:ext cx="18285112" cy="10371314"/>
            <a:chOff x="0" y="0"/>
            <a:chExt cx="24380150" cy="1305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3049504"/>
            </a:xfrm>
            <a:custGeom>
              <a:avLst/>
              <a:gdLst/>
              <a:ahLst/>
              <a:cxnLst/>
              <a:rect l="l" t="t" r="r" b="b"/>
              <a:pathLst>
                <a:path w="24380189" h="13049504">
                  <a:moveTo>
                    <a:pt x="0" y="13049504"/>
                  </a:moveTo>
                  <a:lnTo>
                    <a:pt x="24380189" y="13049504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3049504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6002679"/>
            <a:ext cx="6477000" cy="4284321"/>
            <a:chOff x="0" y="0"/>
            <a:chExt cx="8437565" cy="50462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36864" cy="5045964"/>
            </a:xfrm>
            <a:custGeom>
              <a:avLst/>
              <a:gdLst/>
              <a:ahLst/>
              <a:cxnLst/>
              <a:rect l="l" t="t" r="r" b="b"/>
              <a:pathLst>
                <a:path w="8436864" h="5045964">
                  <a:moveTo>
                    <a:pt x="0" y="5045964"/>
                  </a:moveTo>
                  <a:lnTo>
                    <a:pt x="8436864" y="5045964"/>
                  </a:lnTo>
                  <a:lnTo>
                    <a:pt x="8436864" y="0"/>
                  </a:lnTo>
                  <a:lnTo>
                    <a:pt x="0" y="0"/>
                  </a:lnTo>
                  <a:lnTo>
                    <a:pt x="0" y="5045964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446610" y="3766009"/>
            <a:ext cx="4599578" cy="4473673"/>
            <a:chOff x="0" y="0"/>
            <a:chExt cx="6132770" cy="59648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2068" cy="5964428"/>
            </a:xfrm>
            <a:custGeom>
              <a:avLst/>
              <a:gdLst/>
              <a:ahLst/>
              <a:cxnLst/>
              <a:rect l="l" t="t" r="r" b="b"/>
              <a:pathLst>
                <a:path w="6132068" h="5964428">
                  <a:moveTo>
                    <a:pt x="6132068" y="5964428"/>
                  </a:moveTo>
                  <a:lnTo>
                    <a:pt x="0" y="5964428"/>
                  </a:lnTo>
                  <a:lnTo>
                    <a:pt x="0" y="0"/>
                  </a:lnTo>
                  <a:lnTo>
                    <a:pt x="6132068" y="0"/>
                  </a:lnTo>
                  <a:lnTo>
                    <a:pt x="6132068" y="59644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835116"/>
            <a:ext cx="18313990" cy="498422"/>
            <a:chOff x="0" y="0"/>
            <a:chExt cx="24418653" cy="6645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18671" cy="664337"/>
            </a:xfrm>
            <a:custGeom>
              <a:avLst/>
              <a:gdLst/>
              <a:ahLst/>
              <a:cxnLst/>
              <a:rect l="l" t="t" r="r" b="b"/>
              <a:pathLst>
                <a:path w="24418671" h="664337">
                  <a:moveTo>
                    <a:pt x="0" y="664337"/>
                  </a:moveTo>
                  <a:lnTo>
                    <a:pt x="24418671" y="664337"/>
                  </a:lnTo>
                  <a:lnTo>
                    <a:pt x="24418671" y="0"/>
                  </a:lnTo>
                  <a:lnTo>
                    <a:pt x="0" y="0"/>
                  </a:lnTo>
                  <a:lnTo>
                    <a:pt x="0" y="664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1" name="Group 11"/>
          <p:cNvGrpSpPr/>
          <p:nvPr/>
        </p:nvGrpSpPr>
        <p:grpSpPr>
          <a:xfrm>
            <a:off x="2699309" y="617773"/>
            <a:ext cx="8507110" cy="1246777"/>
            <a:chOff x="0" y="0"/>
            <a:chExt cx="11342813" cy="1662369"/>
          </a:xfrm>
        </p:grpSpPr>
        <p:sp>
          <p:nvSpPr>
            <p:cNvPr id="12" name="Freeform 12"/>
            <p:cNvSpPr/>
            <p:nvPr/>
          </p:nvSpPr>
          <p:spPr>
            <a:xfrm>
              <a:off x="12573" y="0"/>
              <a:ext cx="11330178" cy="1661922"/>
            </a:xfrm>
            <a:custGeom>
              <a:avLst/>
              <a:gdLst/>
              <a:ahLst/>
              <a:cxnLst/>
              <a:rect l="l" t="t" r="r" b="b"/>
              <a:pathLst>
                <a:path w="11330178" h="1661922">
                  <a:moveTo>
                    <a:pt x="0" y="0"/>
                  </a:moveTo>
                  <a:lnTo>
                    <a:pt x="11317605" y="0"/>
                  </a:lnTo>
                  <a:cubicBezTo>
                    <a:pt x="11324590" y="0"/>
                    <a:pt x="11330178" y="5588"/>
                    <a:pt x="11330178" y="12573"/>
                  </a:cubicBezTo>
                  <a:lnTo>
                    <a:pt x="11330178" y="1649349"/>
                  </a:lnTo>
                  <a:cubicBezTo>
                    <a:pt x="11330178" y="1656334"/>
                    <a:pt x="11324590" y="1661922"/>
                    <a:pt x="11317605" y="1661922"/>
                  </a:cubicBezTo>
                  <a:lnTo>
                    <a:pt x="0" y="1661922"/>
                  </a:lnTo>
                  <a:lnTo>
                    <a:pt x="0" y="1636649"/>
                  </a:lnTo>
                  <a:lnTo>
                    <a:pt x="11317605" y="1636649"/>
                  </a:lnTo>
                  <a:lnTo>
                    <a:pt x="11317605" y="1649222"/>
                  </a:lnTo>
                  <a:lnTo>
                    <a:pt x="11305032" y="1649222"/>
                  </a:lnTo>
                  <a:lnTo>
                    <a:pt x="11305032" y="12573"/>
                  </a:lnTo>
                  <a:lnTo>
                    <a:pt x="11317605" y="12573"/>
                  </a:lnTo>
                  <a:lnTo>
                    <a:pt x="11317605" y="25146"/>
                  </a:lnTo>
                  <a:lnTo>
                    <a:pt x="0" y="25146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12591" y="432337"/>
            <a:ext cx="1617707" cy="1617707"/>
          </a:xfrm>
          <a:custGeom>
            <a:avLst/>
            <a:gdLst/>
            <a:ahLst/>
            <a:cxnLst/>
            <a:rect l="l" t="t" r="r" b="b"/>
            <a:pathLst>
              <a:path w="1617707" h="1617707">
                <a:moveTo>
                  <a:pt x="0" y="0"/>
                </a:moveTo>
                <a:lnTo>
                  <a:pt x="1617707" y="0"/>
                </a:lnTo>
                <a:lnTo>
                  <a:pt x="1617707" y="1617707"/>
                </a:lnTo>
                <a:lnTo>
                  <a:pt x="0" y="16177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4" name="Group 14"/>
          <p:cNvGrpSpPr/>
          <p:nvPr/>
        </p:nvGrpSpPr>
        <p:grpSpPr>
          <a:xfrm>
            <a:off x="1112591" y="2528955"/>
            <a:ext cx="304944" cy="304944"/>
            <a:chOff x="0" y="0"/>
            <a:chExt cx="406593" cy="40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13463" y="2600482"/>
            <a:ext cx="102987" cy="161825"/>
            <a:chOff x="0" y="0"/>
            <a:chExt cx="137316" cy="2157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7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446610" y="6495492"/>
            <a:ext cx="4599578" cy="1210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2"/>
              </a:lnSpc>
            </a:pPr>
            <a:r>
              <a:rPr lang="en-US" sz="5548" b="1" spc="-95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TOP 3</a:t>
            </a:r>
          </a:p>
          <a:p>
            <a:pPr algn="ctr">
              <a:lnSpc>
                <a:spcPts val="3651"/>
              </a:lnSpc>
            </a:pPr>
            <a:r>
              <a:rPr lang="en-US" sz="3456" b="1" spc="27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CANALES</a:t>
            </a:r>
          </a:p>
        </p:txBody>
      </p:sp>
      <p:sp>
        <p:nvSpPr>
          <p:cNvPr id="19" name="Freeform 19"/>
          <p:cNvSpPr/>
          <p:nvPr/>
        </p:nvSpPr>
        <p:spPr>
          <a:xfrm>
            <a:off x="4693694" y="4327739"/>
            <a:ext cx="2105498" cy="1986615"/>
          </a:xfrm>
          <a:custGeom>
            <a:avLst/>
            <a:gdLst/>
            <a:ahLst/>
            <a:cxnLst/>
            <a:rect l="l" t="t" r="r" b="b"/>
            <a:pathLst>
              <a:path w="2105498" h="1986615">
                <a:moveTo>
                  <a:pt x="0" y="0"/>
                </a:moveTo>
                <a:lnTo>
                  <a:pt x="2105498" y="0"/>
                </a:lnTo>
                <a:lnTo>
                  <a:pt x="2105498" y="1986615"/>
                </a:lnTo>
                <a:lnTo>
                  <a:pt x="0" y="1986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0" name="TextBox 20"/>
          <p:cNvSpPr txBox="1"/>
          <p:nvPr/>
        </p:nvSpPr>
        <p:spPr>
          <a:xfrm>
            <a:off x="9385948" y="7282281"/>
            <a:ext cx="7579716" cy="195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8"/>
              </a:lnSpc>
            </a:pPr>
            <a:r>
              <a:rPr lang="en-US" sz="2683" b="1" spc="18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Dato </a:t>
            </a:r>
            <a:r>
              <a:rPr lang="en-US" sz="2683" b="1" spc="18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revelador</a:t>
            </a:r>
            <a:r>
              <a:rPr lang="en-US" sz="2683" b="1" spc="18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… </a:t>
            </a:r>
          </a:p>
          <a:p>
            <a:pPr algn="l">
              <a:lnSpc>
                <a:spcPts val="3037"/>
              </a:lnSpc>
            </a:pPr>
            <a:r>
              <a:rPr lang="en-US" sz="2683" b="1" spc="9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Las </a:t>
            </a:r>
            <a:r>
              <a:rPr lang="en-US" sz="2683" b="1" spc="9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pantallas</a:t>
            </a:r>
            <a:r>
              <a:rPr lang="en-US" sz="2683" b="1" spc="9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683" b="1" spc="9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físicas</a:t>
            </a:r>
            <a:r>
              <a:rPr lang="en-US" sz="2683" b="1" spc="9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y </a:t>
            </a:r>
            <a:r>
              <a:rPr lang="en-US" sz="2683" b="1" spc="9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digitales</a:t>
            </a:r>
            <a:r>
              <a:rPr lang="en-US" sz="2683" b="1" spc="9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son las </a:t>
            </a:r>
            <a:r>
              <a:rPr lang="en-US" sz="2683" b="1" spc="9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menos</a:t>
            </a:r>
            <a:r>
              <a:rPr lang="en-US" sz="2683" b="1" spc="9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683" b="1" spc="9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valoradas</a:t>
            </a:r>
            <a:r>
              <a:rPr lang="en-US" sz="2683" b="1" spc="9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683" b="1" spc="9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por</a:t>
            </a:r>
            <a:r>
              <a:rPr lang="en-US" sz="2683" b="1" spc="9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683" b="1" spc="9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el</a:t>
            </a:r>
            <a:r>
              <a:rPr lang="en-US" sz="2683" b="1" spc="9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683" b="1" spc="9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público</a:t>
            </a:r>
            <a:r>
              <a:rPr lang="en-US" sz="2683" b="1" spc="9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683" b="1" spc="9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</a:t>
            </a:r>
            <a:r>
              <a:rPr lang="en-US" sz="2683" b="1" spc="9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Dominicana, </a:t>
            </a:r>
            <a:r>
              <a:rPr lang="en-US" sz="2683" spc="9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esto</a:t>
            </a:r>
            <a:r>
              <a:rPr lang="en-US" sz="2683" spc="9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83" spc="9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representa</a:t>
            </a:r>
            <a:r>
              <a:rPr lang="en-US" sz="2683" spc="9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83" spc="9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una</a:t>
            </a:r>
            <a:r>
              <a:rPr lang="en-US" sz="2683" spc="9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83" spc="9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oportunidad</a:t>
            </a:r>
            <a:r>
              <a:rPr lang="en-US" sz="2683" spc="9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2683" spc="9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posicionamiento</a:t>
            </a:r>
            <a:r>
              <a:rPr lang="en-US" sz="2683" spc="9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83" spc="9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en</a:t>
            </a:r>
            <a:r>
              <a:rPr lang="en-US" sz="2683" spc="9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WhatsApp y </a:t>
            </a:r>
            <a:r>
              <a:rPr lang="en-US" sz="2683" spc="9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en</a:t>
            </a:r>
            <a:r>
              <a:rPr lang="en-US" sz="2683" spc="9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83" spc="9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el</a:t>
            </a:r>
            <a:r>
              <a:rPr lang="en-US" sz="2683" spc="9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83" spc="9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boletín</a:t>
            </a:r>
            <a:r>
              <a:rPr lang="en-US" sz="2683" spc="9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2683" spc="9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buzón</a:t>
            </a:r>
            <a:r>
              <a:rPr lang="en-US" sz="2683" spc="9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local.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170911" y="7785081"/>
            <a:ext cx="71617" cy="71617"/>
            <a:chOff x="0" y="0"/>
            <a:chExt cx="95489" cy="9548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504" cy="95504"/>
            </a:xfrm>
            <a:custGeom>
              <a:avLst/>
              <a:gdLst/>
              <a:ahLst/>
              <a:cxnLst/>
              <a:rect l="l" t="t" r="r" b="b"/>
              <a:pathLst>
                <a:path w="95504" h="95504">
                  <a:moveTo>
                    <a:pt x="0" y="0"/>
                  </a:moveTo>
                  <a:lnTo>
                    <a:pt x="95504" y="0"/>
                  </a:lnTo>
                  <a:lnTo>
                    <a:pt x="95504" y="95504"/>
                  </a:lnTo>
                  <a:lnTo>
                    <a:pt x="0" y="95504"/>
                  </a:lnTo>
                  <a:close/>
                </a:path>
              </a:pathLst>
            </a:custGeom>
            <a:blipFill>
              <a:blip r:embed="rId10"/>
              <a:stretch>
                <a:fillRect l="-3124" r="-3108" b="15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206716" y="3710896"/>
            <a:ext cx="291661" cy="291661"/>
            <a:chOff x="0" y="0"/>
            <a:chExt cx="388881" cy="38888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303214" y="3779309"/>
            <a:ext cx="98510" cy="154800"/>
            <a:chOff x="0" y="0"/>
            <a:chExt cx="131347" cy="206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1"/>
              <a:stretch>
                <a:fillRect t="-2067" r="-22" b="-207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206716" y="6005624"/>
            <a:ext cx="291661" cy="291661"/>
            <a:chOff x="0" y="0"/>
            <a:chExt cx="388881" cy="38888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303214" y="6073179"/>
            <a:ext cx="98510" cy="154800"/>
            <a:chOff x="0" y="0"/>
            <a:chExt cx="131347" cy="206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1"/>
              <a:stretch>
                <a:fillRect t="-2067" r="-22" b="-207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206716" y="4957906"/>
            <a:ext cx="291661" cy="291661"/>
            <a:chOff x="0" y="0"/>
            <a:chExt cx="388881" cy="38888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303214" y="5026325"/>
            <a:ext cx="98510" cy="154800"/>
            <a:chOff x="0" y="0"/>
            <a:chExt cx="131347" cy="206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2"/>
              <a:stretch>
                <a:fillRect t="-620" r="-22" b="-63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671416" y="2456874"/>
            <a:ext cx="5807808" cy="42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Esto dicen los colaboradores: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039404" y="829952"/>
            <a:ext cx="7419958" cy="83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8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SOBRE LOS CANALES </a:t>
            </a:r>
            <a:r>
              <a:rPr lang="en-US" sz="2683" b="1" spc="18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PREFERIDOS PARA MANTENERSE INFORMADOS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766681" y="3660516"/>
            <a:ext cx="7611934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Boletín Al Día: </a:t>
            </a:r>
            <a:r>
              <a:rPr lang="en-US" sz="2683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elegido por </a:t>
            </a:r>
            <a:r>
              <a:rPr lang="en-US" sz="2683" spc="18">
                <a:solidFill>
                  <a:srgbClr val="EAF2F6"/>
                </a:solidFill>
                <a:latin typeface="Trebuchet MS"/>
                <a:ea typeface="Trebuchet MS"/>
                <a:cs typeface="Trebuchet MS"/>
                <a:sym typeface="Trebuchet MS"/>
              </a:rPr>
              <a:t>+ </a:t>
            </a:r>
            <a:r>
              <a:rPr lang="en-US" sz="2683" b="1" spc="18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51 %</a:t>
            </a:r>
          </a:p>
          <a:p>
            <a:pPr algn="l">
              <a:lnSpc>
                <a:spcPts val="3219"/>
              </a:lnSpc>
            </a:pPr>
            <a:r>
              <a:rPr lang="en-US" sz="2683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de los participantes.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766681" y="4948428"/>
            <a:ext cx="690446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WhatsApp: </a:t>
            </a:r>
            <a:r>
              <a:rPr lang="en-US" sz="2683" b="1" spc="18">
                <a:solidFill>
                  <a:srgbClr val="EAF2F6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+ 48 %</a:t>
            </a:r>
            <a:r>
              <a:rPr lang="en-US" sz="2683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lo considera práctico.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774784" y="5973331"/>
            <a:ext cx="789696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>
                <a:solidFill>
                  <a:srgbClr val="000E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Pantallas digitales y físicas:</a:t>
            </a:r>
            <a:r>
              <a:rPr lang="en-US" sz="2683">
                <a:solidFill>
                  <a:srgbClr val="000E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83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+ 47 %</a:t>
            </a:r>
            <a:r>
              <a:rPr lang="en-US" sz="2683">
                <a:solidFill>
                  <a:srgbClr val="000E49"/>
                </a:solidFill>
                <a:latin typeface="Trebuchet MS"/>
                <a:ea typeface="Trebuchet MS"/>
                <a:cs typeface="Trebuchet MS"/>
                <a:sym typeface="Trebuchet MS"/>
              </a:rPr>
              <a:t> las prefieren.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5112" cy="9904917"/>
            <a:chOff x="0" y="0"/>
            <a:chExt cx="24380150" cy="132065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3205968"/>
            </a:xfrm>
            <a:custGeom>
              <a:avLst/>
              <a:gdLst/>
              <a:ahLst/>
              <a:cxnLst/>
              <a:rect l="l" t="t" r="r" b="b"/>
              <a:pathLst>
                <a:path w="24380189" h="13205968">
                  <a:moveTo>
                    <a:pt x="0" y="13205968"/>
                  </a:moveTo>
                  <a:lnTo>
                    <a:pt x="24380189" y="13205968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3205968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904435"/>
            <a:ext cx="18285112" cy="381180"/>
            <a:chOff x="0" y="0"/>
            <a:chExt cx="24380150" cy="5082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0189" cy="507873"/>
            </a:xfrm>
            <a:custGeom>
              <a:avLst/>
              <a:gdLst/>
              <a:ahLst/>
              <a:cxnLst/>
              <a:rect l="l" t="t" r="r" b="b"/>
              <a:pathLst>
                <a:path w="24380189" h="507873">
                  <a:moveTo>
                    <a:pt x="0" y="507873"/>
                  </a:moveTo>
                  <a:lnTo>
                    <a:pt x="24380189" y="507873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5078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6" name="Freeform 6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1112591" y="432337"/>
            <a:ext cx="10093827" cy="1617707"/>
          </a:xfrm>
          <a:custGeom>
            <a:avLst/>
            <a:gdLst/>
            <a:ahLst/>
            <a:cxnLst/>
            <a:rect l="l" t="t" r="r" b="b"/>
            <a:pathLst>
              <a:path w="10093827" h="1617707">
                <a:moveTo>
                  <a:pt x="0" y="0"/>
                </a:moveTo>
                <a:lnTo>
                  <a:pt x="10093827" y="0"/>
                </a:lnTo>
                <a:lnTo>
                  <a:pt x="10093827" y="1617707"/>
                </a:lnTo>
                <a:lnTo>
                  <a:pt x="0" y="16177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8" name="Group 8"/>
          <p:cNvGrpSpPr/>
          <p:nvPr/>
        </p:nvGrpSpPr>
        <p:grpSpPr>
          <a:xfrm>
            <a:off x="1112591" y="2528955"/>
            <a:ext cx="304944" cy="304944"/>
            <a:chOff x="0" y="0"/>
            <a:chExt cx="406593" cy="4065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13463" y="2600482"/>
            <a:ext cx="102987" cy="161825"/>
            <a:chOff x="0" y="0"/>
            <a:chExt cx="137316" cy="2157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6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107629" y="6430626"/>
            <a:ext cx="8178054" cy="3473809"/>
            <a:chOff x="0" y="0"/>
            <a:chExt cx="10904072" cy="46317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03331" cy="4631309"/>
            </a:xfrm>
            <a:custGeom>
              <a:avLst/>
              <a:gdLst/>
              <a:ahLst/>
              <a:cxnLst/>
              <a:rect l="l" t="t" r="r" b="b"/>
              <a:pathLst>
                <a:path w="10903331" h="4631309">
                  <a:moveTo>
                    <a:pt x="0" y="4631309"/>
                  </a:moveTo>
                  <a:lnTo>
                    <a:pt x="10903331" y="4631309"/>
                  </a:lnTo>
                  <a:lnTo>
                    <a:pt x="10903331" y="0"/>
                  </a:lnTo>
                  <a:lnTo>
                    <a:pt x="0" y="0"/>
                  </a:lnTo>
                  <a:lnTo>
                    <a:pt x="0" y="4631309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676050" y="7713429"/>
            <a:ext cx="71617" cy="71617"/>
            <a:chOff x="0" y="0"/>
            <a:chExt cx="95489" cy="9548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504" cy="95504"/>
            </a:xfrm>
            <a:custGeom>
              <a:avLst/>
              <a:gdLst/>
              <a:ahLst/>
              <a:cxnLst/>
              <a:rect l="l" t="t" r="r" b="b"/>
              <a:pathLst>
                <a:path w="95504" h="95504">
                  <a:moveTo>
                    <a:pt x="0" y="0"/>
                  </a:moveTo>
                  <a:lnTo>
                    <a:pt x="95504" y="0"/>
                  </a:lnTo>
                  <a:lnTo>
                    <a:pt x="95504" y="95504"/>
                  </a:lnTo>
                  <a:lnTo>
                    <a:pt x="0" y="95504"/>
                  </a:lnTo>
                  <a:close/>
                </a:path>
              </a:pathLst>
            </a:custGeom>
            <a:blipFill>
              <a:blip r:embed="rId7"/>
              <a:stretch>
                <a:fillRect t="-3124" r="15" b="-310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957453" y="2475651"/>
            <a:ext cx="4590337" cy="4465010"/>
            <a:chOff x="0" y="0"/>
            <a:chExt cx="6120449" cy="595334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120384" cy="5953125"/>
            </a:xfrm>
            <a:custGeom>
              <a:avLst/>
              <a:gdLst/>
              <a:ahLst/>
              <a:cxnLst/>
              <a:rect l="l" t="t" r="r" b="b"/>
              <a:pathLst>
                <a:path w="6120384" h="5953125">
                  <a:moveTo>
                    <a:pt x="0" y="5953125"/>
                  </a:moveTo>
                  <a:lnTo>
                    <a:pt x="6120384" y="5953125"/>
                  </a:lnTo>
                  <a:lnTo>
                    <a:pt x="6120384" y="0"/>
                  </a:lnTo>
                  <a:lnTo>
                    <a:pt x="0" y="0"/>
                  </a:lnTo>
                  <a:lnTo>
                    <a:pt x="0" y="59531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229950" y="5149161"/>
            <a:ext cx="4590337" cy="1330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12"/>
              </a:lnSpc>
            </a:pPr>
            <a:r>
              <a:rPr lang="en-US" sz="6503" b="1" spc="-10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TOP 3</a:t>
            </a:r>
          </a:p>
          <a:p>
            <a:pPr algn="l">
              <a:lnSpc>
                <a:spcPts val="3556"/>
              </a:lnSpc>
            </a:pPr>
            <a:r>
              <a:rPr lang="en-US" sz="3456" b="1" spc="-45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FORMATOS</a:t>
            </a:r>
          </a:p>
        </p:txBody>
      </p:sp>
      <p:sp>
        <p:nvSpPr>
          <p:cNvPr id="19" name="Freeform 19"/>
          <p:cNvSpPr/>
          <p:nvPr/>
        </p:nvSpPr>
        <p:spPr>
          <a:xfrm>
            <a:off x="13268979" y="2975808"/>
            <a:ext cx="1967791" cy="1981308"/>
          </a:xfrm>
          <a:custGeom>
            <a:avLst/>
            <a:gdLst/>
            <a:ahLst/>
            <a:cxnLst/>
            <a:rect l="l" t="t" r="r" b="b"/>
            <a:pathLst>
              <a:path w="1967791" h="1981308">
                <a:moveTo>
                  <a:pt x="0" y="0"/>
                </a:moveTo>
                <a:lnTo>
                  <a:pt x="1967791" y="0"/>
                </a:lnTo>
                <a:lnTo>
                  <a:pt x="1967791" y="1981308"/>
                </a:lnTo>
                <a:lnTo>
                  <a:pt x="0" y="19813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0" name="TextBox 20"/>
          <p:cNvSpPr txBox="1"/>
          <p:nvPr/>
        </p:nvSpPr>
        <p:spPr>
          <a:xfrm>
            <a:off x="11138737" y="7432423"/>
            <a:ext cx="6514721" cy="196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8"/>
              </a:lnSpc>
            </a:pPr>
            <a:r>
              <a:rPr lang="en-US" sz="2683" b="1" spc="18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Dato curioso...</a:t>
            </a:r>
          </a:p>
          <a:p>
            <a:pPr algn="l">
              <a:lnSpc>
                <a:spcPts val="3128"/>
              </a:lnSpc>
            </a:pPr>
            <a:endParaRPr lang="en-US" sz="2683" b="1" spc="18">
              <a:solidFill>
                <a:srgbClr val="FFFFFF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3037"/>
              </a:lnSpc>
            </a:pPr>
            <a:r>
              <a:rPr lang="en-US" sz="2683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¿Sabías que las personas retienen el</a:t>
            </a:r>
          </a:p>
          <a:p>
            <a:pPr algn="l">
              <a:lnSpc>
                <a:spcPts val="3037"/>
              </a:lnSpc>
            </a:pP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95 % </a:t>
            </a:r>
            <a:r>
              <a:rPr lang="en-US" sz="2683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de un mensaje en video, comparado  con solo el </a:t>
            </a: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10 % </a:t>
            </a:r>
            <a:r>
              <a:rPr lang="en-US" sz="2683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al leer un texto?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107992" y="7055882"/>
            <a:ext cx="304944" cy="304944"/>
            <a:chOff x="0" y="0"/>
            <a:chExt cx="406593" cy="40659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08865" y="7127407"/>
            <a:ext cx="102987" cy="161825"/>
            <a:chOff x="0" y="0"/>
            <a:chExt cx="137316" cy="21576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10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666811" y="2511544"/>
            <a:ext cx="9299649" cy="421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Esto dicen los colaboradores: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107992" y="3237759"/>
            <a:ext cx="291661" cy="291661"/>
            <a:chOff x="0" y="0"/>
            <a:chExt cx="388881" cy="38888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04489" y="3306176"/>
            <a:ext cx="98510" cy="154800"/>
            <a:chOff x="0" y="0"/>
            <a:chExt cx="131347" cy="206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1"/>
              <a:stretch>
                <a:fillRect l="-197" r="-219" b="-11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07992" y="5089261"/>
            <a:ext cx="291661" cy="291661"/>
            <a:chOff x="0" y="0"/>
            <a:chExt cx="388881" cy="38888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04489" y="5157680"/>
            <a:ext cx="98510" cy="154800"/>
            <a:chOff x="0" y="0"/>
            <a:chExt cx="131347" cy="206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1"/>
              <a:stretch>
                <a:fillRect l="-197" r="-219" b="-11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07992" y="4164879"/>
            <a:ext cx="291661" cy="291661"/>
            <a:chOff x="0" y="0"/>
            <a:chExt cx="388881" cy="38888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04489" y="4233655"/>
            <a:ext cx="98510" cy="154800"/>
            <a:chOff x="0" y="0"/>
            <a:chExt cx="131347" cy="206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1"/>
              <a:stretch>
                <a:fillRect l="-197" r="-219" b="-11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804545" y="6934178"/>
            <a:ext cx="7030538" cy="258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37" b="1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Sobre</a:t>
            </a:r>
            <a:r>
              <a:rPr lang="en-US" sz="2637" b="1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637" b="1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otros</a:t>
            </a:r>
            <a:r>
              <a:rPr lang="en-US" sz="2637" b="1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637" b="1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formatos</a:t>
            </a:r>
            <a:r>
              <a:rPr lang="en-US" sz="2637" b="1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2637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 audio o un video </a:t>
            </a:r>
            <a:r>
              <a:rPr lang="en-US" sz="2637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valen</a:t>
            </a:r>
            <a:r>
              <a:rPr lang="en-US" sz="2637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37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más</a:t>
            </a:r>
            <a:r>
              <a:rPr lang="en-US" sz="2637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que mil palabras. </a:t>
            </a:r>
            <a:r>
              <a:rPr lang="en-US" sz="2637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Las </a:t>
            </a:r>
            <a:r>
              <a:rPr lang="en-US" sz="2637" b="1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conversaciones</a:t>
            </a:r>
            <a:r>
              <a:rPr lang="en-US" sz="2637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con </a:t>
            </a:r>
            <a:r>
              <a:rPr lang="en-US" sz="2637" b="1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líderes</a:t>
            </a:r>
            <a:r>
              <a:rPr lang="en-US" sz="2637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637" b="1" dirty="0">
                <a:solidFill>
                  <a:schemeClr val="bg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(</a:t>
            </a:r>
            <a:r>
              <a:rPr lang="en-US" sz="2637" b="1" dirty="0" err="1">
                <a:solidFill>
                  <a:schemeClr val="bg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cerca</a:t>
            </a:r>
            <a:r>
              <a:rPr lang="en-US" sz="2637" b="1" dirty="0">
                <a:solidFill>
                  <a:schemeClr val="bg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del 30 %) </a:t>
            </a:r>
            <a:r>
              <a:rPr lang="en-US" sz="2637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y </a:t>
            </a:r>
            <a:r>
              <a:rPr lang="en-US" sz="2637" b="1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los</a:t>
            </a:r>
            <a:r>
              <a:rPr lang="en-US" sz="2637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audios </a:t>
            </a:r>
            <a:r>
              <a:rPr lang="en-US" sz="2637" b="1" dirty="0">
                <a:solidFill>
                  <a:schemeClr val="bg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(</a:t>
            </a:r>
            <a:r>
              <a:rPr lang="en-US" sz="2637" b="1" dirty="0" err="1">
                <a:solidFill>
                  <a:schemeClr val="bg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cerca</a:t>
            </a:r>
            <a:r>
              <a:rPr lang="en-US" sz="2637" b="1" dirty="0">
                <a:solidFill>
                  <a:schemeClr val="bg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del 22 %) </a:t>
            </a:r>
            <a:r>
              <a:rPr lang="en-US" sz="2637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se </a:t>
            </a:r>
            <a:r>
              <a:rPr lang="en-US" sz="2637" b="1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destacan</a:t>
            </a:r>
            <a:r>
              <a:rPr lang="en-US" sz="2637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637" b="1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</a:t>
            </a:r>
            <a:r>
              <a:rPr lang="en-US" sz="2637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Dominicana </a:t>
            </a:r>
            <a:r>
              <a:rPr lang="en-US" sz="2637" b="1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por</a:t>
            </a:r>
            <a:r>
              <a:rPr lang="en-US" sz="2637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637" b="1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su</a:t>
            </a:r>
            <a:r>
              <a:rPr lang="en-US" sz="2637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637" b="1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capacidad</a:t>
            </a:r>
            <a:r>
              <a:rPr lang="en-US" sz="2637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de </a:t>
            </a:r>
            <a:r>
              <a:rPr lang="en-US" sz="2637" b="1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humanización</a:t>
            </a:r>
            <a:r>
              <a:rPr lang="en-US" sz="2637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del </a:t>
            </a:r>
            <a:r>
              <a:rPr lang="en-US" sz="2637" b="1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mensaje</a:t>
            </a:r>
            <a:r>
              <a:rPr lang="en-US" sz="2637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039404" y="829952"/>
            <a:ext cx="7419958" cy="83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8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SOBRE LOS FORMATOS </a:t>
            </a:r>
            <a:r>
              <a:rPr lang="en-US" sz="2683" b="1" spc="18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PREFERIDOS PARA MANTENERSE INFORMADOS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92078" y="3193612"/>
            <a:ext cx="9803851" cy="45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2"/>
              </a:lnSpc>
            </a:pP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Videos: </a:t>
            </a:r>
            <a:r>
              <a:rPr lang="en-US" sz="2683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elegidos por </a:t>
            </a:r>
            <a:r>
              <a:rPr lang="en-US" sz="2683" b="1" spc="13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+ 78 %</a:t>
            </a: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683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de los  participantes.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666811" y="4105923"/>
            <a:ext cx="9299649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Imágenes</a:t>
            </a:r>
            <a:r>
              <a:rPr lang="en-US" sz="2683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2683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cerca</a:t>
            </a:r>
            <a:r>
              <a:rPr lang="en-US" sz="2683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del</a:t>
            </a:r>
            <a:r>
              <a:rPr lang="en-US" sz="2683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683" b="1" spc="13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60 %</a:t>
            </a:r>
            <a:r>
              <a:rPr lang="en-US" sz="2683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683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las </a:t>
            </a:r>
            <a:r>
              <a:rPr lang="en-US" sz="2683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consideran</a:t>
            </a:r>
            <a:r>
              <a:rPr lang="en-US" sz="2683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83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prácticas</a:t>
            </a:r>
            <a:r>
              <a:rPr lang="en-US" sz="2683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662737" y="5052091"/>
            <a:ext cx="747574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Diseños gráficos: </a:t>
            </a:r>
            <a:r>
              <a:rPr lang="en-US" sz="2683" b="1" spc="13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+ 40 %</a:t>
            </a: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683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los prefieren.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75" y="1892619"/>
            <a:ext cx="18285112" cy="8393479"/>
            <a:chOff x="0" y="0"/>
            <a:chExt cx="24380150" cy="11191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1191240"/>
            </a:xfrm>
            <a:custGeom>
              <a:avLst/>
              <a:gdLst/>
              <a:ahLst/>
              <a:cxnLst/>
              <a:rect l="l" t="t" r="r" b="b"/>
              <a:pathLst>
                <a:path w="24380189" h="11191240">
                  <a:moveTo>
                    <a:pt x="0" y="11191240"/>
                  </a:moveTo>
                  <a:lnTo>
                    <a:pt x="24380189" y="11191240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1191240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871499" y="6128222"/>
            <a:ext cx="6018608" cy="81434"/>
            <a:chOff x="0" y="0"/>
            <a:chExt cx="8024811" cy="1085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24368" cy="108204"/>
            </a:xfrm>
            <a:custGeom>
              <a:avLst/>
              <a:gdLst/>
              <a:ahLst/>
              <a:cxnLst/>
              <a:rect l="l" t="t" r="r" b="b"/>
              <a:pathLst>
                <a:path w="8024368" h="108204">
                  <a:moveTo>
                    <a:pt x="0" y="0"/>
                  </a:moveTo>
                  <a:lnTo>
                    <a:pt x="8024368" y="0"/>
                  </a:lnTo>
                  <a:lnTo>
                    <a:pt x="8024368" y="108204"/>
                  </a:lnTo>
                  <a:lnTo>
                    <a:pt x="0" y="108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20885" y="2277648"/>
            <a:ext cx="8828372" cy="3887438"/>
            <a:chOff x="0" y="0"/>
            <a:chExt cx="11771163" cy="51832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85144" cy="4750689"/>
            </a:xfrm>
            <a:custGeom>
              <a:avLst/>
              <a:gdLst/>
              <a:ahLst/>
              <a:cxnLst/>
              <a:rect l="l" t="t" r="r" b="b"/>
              <a:pathLst>
                <a:path w="11185144" h="4750689">
                  <a:moveTo>
                    <a:pt x="0" y="0"/>
                  </a:moveTo>
                  <a:lnTo>
                    <a:pt x="11185144" y="0"/>
                  </a:lnTo>
                  <a:lnTo>
                    <a:pt x="11185144" y="4750689"/>
                  </a:lnTo>
                  <a:lnTo>
                    <a:pt x="0" y="4750689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86019" y="584937"/>
              <a:ext cx="11185144" cy="459831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187"/>
                </a:lnSpc>
              </a:pPr>
              <a:r>
                <a:rPr lang="en-US" sz="6594" b="1" spc="13" dirty="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RESULTADOS </a:t>
              </a:r>
            </a:p>
            <a:p>
              <a:pPr algn="l">
                <a:lnSpc>
                  <a:spcPts val="6187"/>
                </a:lnSpc>
              </a:pPr>
              <a:r>
                <a:rPr lang="en-US" sz="6594" b="1" spc="13" dirty="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DE MEDIOS</a:t>
              </a:r>
            </a:p>
            <a:p>
              <a:pPr algn="l">
                <a:lnSpc>
                  <a:spcPts val="6187"/>
                </a:lnSpc>
              </a:pPr>
              <a:r>
                <a:rPr lang="en-US" sz="6594" b="1" spc="13" dirty="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REGIONAL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17974" y="2277648"/>
            <a:ext cx="1711269" cy="1711269"/>
            <a:chOff x="0" y="0"/>
            <a:chExt cx="2281692" cy="22816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81682" cy="2281682"/>
            </a:xfrm>
            <a:custGeom>
              <a:avLst/>
              <a:gdLst/>
              <a:ahLst/>
              <a:cxnLst/>
              <a:rect l="l" t="t" r="r" b="b"/>
              <a:pathLst>
                <a:path w="2281682" h="2281682">
                  <a:moveTo>
                    <a:pt x="2281682" y="0"/>
                  </a:moveTo>
                  <a:lnTo>
                    <a:pt x="0" y="0"/>
                  </a:lnTo>
                  <a:lnTo>
                    <a:pt x="0" y="2281682"/>
                  </a:lnTo>
                  <a:lnTo>
                    <a:pt x="2281682" y="2281682"/>
                  </a:lnTo>
                  <a:lnTo>
                    <a:pt x="2281682" y="0"/>
                  </a:lnTo>
                  <a:close/>
                </a:path>
              </a:pathLst>
            </a:custGeom>
            <a:solidFill>
              <a:srgbClr val="008778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7665" y="2687341"/>
            <a:ext cx="892309" cy="892309"/>
          </a:xfrm>
          <a:custGeom>
            <a:avLst/>
            <a:gdLst/>
            <a:ahLst/>
            <a:cxnLst/>
            <a:rect l="l" t="t" r="r" b="b"/>
            <a:pathLst>
              <a:path w="892309" h="892309">
                <a:moveTo>
                  <a:pt x="0" y="0"/>
                </a:moveTo>
                <a:lnTo>
                  <a:pt x="892309" y="0"/>
                </a:lnTo>
                <a:lnTo>
                  <a:pt x="892309" y="892308"/>
                </a:lnTo>
                <a:lnTo>
                  <a:pt x="0" y="89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2" name="Group 12"/>
          <p:cNvGrpSpPr/>
          <p:nvPr/>
        </p:nvGrpSpPr>
        <p:grpSpPr>
          <a:xfrm>
            <a:off x="1598360" y="3002614"/>
            <a:ext cx="171157" cy="171251"/>
            <a:chOff x="0" y="0"/>
            <a:chExt cx="228210" cy="2283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8219" cy="228346"/>
            </a:xfrm>
            <a:custGeom>
              <a:avLst/>
              <a:gdLst/>
              <a:ahLst/>
              <a:cxnLst/>
              <a:rect l="l" t="t" r="r" b="b"/>
              <a:pathLst>
                <a:path w="228219" h="228346">
                  <a:moveTo>
                    <a:pt x="0" y="0"/>
                  </a:moveTo>
                  <a:lnTo>
                    <a:pt x="228219" y="0"/>
                  </a:lnTo>
                  <a:lnTo>
                    <a:pt x="228219" y="228346"/>
                  </a:lnTo>
                  <a:lnTo>
                    <a:pt x="0" y="228346"/>
                  </a:lnTo>
                  <a:close/>
                </a:path>
              </a:pathLst>
            </a:custGeom>
            <a:blipFill>
              <a:blip r:embed="rId4"/>
              <a:stretch>
                <a:fillRect t="-1253" r="3" b="-124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98241" y="3273251"/>
            <a:ext cx="171300" cy="170694"/>
            <a:chOff x="0" y="0"/>
            <a:chExt cx="228400" cy="2275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8346" cy="227584"/>
            </a:xfrm>
            <a:custGeom>
              <a:avLst/>
              <a:gdLst/>
              <a:ahLst/>
              <a:cxnLst/>
              <a:rect l="l" t="t" r="r" b="b"/>
              <a:pathLst>
                <a:path w="228346" h="227584">
                  <a:moveTo>
                    <a:pt x="0" y="0"/>
                  </a:moveTo>
                  <a:lnTo>
                    <a:pt x="228346" y="0"/>
                  </a:lnTo>
                  <a:lnTo>
                    <a:pt x="228346" y="227584"/>
                  </a:lnTo>
                  <a:lnTo>
                    <a:pt x="0" y="227584"/>
                  </a:lnTo>
                  <a:close/>
                </a:path>
              </a:pathLst>
            </a:custGeom>
            <a:blipFill>
              <a:blip r:embed="rId5"/>
              <a:stretch>
                <a:fillRect t="-177" r="-23" b="-180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47785" y="3077986"/>
            <a:ext cx="381180" cy="21369"/>
            <a:chOff x="0" y="0"/>
            <a:chExt cx="508241" cy="28492"/>
          </a:xfrm>
        </p:grpSpPr>
        <p:sp>
          <p:nvSpPr>
            <p:cNvPr id="17" name="Freeform 17"/>
            <p:cNvSpPr/>
            <p:nvPr/>
          </p:nvSpPr>
          <p:spPr>
            <a:xfrm>
              <a:off x="487172" y="27432"/>
              <a:ext cx="7493" cy="381"/>
            </a:xfrm>
            <a:custGeom>
              <a:avLst/>
              <a:gdLst/>
              <a:ahLst/>
              <a:cxnLst/>
              <a:rect l="l" t="t" r="r" b="b"/>
              <a:pathLst>
                <a:path w="7493" h="381">
                  <a:moveTo>
                    <a:pt x="7493" y="0"/>
                  </a:moveTo>
                  <a:lnTo>
                    <a:pt x="0" y="0"/>
                  </a:lnTo>
                  <a:lnTo>
                    <a:pt x="4699" y="381"/>
                  </a:lnTo>
                  <a:lnTo>
                    <a:pt x="6477" y="381"/>
                  </a:lnTo>
                  <a:lnTo>
                    <a:pt x="6858" y="254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508127" cy="27559"/>
            </a:xfrm>
            <a:custGeom>
              <a:avLst/>
              <a:gdLst/>
              <a:ahLst/>
              <a:cxnLst/>
              <a:rect l="l" t="t" r="r" b="b"/>
              <a:pathLst>
                <a:path w="508127" h="27559">
                  <a:moveTo>
                    <a:pt x="383540" y="0"/>
                  </a:moveTo>
                  <a:lnTo>
                    <a:pt x="11557" y="0"/>
                  </a:lnTo>
                  <a:lnTo>
                    <a:pt x="6477" y="1778"/>
                  </a:lnTo>
                  <a:lnTo>
                    <a:pt x="1143" y="7112"/>
                  </a:lnTo>
                  <a:lnTo>
                    <a:pt x="0" y="10033"/>
                  </a:lnTo>
                  <a:lnTo>
                    <a:pt x="127" y="22098"/>
                  </a:lnTo>
                  <a:lnTo>
                    <a:pt x="6858" y="27305"/>
                  </a:lnTo>
                  <a:lnTo>
                    <a:pt x="18034" y="27559"/>
                  </a:lnTo>
                  <a:lnTo>
                    <a:pt x="494792" y="27559"/>
                  </a:lnTo>
                  <a:lnTo>
                    <a:pt x="505841" y="20701"/>
                  </a:lnTo>
                  <a:lnTo>
                    <a:pt x="508127" y="14478"/>
                  </a:lnTo>
                  <a:lnTo>
                    <a:pt x="506603" y="7620"/>
                  </a:lnTo>
                  <a:lnTo>
                    <a:pt x="501523" y="2413"/>
                  </a:lnTo>
                  <a:lnTo>
                    <a:pt x="495300" y="508"/>
                  </a:lnTo>
                  <a:lnTo>
                    <a:pt x="383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58828" y="3243273"/>
            <a:ext cx="142757" cy="140748"/>
            <a:chOff x="0" y="0"/>
            <a:chExt cx="190342" cy="18766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0373" cy="187706"/>
            </a:xfrm>
            <a:custGeom>
              <a:avLst/>
              <a:gdLst/>
              <a:ahLst/>
              <a:cxnLst/>
              <a:rect l="l" t="t" r="r" b="b"/>
              <a:pathLst>
                <a:path w="190373" h="187706">
                  <a:moveTo>
                    <a:pt x="0" y="0"/>
                  </a:moveTo>
                  <a:lnTo>
                    <a:pt x="190373" y="0"/>
                  </a:lnTo>
                  <a:lnTo>
                    <a:pt x="190373" y="187706"/>
                  </a:lnTo>
                  <a:lnTo>
                    <a:pt x="0" y="187706"/>
                  </a:lnTo>
                  <a:close/>
                </a:path>
              </a:pathLst>
            </a:custGeom>
            <a:blipFill>
              <a:blip r:embed="rId6"/>
              <a:stretch>
                <a:fillRect l="-836" r="-820" b="2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47703" y="3408470"/>
            <a:ext cx="201564" cy="20792"/>
            <a:chOff x="0" y="0"/>
            <a:chExt cx="268751" cy="2772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67970" cy="27432"/>
            </a:xfrm>
            <a:custGeom>
              <a:avLst/>
              <a:gdLst/>
              <a:ahLst/>
              <a:cxnLst/>
              <a:rect l="l" t="t" r="r" b="b"/>
              <a:pathLst>
                <a:path w="267970" h="27432">
                  <a:moveTo>
                    <a:pt x="55499" y="0"/>
                  </a:moveTo>
                  <a:lnTo>
                    <a:pt x="6223" y="254"/>
                  </a:lnTo>
                  <a:lnTo>
                    <a:pt x="381" y="5588"/>
                  </a:lnTo>
                  <a:lnTo>
                    <a:pt x="0" y="20828"/>
                  </a:lnTo>
                  <a:lnTo>
                    <a:pt x="5715" y="26416"/>
                  </a:lnTo>
                  <a:lnTo>
                    <a:pt x="15748" y="27432"/>
                  </a:lnTo>
                  <a:lnTo>
                    <a:pt x="251079" y="27432"/>
                  </a:lnTo>
                  <a:lnTo>
                    <a:pt x="261874" y="26670"/>
                  </a:lnTo>
                  <a:lnTo>
                    <a:pt x="267970" y="21209"/>
                  </a:lnTo>
                  <a:lnTo>
                    <a:pt x="267970" y="5461"/>
                  </a:lnTo>
                  <a:lnTo>
                    <a:pt x="261874" y="254"/>
                  </a:lnTo>
                  <a:lnTo>
                    <a:pt x="134239" y="0"/>
                  </a:lnTo>
                  <a:lnTo>
                    <a:pt x="55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34239" y="0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30">
                  <a:moveTo>
                    <a:pt x="67310" y="0"/>
                  </a:moveTo>
                  <a:lnTo>
                    <a:pt x="0" y="0"/>
                  </a:lnTo>
                  <a:lnTo>
                    <a:pt x="100330" y="0"/>
                  </a:lnTo>
                  <a:lnTo>
                    <a:pt x="67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28337" y="3017948"/>
            <a:ext cx="200985" cy="20792"/>
            <a:chOff x="0" y="0"/>
            <a:chExt cx="267980" cy="27722"/>
          </a:xfrm>
        </p:grpSpPr>
        <p:sp>
          <p:nvSpPr>
            <p:cNvPr id="26" name="Freeform 26"/>
            <p:cNvSpPr/>
            <p:nvPr/>
          </p:nvSpPr>
          <p:spPr>
            <a:xfrm>
              <a:off x="244094" y="27559"/>
              <a:ext cx="7239" cy="0"/>
            </a:xfrm>
            <a:custGeom>
              <a:avLst/>
              <a:gdLst/>
              <a:ahLst/>
              <a:cxnLst/>
              <a:rect l="l" t="t" r="r" b="b"/>
              <a:pathLst>
                <a:path w="7239">
                  <a:moveTo>
                    <a:pt x="7239" y="0"/>
                  </a:moveTo>
                  <a:lnTo>
                    <a:pt x="0" y="0"/>
                  </a:lnTo>
                  <a:lnTo>
                    <a:pt x="3683" y="0"/>
                  </a:lnTo>
                  <a:lnTo>
                    <a:pt x="5715" y="0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267462" cy="27686"/>
            </a:xfrm>
            <a:custGeom>
              <a:avLst/>
              <a:gdLst/>
              <a:ahLst/>
              <a:cxnLst/>
              <a:rect l="l" t="t" r="r" b="b"/>
              <a:pathLst>
                <a:path w="267462" h="27686">
                  <a:moveTo>
                    <a:pt x="65532" y="0"/>
                  </a:moveTo>
                  <a:lnTo>
                    <a:pt x="2413" y="0"/>
                  </a:lnTo>
                  <a:lnTo>
                    <a:pt x="127" y="6731"/>
                  </a:lnTo>
                  <a:lnTo>
                    <a:pt x="0" y="17526"/>
                  </a:lnTo>
                  <a:lnTo>
                    <a:pt x="1016" y="20574"/>
                  </a:lnTo>
                  <a:lnTo>
                    <a:pt x="6223" y="25908"/>
                  </a:lnTo>
                  <a:lnTo>
                    <a:pt x="11811" y="27559"/>
                  </a:lnTo>
                  <a:lnTo>
                    <a:pt x="35433" y="27686"/>
                  </a:lnTo>
                  <a:lnTo>
                    <a:pt x="251333" y="27686"/>
                  </a:lnTo>
                  <a:lnTo>
                    <a:pt x="261747" y="27051"/>
                  </a:lnTo>
                  <a:lnTo>
                    <a:pt x="267462" y="21717"/>
                  </a:lnTo>
                  <a:lnTo>
                    <a:pt x="267081" y="1905"/>
                  </a:lnTo>
                  <a:lnTo>
                    <a:pt x="257556" y="127"/>
                  </a:lnTo>
                  <a:lnTo>
                    <a:pt x="137922" y="0"/>
                  </a:lnTo>
                  <a:lnTo>
                    <a:pt x="65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37922" y="0"/>
              <a:ext cx="89916" cy="0"/>
            </a:xfrm>
            <a:custGeom>
              <a:avLst/>
              <a:gdLst/>
              <a:ahLst/>
              <a:cxnLst/>
              <a:rect l="l" t="t" r="r" b="b"/>
              <a:pathLst>
                <a:path w="89916">
                  <a:moveTo>
                    <a:pt x="87630" y="0"/>
                  </a:moveTo>
                  <a:lnTo>
                    <a:pt x="0" y="0"/>
                  </a:lnTo>
                  <a:lnTo>
                    <a:pt x="89916" y="0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47777" y="3137984"/>
            <a:ext cx="201564" cy="20792"/>
            <a:chOff x="0" y="0"/>
            <a:chExt cx="268751" cy="2772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67970" cy="27432"/>
            </a:xfrm>
            <a:custGeom>
              <a:avLst/>
              <a:gdLst/>
              <a:ahLst/>
              <a:cxnLst/>
              <a:rect l="l" t="t" r="r" b="b"/>
              <a:pathLst>
                <a:path w="267970" h="27432">
                  <a:moveTo>
                    <a:pt x="220853" y="0"/>
                  </a:moveTo>
                  <a:lnTo>
                    <a:pt x="11938" y="0"/>
                  </a:lnTo>
                  <a:lnTo>
                    <a:pt x="6477" y="1778"/>
                  </a:lnTo>
                  <a:lnTo>
                    <a:pt x="1143" y="7239"/>
                  </a:lnTo>
                  <a:lnTo>
                    <a:pt x="0" y="10287"/>
                  </a:lnTo>
                  <a:lnTo>
                    <a:pt x="254" y="25654"/>
                  </a:lnTo>
                  <a:lnTo>
                    <a:pt x="12065" y="27432"/>
                  </a:lnTo>
                  <a:lnTo>
                    <a:pt x="67437" y="27432"/>
                  </a:lnTo>
                  <a:lnTo>
                    <a:pt x="199898" y="27432"/>
                  </a:lnTo>
                  <a:lnTo>
                    <a:pt x="255270" y="27432"/>
                  </a:lnTo>
                  <a:lnTo>
                    <a:pt x="267716" y="26162"/>
                  </a:lnTo>
                  <a:lnTo>
                    <a:pt x="267970" y="10287"/>
                  </a:lnTo>
                  <a:lnTo>
                    <a:pt x="266954" y="7366"/>
                  </a:lnTo>
                  <a:lnTo>
                    <a:pt x="261493" y="1778"/>
                  </a:lnTo>
                  <a:lnTo>
                    <a:pt x="256159" y="0"/>
                  </a:lnTo>
                  <a:lnTo>
                    <a:pt x="2208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27785" y="3287950"/>
            <a:ext cx="201564" cy="21369"/>
            <a:chOff x="0" y="0"/>
            <a:chExt cx="268751" cy="28492"/>
          </a:xfrm>
        </p:grpSpPr>
        <p:sp>
          <p:nvSpPr>
            <p:cNvPr id="32" name="Freeform 32"/>
            <p:cNvSpPr/>
            <p:nvPr/>
          </p:nvSpPr>
          <p:spPr>
            <a:xfrm>
              <a:off x="44069" y="27686"/>
              <a:ext cx="204089" cy="127"/>
            </a:xfrm>
            <a:custGeom>
              <a:avLst/>
              <a:gdLst/>
              <a:ahLst/>
              <a:cxnLst/>
              <a:rect l="l" t="t" r="r" b="b"/>
              <a:pathLst>
                <a:path w="204089" h="127">
                  <a:moveTo>
                    <a:pt x="204089" y="0"/>
                  </a:moveTo>
                  <a:lnTo>
                    <a:pt x="0" y="0"/>
                  </a:lnTo>
                  <a:lnTo>
                    <a:pt x="189611" y="127"/>
                  </a:lnTo>
                  <a:lnTo>
                    <a:pt x="195453" y="127"/>
                  </a:lnTo>
                  <a:lnTo>
                    <a:pt x="203200" y="127"/>
                  </a:lnTo>
                  <a:lnTo>
                    <a:pt x="204089" y="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268351" cy="27686"/>
            </a:xfrm>
            <a:custGeom>
              <a:avLst/>
              <a:gdLst/>
              <a:ahLst/>
              <a:cxnLst/>
              <a:rect l="l" t="t" r="r" b="b"/>
              <a:pathLst>
                <a:path w="268351" h="27686">
                  <a:moveTo>
                    <a:pt x="38481" y="0"/>
                  </a:moveTo>
                  <a:lnTo>
                    <a:pt x="27051" y="0"/>
                  </a:lnTo>
                  <a:lnTo>
                    <a:pt x="21209" y="127"/>
                  </a:lnTo>
                  <a:lnTo>
                    <a:pt x="10160" y="508"/>
                  </a:lnTo>
                  <a:lnTo>
                    <a:pt x="5588" y="2540"/>
                  </a:lnTo>
                  <a:lnTo>
                    <a:pt x="635" y="9271"/>
                  </a:lnTo>
                  <a:lnTo>
                    <a:pt x="0" y="13081"/>
                  </a:lnTo>
                  <a:lnTo>
                    <a:pt x="2667" y="23495"/>
                  </a:lnTo>
                  <a:lnTo>
                    <a:pt x="6223" y="27686"/>
                  </a:lnTo>
                  <a:lnTo>
                    <a:pt x="248158" y="27686"/>
                  </a:lnTo>
                  <a:lnTo>
                    <a:pt x="262763" y="27051"/>
                  </a:lnTo>
                  <a:lnTo>
                    <a:pt x="267716" y="22225"/>
                  </a:lnTo>
                  <a:lnTo>
                    <a:pt x="268351" y="7366"/>
                  </a:lnTo>
                  <a:lnTo>
                    <a:pt x="263779" y="2032"/>
                  </a:lnTo>
                  <a:lnTo>
                    <a:pt x="253492" y="254"/>
                  </a:lnTo>
                  <a:lnTo>
                    <a:pt x="250444" y="254"/>
                  </a:lnTo>
                  <a:lnTo>
                    <a:pt x="384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88386" y="3137954"/>
            <a:ext cx="140921" cy="20792"/>
            <a:chOff x="0" y="0"/>
            <a:chExt cx="187895" cy="2772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87198" cy="27559"/>
            </a:xfrm>
            <a:custGeom>
              <a:avLst/>
              <a:gdLst/>
              <a:ahLst/>
              <a:cxnLst/>
              <a:rect l="l" t="t" r="r" b="b"/>
              <a:pathLst>
                <a:path w="187198" h="27559">
                  <a:moveTo>
                    <a:pt x="74549" y="0"/>
                  </a:moveTo>
                  <a:lnTo>
                    <a:pt x="9525" y="127"/>
                  </a:lnTo>
                  <a:lnTo>
                    <a:pt x="0" y="2413"/>
                  </a:lnTo>
                  <a:lnTo>
                    <a:pt x="0" y="25019"/>
                  </a:lnTo>
                  <a:lnTo>
                    <a:pt x="9398" y="27432"/>
                  </a:lnTo>
                  <a:lnTo>
                    <a:pt x="48387" y="27559"/>
                  </a:lnTo>
                  <a:lnTo>
                    <a:pt x="149606" y="27559"/>
                  </a:lnTo>
                  <a:lnTo>
                    <a:pt x="177673" y="27432"/>
                  </a:lnTo>
                  <a:lnTo>
                    <a:pt x="187198" y="25019"/>
                  </a:lnTo>
                  <a:lnTo>
                    <a:pt x="187198" y="9906"/>
                  </a:lnTo>
                  <a:lnTo>
                    <a:pt x="186055" y="6858"/>
                  </a:lnTo>
                  <a:lnTo>
                    <a:pt x="180848" y="1651"/>
                  </a:lnTo>
                  <a:lnTo>
                    <a:pt x="176022" y="127"/>
                  </a:lnTo>
                  <a:lnTo>
                    <a:pt x="74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93472" y="27432"/>
              <a:ext cx="56134" cy="0"/>
            </a:xfrm>
            <a:custGeom>
              <a:avLst/>
              <a:gdLst/>
              <a:ahLst/>
              <a:cxnLst/>
              <a:rect l="l" t="t" r="r" b="b"/>
              <a:pathLst>
                <a:path w="56134">
                  <a:moveTo>
                    <a:pt x="56134" y="0"/>
                  </a:moveTo>
                  <a:lnTo>
                    <a:pt x="0" y="0"/>
                  </a:lnTo>
                  <a:lnTo>
                    <a:pt x="44958" y="0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47769" y="3017942"/>
            <a:ext cx="140921" cy="20792"/>
            <a:chOff x="0" y="0"/>
            <a:chExt cx="187895" cy="2772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7706" cy="27559"/>
            </a:xfrm>
            <a:custGeom>
              <a:avLst/>
              <a:gdLst/>
              <a:ahLst/>
              <a:cxnLst/>
              <a:rect l="l" t="t" r="r" b="b"/>
              <a:pathLst>
                <a:path w="187706" h="27559">
                  <a:moveTo>
                    <a:pt x="49276" y="0"/>
                  </a:moveTo>
                  <a:lnTo>
                    <a:pt x="11430" y="127"/>
                  </a:lnTo>
                  <a:lnTo>
                    <a:pt x="6350" y="1778"/>
                  </a:lnTo>
                  <a:lnTo>
                    <a:pt x="1143" y="7112"/>
                  </a:lnTo>
                  <a:lnTo>
                    <a:pt x="0" y="10160"/>
                  </a:lnTo>
                  <a:lnTo>
                    <a:pt x="127" y="22352"/>
                  </a:lnTo>
                  <a:lnTo>
                    <a:pt x="6858" y="27432"/>
                  </a:lnTo>
                  <a:lnTo>
                    <a:pt x="94615" y="27559"/>
                  </a:lnTo>
                  <a:lnTo>
                    <a:pt x="176276" y="27432"/>
                  </a:lnTo>
                  <a:lnTo>
                    <a:pt x="181229" y="25781"/>
                  </a:lnTo>
                  <a:lnTo>
                    <a:pt x="186563" y="20447"/>
                  </a:lnTo>
                  <a:lnTo>
                    <a:pt x="187706" y="17272"/>
                  </a:lnTo>
                  <a:lnTo>
                    <a:pt x="187579" y="1905"/>
                  </a:lnTo>
                  <a:lnTo>
                    <a:pt x="176530" y="127"/>
                  </a:lnTo>
                  <a:lnTo>
                    <a:pt x="492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94869" y="0"/>
              <a:ext cx="67691" cy="0"/>
            </a:xfrm>
            <a:custGeom>
              <a:avLst/>
              <a:gdLst/>
              <a:ahLst/>
              <a:cxnLst/>
              <a:rect l="l" t="t" r="r" b="b"/>
              <a:pathLst>
                <a:path w="67691">
                  <a:moveTo>
                    <a:pt x="44704" y="0"/>
                  </a:moveTo>
                  <a:lnTo>
                    <a:pt x="0" y="0"/>
                  </a:lnTo>
                  <a:lnTo>
                    <a:pt x="67691" y="0"/>
                  </a:lnTo>
                  <a:lnTo>
                    <a:pt x="44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147755" y="3288028"/>
            <a:ext cx="141499" cy="20792"/>
            <a:chOff x="0" y="0"/>
            <a:chExt cx="188665" cy="27722"/>
          </a:xfrm>
        </p:grpSpPr>
        <p:sp>
          <p:nvSpPr>
            <p:cNvPr id="41" name="Freeform 41"/>
            <p:cNvSpPr/>
            <p:nvPr/>
          </p:nvSpPr>
          <p:spPr>
            <a:xfrm>
              <a:off x="100203" y="27559"/>
              <a:ext cx="53721" cy="0"/>
            </a:xfrm>
            <a:custGeom>
              <a:avLst/>
              <a:gdLst/>
              <a:ahLst/>
              <a:cxnLst/>
              <a:rect l="l" t="t" r="r" b="b"/>
              <a:pathLst>
                <a:path w="53721">
                  <a:moveTo>
                    <a:pt x="53721" y="0"/>
                  </a:moveTo>
                  <a:lnTo>
                    <a:pt x="0" y="0"/>
                  </a:lnTo>
                  <a:lnTo>
                    <a:pt x="33274" y="0"/>
                  </a:lnTo>
                  <a:lnTo>
                    <a:pt x="53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0"/>
              <a:ext cx="188468" cy="27686"/>
            </a:xfrm>
            <a:custGeom>
              <a:avLst/>
              <a:gdLst/>
              <a:ahLst/>
              <a:cxnLst/>
              <a:rect l="l" t="t" r="r" b="b"/>
              <a:pathLst>
                <a:path w="188468" h="27686">
                  <a:moveTo>
                    <a:pt x="70358" y="0"/>
                  </a:moveTo>
                  <a:lnTo>
                    <a:pt x="12827" y="127"/>
                  </a:lnTo>
                  <a:lnTo>
                    <a:pt x="381" y="1397"/>
                  </a:lnTo>
                  <a:lnTo>
                    <a:pt x="0" y="17399"/>
                  </a:lnTo>
                  <a:lnTo>
                    <a:pt x="1016" y="20320"/>
                  </a:lnTo>
                  <a:lnTo>
                    <a:pt x="6350" y="25781"/>
                  </a:lnTo>
                  <a:lnTo>
                    <a:pt x="11811" y="27559"/>
                  </a:lnTo>
                  <a:lnTo>
                    <a:pt x="49022" y="27686"/>
                  </a:lnTo>
                  <a:lnTo>
                    <a:pt x="153924" y="27686"/>
                  </a:lnTo>
                  <a:lnTo>
                    <a:pt x="174371" y="27432"/>
                  </a:lnTo>
                  <a:lnTo>
                    <a:pt x="179070" y="26416"/>
                  </a:lnTo>
                  <a:lnTo>
                    <a:pt x="188468" y="20955"/>
                  </a:lnTo>
                  <a:lnTo>
                    <a:pt x="188341" y="14859"/>
                  </a:lnTo>
                  <a:lnTo>
                    <a:pt x="185674" y="5334"/>
                  </a:lnTo>
                  <a:lnTo>
                    <a:pt x="182499" y="0"/>
                  </a:lnTo>
                  <a:lnTo>
                    <a:pt x="70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388346" y="3408447"/>
            <a:ext cx="140921" cy="20792"/>
            <a:chOff x="0" y="0"/>
            <a:chExt cx="187895" cy="2772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87325" cy="27559"/>
            </a:xfrm>
            <a:custGeom>
              <a:avLst/>
              <a:gdLst/>
              <a:ahLst/>
              <a:cxnLst/>
              <a:rect l="l" t="t" r="r" b="b"/>
              <a:pathLst>
                <a:path w="187325" h="27559">
                  <a:moveTo>
                    <a:pt x="48260" y="0"/>
                  </a:moveTo>
                  <a:lnTo>
                    <a:pt x="0" y="254"/>
                  </a:lnTo>
                  <a:lnTo>
                    <a:pt x="127" y="25019"/>
                  </a:lnTo>
                  <a:lnTo>
                    <a:pt x="9652" y="27432"/>
                  </a:lnTo>
                  <a:lnTo>
                    <a:pt x="93345" y="27559"/>
                  </a:lnTo>
                  <a:lnTo>
                    <a:pt x="176403" y="27432"/>
                  </a:lnTo>
                  <a:lnTo>
                    <a:pt x="187325" y="25654"/>
                  </a:lnTo>
                  <a:lnTo>
                    <a:pt x="187198" y="4699"/>
                  </a:lnTo>
                  <a:lnTo>
                    <a:pt x="181356" y="127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94107" y="0"/>
              <a:ext cx="65024" cy="0"/>
            </a:xfrm>
            <a:custGeom>
              <a:avLst/>
              <a:gdLst/>
              <a:ahLst/>
              <a:cxnLst/>
              <a:rect l="l" t="t" r="r" b="b"/>
              <a:pathLst>
                <a:path w="65024">
                  <a:moveTo>
                    <a:pt x="52324" y="0"/>
                  </a:moveTo>
                  <a:lnTo>
                    <a:pt x="0" y="0"/>
                  </a:lnTo>
                  <a:lnTo>
                    <a:pt x="65024" y="0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207886" y="2747369"/>
            <a:ext cx="80735" cy="80559"/>
            <a:chOff x="0" y="0"/>
            <a:chExt cx="107646" cy="10741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07696" cy="107442"/>
            </a:xfrm>
            <a:custGeom>
              <a:avLst/>
              <a:gdLst/>
              <a:ahLst/>
              <a:cxnLst/>
              <a:rect l="l" t="t" r="r" b="b"/>
              <a:pathLst>
                <a:path w="107696" h="107442">
                  <a:moveTo>
                    <a:pt x="0" y="0"/>
                  </a:moveTo>
                  <a:lnTo>
                    <a:pt x="107696" y="0"/>
                  </a:lnTo>
                  <a:lnTo>
                    <a:pt x="107696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7"/>
              <a:stretch>
                <a:fillRect t="-2891" r="46" b="-286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87727" y="2747363"/>
            <a:ext cx="80524" cy="80578"/>
            <a:chOff x="0" y="0"/>
            <a:chExt cx="107366" cy="10743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7315" cy="107442"/>
            </a:xfrm>
            <a:custGeom>
              <a:avLst/>
              <a:gdLst/>
              <a:ahLst/>
              <a:cxnLst/>
              <a:rect l="l" t="t" r="r" b="b"/>
              <a:pathLst>
                <a:path w="107315" h="107442">
                  <a:moveTo>
                    <a:pt x="0" y="0"/>
                  </a:moveTo>
                  <a:lnTo>
                    <a:pt x="107315" y="0"/>
                  </a:lnTo>
                  <a:lnTo>
                    <a:pt x="107315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8"/>
              <a:stretch>
                <a:fillRect t="-2742" r="-47" b="-273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328389" y="2747361"/>
            <a:ext cx="80432" cy="80587"/>
            <a:chOff x="0" y="0"/>
            <a:chExt cx="107242" cy="10745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07188" cy="107442"/>
            </a:xfrm>
            <a:custGeom>
              <a:avLst/>
              <a:gdLst/>
              <a:ahLst/>
              <a:cxnLst/>
              <a:rect l="l" t="t" r="r" b="b"/>
              <a:pathLst>
                <a:path w="107188" h="107442">
                  <a:moveTo>
                    <a:pt x="0" y="0"/>
                  </a:moveTo>
                  <a:lnTo>
                    <a:pt x="107188" y="0"/>
                  </a:lnTo>
                  <a:lnTo>
                    <a:pt x="107188" y="107442"/>
                  </a:lnTo>
                  <a:lnTo>
                    <a:pt x="0" y="107442"/>
                  </a:lnTo>
                  <a:close/>
                </a:path>
              </a:pathLst>
            </a:custGeom>
            <a:blipFill>
              <a:blip r:embed="rId9"/>
              <a:stretch>
                <a:fillRect l="-96" r="-147" b="-7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52" name="Freeform 52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3" name="Freeform 53"/>
          <p:cNvSpPr/>
          <p:nvPr/>
        </p:nvSpPr>
        <p:spPr>
          <a:xfrm>
            <a:off x="11259055" y="2230131"/>
            <a:ext cx="5131456" cy="7703990"/>
          </a:xfrm>
          <a:custGeom>
            <a:avLst/>
            <a:gdLst/>
            <a:ahLst/>
            <a:cxnLst/>
            <a:rect l="l" t="t" r="r" b="b"/>
            <a:pathLst>
              <a:path w="5131456" h="7703990">
                <a:moveTo>
                  <a:pt x="0" y="0"/>
                </a:moveTo>
                <a:lnTo>
                  <a:pt x="5131456" y="0"/>
                </a:lnTo>
                <a:lnTo>
                  <a:pt x="5131456" y="7703990"/>
                </a:lnTo>
                <a:lnTo>
                  <a:pt x="0" y="770399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6" b="-26"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1551"/>
            <a:ext cx="18285112" cy="10285746"/>
            <a:chOff x="0" y="0"/>
            <a:chExt cx="24380150" cy="13714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3714095"/>
            </a:xfrm>
            <a:custGeom>
              <a:avLst/>
              <a:gdLst/>
              <a:ahLst/>
              <a:cxnLst/>
              <a:rect l="l" t="t" r="r" b="b"/>
              <a:pathLst>
                <a:path w="24380189" h="13714095">
                  <a:moveTo>
                    <a:pt x="0" y="13714095"/>
                  </a:moveTo>
                  <a:lnTo>
                    <a:pt x="24380189" y="13714095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3714095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316046"/>
            <a:ext cx="1368784" cy="969700"/>
            <a:chOff x="0" y="0"/>
            <a:chExt cx="1825046" cy="1292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24990" cy="1292479"/>
            </a:xfrm>
            <a:custGeom>
              <a:avLst/>
              <a:gdLst/>
              <a:ahLst/>
              <a:cxnLst/>
              <a:rect l="l" t="t" r="r" b="b"/>
              <a:pathLst>
                <a:path w="1824990" h="1292479">
                  <a:moveTo>
                    <a:pt x="0" y="1292479"/>
                  </a:moveTo>
                  <a:lnTo>
                    <a:pt x="1824990" y="1292479"/>
                  </a:lnTo>
                  <a:lnTo>
                    <a:pt x="1824990" y="0"/>
                  </a:lnTo>
                  <a:lnTo>
                    <a:pt x="0" y="0"/>
                  </a:lnTo>
                  <a:lnTo>
                    <a:pt x="0" y="1292479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6" name="Freeform 6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TextBox 7"/>
          <p:cNvSpPr txBox="1"/>
          <p:nvPr/>
        </p:nvSpPr>
        <p:spPr>
          <a:xfrm>
            <a:off x="3089430" y="983027"/>
            <a:ext cx="7367178" cy="45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864" b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SOBRE EL ÚLTIMO </a:t>
            </a:r>
            <a:r>
              <a:rPr lang="en-US" sz="2864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CONVERSATORIO CARIBE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02285" y="8092657"/>
            <a:ext cx="9346750" cy="2025566"/>
            <a:chOff x="0" y="0"/>
            <a:chExt cx="12462333" cy="270075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462129" cy="2700528"/>
            </a:xfrm>
            <a:custGeom>
              <a:avLst/>
              <a:gdLst/>
              <a:ahLst/>
              <a:cxnLst/>
              <a:rect l="l" t="t" r="r" b="b"/>
              <a:pathLst>
                <a:path w="12462129" h="2700528">
                  <a:moveTo>
                    <a:pt x="6350" y="0"/>
                  </a:moveTo>
                  <a:lnTo>
                    <a:pt x="12455779" y="0"/>
                  </a:lnTo>
                  <a:cubicBezTo>
                    <a:pt x="12459336" y="0"/>
                    <a:pt x="12462129" y="2794"/>
                    <a:pt x="12462129" y="6350"/>
                  </a:cubicBezTo>
                  <a:lnTo>
                    <a:pt x="12462129" y="2694178"/>
                  </a:lnTo>
                  <a:cubicBezTo>
                    <a:pt x="12462129" y="2697734"/>
                    <a:pt x="12459336" y="2700528"/>
                    <a:pt x="12455779" y="2700528"/>
                  </a:cubicBezTo>
                  <a:lnTo>
                    <a:pt x="6350" y="2700528"/>
                  </a:lnTo>
                  <a:cubicBezTo>
                    <a:pt x="2794" y="2700528"/>
                    <a:pt x="0" y="2697734"/>
                    <a:pt x="0" y="2694178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2694178"/>
                  </a:lnTo>
                  <a:lnTo>
                    <a:pt x="6350" y="2694178"/>
                  </a:lnTo>
                  <a:lnTo>
                    <a:pt x="6350" y="2687828"/>
                  </a:lnTo>
                  <a:lnTo>
                    <a:pt x="12455779" y="2687828"/>
                  </a:lnTo>
                  <a:lnTo>
                    <a:pt x="12455779" y="2694178"/>
                  </a:lnTo>
                  <a:lnTo>
                    <a:pt x="12449429" y="2694178"/>
                  </a:lnTo>
                  <a:lnTo>
                    <a:pt x="12449429" y="6350"/>
                  </a:lnTo>
                  <a:lnTo>
                    <a:pt x="12455779" y="6350"/>
                  </a:lnTo>
                  <a:lnTo>
                    <a:pt x="12455779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12591" y="432337"/>
            <a:ext cx="9724565" cy="1617707"/>
          </a:xfrm>
          <a:custGeom>
            <a:avLst/>
            <a:gdLst/>
            <a:ahLst/>
            <a:cxnLst/>
            <a:rect l="l" t="t" r="r" b="b"/>
            <a:pathLst>
              <a:path w="9724565" h="1617707">
                <a:moveTo>
                  <a:pt x="0" y="0"/>
                </a:moveTo>
                <a:lnTo>
                  <a:pt x="9724566" y="0"/>
                </a:lnTo>
                <a:lnTo>
                  <a:pt x="9724566" y="1617707"/>
                </a:lnTo>
                <a:lnTo>
                  <a:pt x="0" y="16177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11" name="Group 11"/>
          <p:cNvGrpSpPr/>
          <p:nvPr/>
        </p:nvGrpSpPr>
        <p:grpSpPr>
          <a:xfrm>
            <a:off x="153863" y="2620874"/>
            <a:ext cx="9494897" cy="7074052"/>
            <a:chOff x="0" y="0"/>
            <a:chExt cx="12659862" cy="94320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59868" cy="9432036"/>
            </a:xfrm>
            <a:custGeom>
              <a:avLst/>
              <a:gdLst/>
              <a:ahLst/>
              <a:cxnLst/>
              <a:rect l="l" t="t" r="r" b="b"/>
              <a:pathLst>
                <a:path w="12659868" h="9432036">
                  <a:moveTo>
                    <a:pt x="0" y="0"/>
                  </a:moveTo>
                  <a:lnTo>
                    <a:pt x="12659868" y="0"/>
                  </a:lnTo>
                  <a:lnTo>
                    <a:pt x="12659868" y="9432036"/>
                  </a:lnTo>
                  <a:lnTo>
                    <a:pt x="0" y="9432036"/>
                  </a:lnTo>
                  <a:close/>
                </a:path>
              </a:pathLst>
            </a:custGeom>
            <a:blipFill>
              <a:blip r:embed="rId6"/>
              <a:stretch>
                <a:fillRect l="-10" r="-10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3863" y="2848504"/>
            <a:ext cx="9142556" cy="6494507"/>
            <a:chOff x="0" y="0"/>
            <a:chExt cx="12190075" cy="86593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190095" cy="8658987"/>
            </a:xfrm>
            <a:custGeom>
              <a:avLst/>
              <a:gdLst/>
              <a:ahLst/>
              <a:cxnLst/>
              <a:rect l="l" t="t" r="r" b="b"/>
              <a:pathLst>
                <a:path w="12190095" h="8658987">
                  <a:moveTo>
                    <a:pt x="0" y="0"/>
                  </a:moveTo>
                  <a:lnTo>
                    <a:pt x="0" y="8658987"/>
                  </a:lnTo>
                  <a:lnTo>
                    <a:pt x="12190095" y="8658987"/>
                  </a:lnTo>
                  <a:lnTo>
                    <a:pt x="121900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0454" y="3984516"/>
            <a:ext cx="304944" cy="304944"/>
            <a:chOff x="0" y="0"/>
            <a:chExt cx="406593" cy="40659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71322" y="4056045"/>
            <a:ext cx="102987" cy="161825"/>
            <a:chOff x="0" y="0"/>
            <a:chExt cx="137316" cy="2157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7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70454" y="6095758"/>
            <a:ext cx="304944" cy="304944"/>
            <a:chOff x="0" y="0"/>
            <a:chExt cx="406593" cy="40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71322" y="6167317"/>
            <a:ext cx="102987" cy="161825"/>
            <a:chOff x="0" y="0"/>
            <a:chExt cx="137316" cy="21576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8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58887" y="7829535"/>
            <a:ext cx="304944" cy="304944"/>
            <a:chOff x="0" y="0"/>
            <a:chExt cx="406593" cy="40659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59866" y="7901095"/>
            <a:ext cx="102987" cy="161825"/>
            <a:chOff x="0" y="0"/>
            <a:chExt cx="137316" cy="21576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9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58887" y="3211065"/>
            <a:ext cx="7784168" cy="42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8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OPINIONES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29788" y="3526216"/>
            <a:ext cx="1249810" cy="140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2"/>
              </a:lnSpc>
            </a:pPr>
            <a:r>
              <a:rPr lang="en-US" sz="2546" b="1" spc="4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35%</a:t>
            </a:r>
          </a:p>
          <a:p>
            <a:pPr algn="l">
              <a:lnSpc>
                <a:spcPts val="1955"/>
              </a:lnSpc>
            </a:pPr>
            <a:r>
              <a:rPr lang="en-US" sz="1773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Aprendizaje  mutuo y hacer equipo</a:t>
            </a:r>
          </a:p>
        </p:txBody>
      </p:sp>
      <p:sp>
        <p:nvSpPr>
          <p:cNvPr id="29" name="Freeform 29"/>
          <p:cNvSpPr/>
          <p:nvPr/>
        </p:nvSpPr>
        <p:spPr>
          <a:xfrm>
            <a:off x="10792090" y="2993085"/>
            <a:ext cx="5544443" cy="4574166"/>
          </a:xfrm>
          <a:custGeom>
            <a:avLst/>
            <a:gdLst/>
            <a:ahLst/>
            <a:cxnLst/>
            <a:rect l="l" t="t" r="r" b="b"/>
            <a:pathLst>
              <a:path w="5544443" h="4574166">
                <a:moveTo>
                  <a:pt x="0" y="0"/>
                </a:moveTo>
                <a:lnTo>
                  <a:pt x="5544443" y="0"/>
                </a:lnTo>
                <a:lnTo>
                  <a:pt x="5544443" y="4574166"/>
                </a:lnTo>
                <a:lnTo>
                  <a:pt x="0" y="45741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73752" t="-62879" r="-26250" b="-41667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0" name="Freeform 30"/>
          <p:cNvSpPr/>
          <p:nvPr/>
        </p:nvSpPr>
        <p:spPr>
          <a:xfrm>
            <a:off x="15139157" y="3858070"/>
            <a:ext cx="2545744" cy="1230288"/>
          </a:xfrm>
          <a:custGeom>
            <a:avLst/>
            <a:gdLst/>
            <a:ahLst/>
            <a:cxnLst/>
            <a:rect l="l" t="t" r="r" b="b"/>
            <a:pathLst>
              <a:path w="2545744" h="1230288">
                <a:moveTo>
                  <a:pt x="0" y="0"/>
                </a:moveTo>
                <a:lnTo>
                  <a:pt x="2545744" y="0"/>
                </a:lnTo>
                <a:lnTo>
                  <a:pt x="2545744" y="1230288"/>
                </a:lnTo>
                <a:lnTo>
                  <a:pt x="0" y="12302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1" name="Freeform 31"/>
          <p:cNvSpPr/>
          <p:nvPr/>
        </p:nvSpPr>
        <p:spPr>
          <a:xfrm>
            <a:off x="12931163" y="2676347"/>
            <a:ext cx="57755" cy="1087359"/>
          </a:xfrm>
          <a:custGeom>
            <a:avLst/>
            <a:gdLst/>
            <a:ahLst/>
            <a:cxnLst/>
            <a:rect l="l" t="t" r="r" b="b"/>
            <a:pathLst>
              <a:path w="57755" h="1087359">
                <a:moveTo>
                  <a:pt x="0" y="0"/>
                </a:moveTo>
                <a:lnTo>
                  <a:pt x="57754" y="0"/>
                </a:lnTo>
                <a:lnTo>
                  <a:pt x="57754" y="1087360"/>
                </a:lnTo>
                <a:lnTo>
                  <a:pt x="0" y="10873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2" name="Freeform 32"/>
          <p:cNvSpPr/>
          <p:nvPr/>
        </p:nvSpPr>
        <p:spPr>
          <a:xfrm>
            <a:off x="9708955" y="3880524"/>
            <a:ext cx="2521860" cy="1207832"/>
          </a:xfrm>
          <a:custGeom>
            <a:avLst/>
            <a:gdLst/>
            <a:ahLst/>
            <a:cxnLst/>
            <a:rect l="l" t="t" r="r" b="b"/>
            <a:pathLst>
              <a:path w="2521860" h="1207832">
                <a:moveTo>
                  <a:pt x="0" y="0"/>
                </a:moveTo>
                <a:lnTo>
                  <a:pt x="2521860" y="0"/>
                </a:lnTo>
                <a:lnTo>
                  <a:pt x="2521860" y="1207832"/>
                </a:lnTo>
                <a:lnTo>
                  <a:pt x="0" y="120783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3" name="Group 33"/>
          <p:cNvGrpSpPr/>
          <p:nvPr/>
        </p:nvGrpSpPr>
        <p:grpSpPr>
          <a:xfrm>
            <a:off x="9685072" y="3858070"/>
            <a:ext cx="57755" cy="57755"/>
            <a:chOff x="0" y="0"/>
            <a:chExt cx="77006" cy="7700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6454" cy="76454"/>
            </a:xfrm>
            <a:custGeom>
              <a:avLst/>
              <a:gdLst/>
              <a:ahLst/>
              <a:cxnLst/>
              <a:rect l="l" t="t" r="r" b="b"/>
              <a:pathLst>
                <a:path w="76454" h="76454">
                  <a:moveTo>
                    <a:pt x="38227" y="0"/>
                  </a:moveTo>
                  <a:lnTo>
                    <a:pt x="23368" y="3048"/>
                  </a:lnTo>
                  <a:lnTo>
                    <a:pt x="11176" y="11176"/>
                  </a:lnTo>
                  <a:lnTo>
                    <a:pt x="3048" y="23368"/>
                  </a:lnTo>
                  <a:lnTo>
                    <a:pt x="0" y="38227"/>
                  </a:lnTo>
                  <a:lnTo>
                    <a:pt x="3048" y="53086"/>
                  </a:lnTo>
                  <a:lnTo>
                    <a:pt x="11176" y="65278"/>
                  </a:lnTo>
                  <a:lnTo>
                    <a:pt x="23368" y="73406"/>
                  </a:lnTo>
                  <a:lnTo>
                    <a:pt x="38227" y="76454"/>
                  </a:lnTo>
                  <a:lnTo>
                    <a:pt x="53086" y="73406"/>
                  </a:lnTo>
                  <a:lnTo>
                    <a:pt x="65278" y="65278"/>
                  </a:lnTo>
                  <a:lnTo>
                    <a:pt x="73406" y="53086"/>
                  </a:lnTo>
                  <a:lnTo>
                    <a:pt x="76454" y="38227"/>
                  </a:lnTo>
                  <a:lnTo>
                    <a:pt x="73406" y="23368"/>
                  </a:lnTo>
                  <a:lnTo>
                    <a:pt x="65151" y="11176"/>
                  </a:lnTo>
                  <a:lnTo>
                    <a:pt x="53086" y="3048"/>
                  </a:lnTo>
                  <a:lnTo>
                    <a:pt x="38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3144668" y="2217570"/>
            <a:ext cx="3554249" cy="89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2"/>
              </a:lnSpc>
            </a:pPr>
            <a:r>
              <a:rPr lang="en-US" sz="2546" b="1" spc="4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7%</a:t>
            </a:r>
          </a:p>
          <a:p>
            <a:pPr algn="l">
              <a:lnSpc>
                <a:spcPts val="1955"/>
              </a:lnSpc>
            </a:pPr>
            <a:r>
              <a:rPr lang="en-US" sz="1773" spc="9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No agregó valor (reduntante,</a:t>
            </a:r>
          </a:p>
          <a:p>
            <a:pPr algn="l">
              <a:lnSpc>
                <a:spcPts val="1955"/>
              </a:lnSpc>
            </a:pPr>
            <a:r>
              <a:rPr lang="en-US" sz="1773" spc="9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superficial, mucha información)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932589" y="3667876"/>
            <a:ext cx="1623559" cy="887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2"/>
              </a:lnSpc>
            </a:pPr>
            <a:r>
              <a:rPr lang="en-US" sz="2546" b="1" spc="4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58%</a:t>
            </a:r>
          </a:p>
          <a:p>
            <a:pPr algn="l">
              <a:lnSpc>
                <a:spcPts val="1955"/>
              </a:lnSpc>
            </a:pPr>
            <a:r>
              <a:rPr lang="en-US" sz="1773" spc="9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Conexión entre territorios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87089" y="3934875"/>
            <a:ext cx="7784168" cy="105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1"/>
              </a:lnSpc>
            </a:pPr>
            <a:r>
              <a:rPr lang="en-US" sz="2546" b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El </a:t>
            </a:r>
            <a:r>
              <a:rPr lang="en-US" sz="2546" b="1">
                <a:solidFill>
                  <a:srgbClr val="C1D60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58 %</a:t>
            </a:r>
            <a:r>
              <a:rPr lang="en-US" sz="2546" b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546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de los colaboradores destacó este espacio como una </a:t>
            </a:r>
            <a:r>
              <a:rPr lang="en-US" sz="2546" b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oportunidad única para conectar territorios.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87089" y="6054328"/>
            <a:ext cx="7784168" cy="71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1"/>
              </a:lnSpc>
            </a:pPr>
            <a:r>
              <a:rPr lang="en-US" sz="2546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El </a:t>
            </a:r>
            <a:r>
              <a:rPr lang="en-US" sz="2546" b="1" spc="13" dirty="0">
                <a:solidFill>
                  <a:srgbClr val="C1D60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35 %</a:t>
            </a:r>
            <a:r>
              <a:rPr lang="en-US" sz="2546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546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de las </a:t>
            </a:r>
            <a:r>
              <a:rPr lang="en-US" sz="2546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respuestas</a:t>
            </a:r>
            <a:r>
              <a:rPr lang="en-US" sz="2546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46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destacó</a:t>
            </a:r>
            <a:r>
              <a:rPr lang="en-US" sz="2546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46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el</a:t>
            </a:r>
            <a:r>
              <a:rPr lang="en-US" sz="2546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46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aprendizaje</a:t>
            </a:r>
            <a:r>
              <a:rPr lang="en-US" sz="2546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546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mutuo</a:t>
            </a:r>
            <a:r>
              <a:rPr lang="en-US" sz="2546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546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como</a:t>
            </a:r>
            <a:r>
              <a:rPr lang="en-US" sz="2546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46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el</a:t>
            </a:r>
            <a:r>
              <a:rPr lang="en-US" sz="2546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mayor valor de </a:t>
            </a:r>
            <a:r>
              <a:rPr lang="en-US" sz="2546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este</a:t>
            </a:r>
            <a:r>
              <a:rPr lang="en-US" sz="2546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46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espacio</a:t>
            </a:r>
            <a:r>
              <a:rPr lang="en-US" sz="2546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12591" y="7789594"/>
            <a:ext cx="7784168" cy="1029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1"/>
              </a:lnSpc>
            </a:pPr>
            <a:r>
              <a:rPr lang="en-US" sz="2546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El </a:t>
            </a:r>
            <a:r>
              <a:rPr lang="en-US" sz="2546" b="1" spc="13" dirty="0">
                <a:solidFill>
                  <a:srgbClr val="C1D601"/>
                </a:solidFill>
                <a:latin typeface="Trebuchet MS Bold"/>
                <a:ea typeface="Trebuchet MS"/>
                <a:cs typeface="Trebuchet MS"/>
                <a:sym typeface="Trebuchet MS Bold"/>
              </a:rPr>
              <a:t>7 %</a:t>
            </a:r>
            <a:r>
              <a:rPr lang="en-US" sz="2546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46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, </a:t>
            </a:r>
            <a:r>
              <a:rPr lang="en-US" sz="2546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una</a:t>
            </a:r>
            <a:r>
              <a:rPr lang="en-US" sz="2546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46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pequeña</a:t>
            </a:r>
            <a:r>
              <a:rPr lang="en-US" sz="2546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46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minoría</a:t>
            </a:r>
            <a:r>
              <a:rPr lang="en-US" sz="2546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546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considera</a:t>
            </a:r>
            <a:r>
              <a:rPr lang="en-US" sz="2546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que la  </a:t>
            </a:r>
            <a:r>
              <a:rPr lang="en-US" sz="2546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información</a:t>
            </a:r>
            <a:r>
              <a:rPr lang="en-US" sz="2546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546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fue</a:t>
            </a:r>
            <a:r>
              <a:rPr lang="en-US" sz="2546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546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redundante</a:t>
            </a:r>
            <a:r>
              <a:rPr lang="en-US" sz="2546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546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o que </a:t>
            </a:r>
            <a:r>
              <a:rPr lang="en-US" sz="2546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agrega</a:t>
            </a:r>
            <a:r>
              <a:rPr lang="en-US" sz="2546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poco valor.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0613401" y="9049483"/>
            <a:ext cx="758484" cy="263449"/>
            <a:chOff x="0" y="0"/>
            <a:chExt cx="1011312" cy="351266"/>
          </a:xfrm>
        </p:grpSpPr>
        <p:sp>
          <p:nvSpPr>
            <p:cNvPr id="41" name="Freeform 41"/>
            <p:cNvSpPr/>
            <p:nvPr/>
          </p:nvSpPr>
          <p:spPr>
            <a:xfrm>
              <a:off x="15367" y="15367"/>
              <a:ext cx="980567" cy="320548"/>
            </a:xfrm>
            <a:custGeom>
              <a:avLst/>
              <a:gdLst/>
              <a:ahLst/>
              <a:cxnLst/>
              <a:rect l="l" t="t" r="r" b="b"/>
              <a:pathLst>
                <a:path w="980567" h="320548">
                  <a:moveTo>
                    <a:pt x="0" y="0"/>
                  </a:moveTo>
                  <a:lnTo>
                    <a:pt x="980567" y="0"/>
                  </a:lnTo>
                  <a:lnTo>
                    <a:pt x="980567" y="320548"/>
                  </a:lnTo>
                  <a:lnTo>
                    <a:pt x="0" y="3205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0"/>
              <a:ext cx="1011301" cy="351282"/>
            </a:xfrm>
            <a:custGeom>
              <a:avLst/>
              <a:gdLst/>
              <a:ahLst/>
              <a:cxnLst/>
              <a:rect l="l" t="t" r="r" b="b"/>
              <a:pathLst>
                <a:path w="1011301" h="351282">
                  <a:moveTo>
                    <a:pt x="15367" y="0"/>
                  </a:moveTo>
                  <a:lnTo>
                    <a:pt x="995934" y="0"/>
                  </a:lnTo>
                  <a:cubicBezTo>
                    <a:pt x="1004443" y="0"/>
                    <a:pt x="1011301" y="6858"/>
                    <a:pt x="1011301" y="15367"/>
                  </a:cubicBezTo>
                  <a:lnTo>
                    <a:pt x="1011301" y="335915"/>
                  </a:lnTo>
                  <a:cubicBezTo>
                    <a:pt x="1011301" y="344424"/>
                    <a:pt x="1004443" y="351282"/>
                    <a:pt x="995934" y="351282"/>
                  </a:cubicBezTo>
                  <a:lnTo>
                    <a:pt x="15367" y="351282"/>
                  </a:lnTo>
                  <a:cubicBezTo>
                    <a:pt x="6858" y="351282"/>
                    <a:pt x="0" y="344424"/>
                    <a:pt x="0" y="335915"/>
                  </a:cubicBezTo>
                  <a:lnTo>
                    <a:pt x="0" y="15367"/>
                  </a:lnTo>
                  <a:cubicBezTo>
                    <a:pt x="0" y="6858"/>
                    <a:pt x="6858" y="0"/>
                    <a:pt x="15367" y="0"/>
                  </a:cubicBezTo>
                  <a:moveTo>
                    <a:pt x="15367" y="30861"/>
                  </a:moveTo>
                  <a:lnTo>
                    <a:pt x="15367" y="15367"/>
                  </a:lnTo>
                  <a:lnTo>
                    <a:pt x="30861" y="15367"/>
                  </a:lnTo>
                  <a:lnTo>
                    <a:pt x="30861" y="335915"/>
                  </a:lnTo>
                  <a:lnTo>
                    <a:pt x="15367" y="335915"/>
                  </a:lnTo>
                  <a:lnTo>
                    <a:pt x="15367" y="320421"/>
                  </a:lnTo>
                  <a:lnTo>
                    <a:pt x="995934" y="320421"/>
                  </a:lnTo>
                  <a:lnTo>
                    <a:pt x="995934" y="335788"/>
                  </a:lnTo>
                  <a:lnTo>
                    <a:pt x="980567" y="335788"/>
                  </a:lnTo>
                  <a:lnTo>
                    <a:pt x="980567" y="15367"/>
                  </a:lnTo>
                  <a:lnTo>
                    <a:pt x="995934" y="15367"/>
                  </a:lnTo>
                  <a:lnTo>
                    <a:pt x="995934" y="30861"/>
                  </a:lnTo>
                  <a:lnTo>
                    <a:pt x="15367" y="308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6166413" y="9052596"/>
            <a:ext cx="1169903" cy="260336"/>
            <a:chOff x="0" y="0"/>
            <a:chExt cx="1578524" cy="351266"/>
          </a:xfrm>
        </p:grpSpPr>
        <p:sp>
          <p:nvSpPr>
            <p:cNvPr id="44" name="Freeform 44"/>
            <p:cNvSpPr/>
            <p:nvPr/>
          </p:nvSpPr>
          <p:spPr>
            <a:xfrm>
              <a:off x="15367" y="15367"/>
              <a:ext cx="1547749" cy="320548"/>
            </a:xfrm>
            <a:custGeom>
              <a:avLst/>
              <a:gdLst/>
              <a:ahLst/>
              <a:cxnLst/>
              <a:rect l="l" t="t" r="r" b="b"/>
              <a:pathLst>
                <a:path w="1547749" h="320548">
                  <a:moveTo>
                    <a:pt x="0" y="0"/>
                  </a:moveTo>
                  <a:lnTo>
                    <a:pt x="1547749" y="0"/>
                  </a:lnTo>
                  <a:lnTo>
                    <a:pt x="1547749" y="320548"/>
                  </a:lnTo>
                  <a:lnTo>
                    <a:pt x="0" y="3205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0" y="0"/>
              <a:ext cx="1578483" cy="351282"/>
            </a:xfrm>
            <a:custGeom>
              <a:avLst/>
              <a:gdLst/>
              <a:ahLst/>
              <a:cxnLst/>
              <a:rect l="l" t="t" r="r" b="b"/>
              <a:pathLst>
                <a:path w="1578483" h="351282">
                  <a:moveTo>
                    <a:pt x="15367" y="0"/>
                  </a:moveTo>
                  <a:lnTo>
                    <a:pt x="1563116" y="0"/>
                  </a:lnTo>
                  <a:cubicBezTo>
                    <a:pt x="1571625" y="0"/>
                    <a:pt x="1578483" y="6858"/>
                    <a:pt x="1578483" y="15367"/>
                  </a:cubicBezTo>
                  <a:lnTo>
                    <a:pt x="1578483" y="335915"/>
                  </a:lnTo>
                  <a:cubicBezTo>
                    <a:pt x="1578483" y="344424"/>
                    <a:pt x="1571625" y="351282"/>
                    <a:pt x="1563116" y="351282"/>
                  </a:cubicBezTo>
                  <a:lnTo>
                    <a:pt x="15367" y="351282"/>
                  </a:lnTo>
                  <a:cubicBezTo>
                    <a:pt x="6858" y="351282"/>
                    <a:pt x="0" y="344424"/>
                    <a:pt x="0" y="335915"/>
                  </a:cubicBezTo>
                  <a:lnTo>
                    <a:pt x="0" y="15367"/>
                  </a:lnTo>
                  <a:cubicBezTo>
                    <a:pt x="0" y="6858"/>
                    <a:pt x="6858" y="0"/>
                    <a:pt x="15367" y="0"/>
                  </a:cubicBezTo>
                  <a:moveTo>
                    <a:pt x="15367" y="30861"/>
                  </a:moveTo>
                  <a:lnTo>
                    <a:pt x="15367" y="15367"/>
                  </a:lnTo>
                  <a:lnTo>
                    <a:pt x="30861" y="15367"/>
                  </a:lnTo>
                  <a:lnTo>
                    <a:pt x="30861" y="335915"/>
                  </a:lnTo>
                  <a:lnTo>
                    <a:pt x="15367" y="335915"/>
                  </a:lnTo>
                  <a:lnTo>
                    <a:pt x="15367" y="320421"/>
                  </a:lnTo>
                  <a:lnTo>
                    <a:pt x="1563116" y="320421"/>
                  </a:lnTo>
                  <a:lnTo>
                    <a:pt x="1563116" y="335788"/>
                  </a:lnTo>
                  <a:lnTo>
                    <a:pt x="1547749" y="335788"/>
                  </a:lnTo>
                  <a:lnTo>
                    <a:pt x="1547749" y="15367"/>
                  </a:lnTo>
                  <a:lnTo>
                    <a:pt x="1563116" y="15367"/>
                  </a:lnTo>
                  <a:lnTo>
                    <a:pt x="1563116" y="30861"/>
                  </a:lnTo>
                  <a:lnTo>
                    <a:pt x="15367" y="308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637681" y="9405120"/>
            <a:ext cx="1553467" cy="263449"/>
            <a:chOff x="0" y="0"/>
            <a:chExt cx="2071290" cy="351266"/>
          </a:xfrm>
        </p:grpSpPr>
        <p:sp>
          <p:nvSpPr>
            <p:cNvPr id="47" name="Freeform 47"/>
            <p:cNvSpPr/>
            <p:nvPr/>
          </p:nvSpPr>
          <p:spPr>
            <a:xfrm>
              <a:off x="15367" y="15367"/>
              <a:ext cx="2040509" cy="320548"/>
            </a:xfrm>
            <a:custGeom>
              <a:avLst/>
              <a:gdLst/>
              <a:ahLst/>
              <a:cxnLst/>
              <a:rect l="l" t="t" r="r" b="b"/>
              <a:pathLst>
                <a:path w="2040509" h="320548">
                  <a:moveTo>
                    <a:pt x="0" y="0"/>
                  </a:moveTo>
                  <a:lnTo>
                    <a:pt x="2040509" y="0"/>
                  </a:lnTo>
                  <a:lnTo>
                    <a:pt x="2040509" y="320548"/>
                  </a:lnTo>
                  <a:lnTo>
                    <a:pt x="0" y="3205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0"/>
              <a:ext cx="2071243" cy="351282"/>
            </a:xfrm>
            <a:custGeom>
              <a:avLst/>
              <a:gdLst/>
              <a:ahLst/>
              <a:cxnLst/>
              <a:rect l="l" t="t" r="r" b="b"/>
              <a:pathLst>
                <a:path w="2071243" h="351282">
                  <a:moveTo>
                    <a:pt x="15367" y="0"/>
                  </a:moveTo>
                  <a:lnTo>
                    <a:pt x="2055876" y="0"/>
                  </a:lnTo>
                  <a:cubicBezTo>
                    <a:pt x="2064385" y="0"/>
                    <a:pt x="2071243" y="6858"/>
                    <a:pt x="2071243" y="15367"/>
                  </a:cubicBezTo>
                  <a:lnTo>
                    <a:pt x="2071243" y="335915"/>
                  </a:lnTo>
                  <a:cubicBezTo>
                    <a:pt x="2071243" y="344424"/>
                    <a:pt x="2064385" y="351282"/>
                    <a:pt x="2055876" y="351282"/>
                  </a:cubicBezTo>
                  <a:lnTo>
                    <a:pt x="15367" y="351282"/>
                  </a:lnTo>
                  <a:cubicBezTo>
                    <a:pt x="6858" y="351282"/>
                    <a:pt x="0" y="344424"/>
                    <a:pt x="0" y="335915"/>
                  </a:cubicBezTo>
                  <a:lnTo>
                    <a:pt x="0" y="15367"/>
                  </a:lnTo>
                  <a:cubicBezTo>
                    <a:pt x="0" y="6858"/>
                    <a:pt x="6858" y="0"/>
                    <a:pt x="15367" y="0"/>
                  </a:cubicBezTo>
                  <a:moveTo>
                    <a:pt x="15367" y="30861"/>
                  </a:moveTo>
                  <a:lnTo>
                    <a:pt x="15367" y="15367"/>
                  </a:lnTo>
                  <a:lnTo>
                    <a:pt x="30861" y="15367"/>
                  </a:lnTo>
                  <a:lnTo>
                    <a:pt x="30861" y="335915"/>
                  </a:lnTo>
                  <a:lnTo>
                    <a:pt x="15367" y="335915"/>
                  </a:lnTo>
                  <a:lnTo>
                    <a:pt x="15367" y="320421"/>
                  </a:lnTo>
                  <a:lnTo>
                    <a:pt x="2055876" y="320421"/>
                  </a:lnTo>
                  <a:lnTo>
                    <a:pt x="2055876" y="335788"/>
                  </a:lnTo>
                  <a:lnTo>
                    <a:pt x="2040509" y="335788"/>
                  </a:lnTo>
                  <a:lnTo>
                    <a:pt x="2040509" y="15367"/>
                  </a:lnTo>
                  <a:lnTo>
                    <a:pt x="2055876" y="15367"/>
                  </a:lnTo>
                  <a:lnTo>
                    <a:pt x="2055876" y="30861"/>
                  </a:lnTo>
                  <a:lnTo>
                    <a:pt x="15367" y="308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9637681" y="8285239"/>
            <a:ext cx="7812889" cy="144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546" b="1" spc="13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Como dato curioso: </a:t>
            </a:r>
          </a:p>
          <a:p>
            <a:pPr algn="l">
              <a:lnSpc>
                <a:spcPts val="2728"/>
              </a:lnSpc>
            </a:pPr>
            <a:endParaRPr lang="en-US" sz="2546" b="1" spc="13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2728"/>
              </a:lnSpc>
            </a:pPr>
            <a:r>
              <a:rPr lang="en-US" sz="2273" spc="12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Más del </a:t>
            </a:r>
            <a:r>
              <a:rPr lang="en-US" sz="2273" b="1" spc="12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90 % </a:t>
            </a:r>
            <a:r>
              <a:rPr lang="en-US" sz="2273" spc="12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valoró este espacio, confirmando </a:t>
            </a:r>
            <a:r>
              <a:rPr lang="en-US" sz="2273" b="1" spc="12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su impacto y conexión.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5112" cy="7415693"/>
            <a:chOff x="0" y="0"/>
            <a:chExt cx="24380150" cy="98875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9887458"/>
            </a:xfrm>
            <a:custGeom>
              <a:avLst/>
              <a:gdLst/>
              <a:ahLst/>
              <a:cxnLst/>
              <a:rect l="l" t="t" r="r" b="b"/>
              <a:pathLst>
                <a:path w="24380189" h="9887458">
                  <a:moveTo>
                    <a:pt x="0" y="9887458"/>
                  </a:moveTo>
                  <a:lnTo>
                    <a:pt x="24380189" y="9887458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9887458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699823"/>
            <a:ext cx="18285112" cy="585632"/>
            <a:chOff x="0" y="0"/>
            <a:chExt cx="24380150" cy="7808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0189" cy="780796"/>
            </a:xfrm>
            <a:custGeom>
              <a:avLst/>
              <a:gdLst/>
              <a:ahLst/>
              <a:cxnLst/>
              <a:rect l="l" t="t" r="r" b="b"/>
              <a:pathLst>
                <a:path w="24380189" h="780796">
                  <a:moveTo>
                    <a:pt x="0" y="780796"/>
                  </a:moveTo>
                  <a:lnTo>
                    <a:pt x="24380189" y="780796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780796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12591" y="2624190"/>
            <a:ext cx="304944" cy="304944"/>
            <a:chOff x="0" y="0"/>
            <a:chExt cx="406593" cy="4065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3463" y="2695717"/>
            <a:ext cx="102987" cy="161825"/>
            <a:chOff x="0" y="0"/>
            <a:chExt cx="137316" cy="2157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2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089426" y="983027"/>
            <a:ext cx="7367757" cy="45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864" b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SOBRE EL ÚLTIMO </a:t>
            </a:r>
            <a:r>
              <a:rPr lang="en-US" sz="2864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CONVERSATORIO CARIBE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699485" y="617949"/>
            <a:ext cx="8196037" cy="1246424"/>
            <a:chOff x="0" y="0"/>
            <a:chExt cx="10928049" cy="1661898"/>
          </a:xfrm>
        </p:grpSpPr>
        <p:sp>
          <p:nvSpPr>
            <p:cNvPr id="12" name="Freeform 12"/>
            <p:cNvSpPr/>
            <p:nvPr/>
          </p:nvSpPr>
          <p:spPr>
            <a:xfrm>
              <a:off x="12319" y="0"/>
              <a:ext cx="10915015" cy="1661414"/>
            </a:xfrm>
            <a:custGeom>
              <a:avLst/>
              <a:gdLst/>
              <a:ahLst/>
              <a:cxnLst/>
              <a:rect l="l" t="t" r="r" b="b"/>
              <a:pathLst>
                <a:path w="10915015" h="1661414">
                  <a:moveTo>
                    <a:pt x="0" y="0"/>
                  </a:moveTo>
                  <a:lnTo>
                    <a:pt x="10902696" y="0"/>
                  </a:lnTo>
                  <a:cubicBezTo>
                    <a:pt x="10909554" y="0"/>
                    <a:pt x="10915015" y="5588"/>
                    <a:pt x="10915015" y="12319"/>
                  </a:cubicBezTo>
                  <a:lnTo>
                    <a:pt x="10915015" y="1649095"/>
                  </a:lnTo>
                  <a:cubicBezTo>
                    <a:pt x="10915015" y="1655953"/>
                    <a:pt x="10909428" y="1661414"/>
                    <a:pt x="10902696" y="1661414"/>
                  </a:cubicBezTo>
                  <a:lnTo>
                    <a:pt x="0" y="1661414"/>
                  </a:lnTo>
                  <a:lnTo>
                    <a:pt x="0" y="1636649"/>
                  </a:lnTo>
                  <a:lnTo>
                    <a:pt x="10902696" y="1636649"/>
                  </a:lnTo>
                  <a:lnTo>
                    <a:pt x="10902696" y="1648968"/>
                  </a:lnTo>
                  <a:lnTo>
                    <a:pt x="10890378" y="1648968"/>
                  </a:lnTo>
                  <a:lnTo>
                    <a:pt x="10890378" y="12319"/>
                  </a:lnTo>
                  <a:lnTo>
                    <a:pt x="10902696" y="12319"/>
                  </a:lnTo>
                  <a:lnTo>
                    <a:pt x="10902696" y="24638"/>
                  </a:lnTo>
                  <a:lnTo>
                    <a:pt x="0" y="24638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12591" y="432337"/>
            <a:ext cx="1617356" cy="1617356"/>
            <a:chOff x="0" y="0"/>
            <a:chExt cx="2156474" cy="21564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56460" cy="2156460"/>
            </a:xfrm>
            <a:custGeom>
              <a:avLst/>
              <a:gdLst/>
              <a:ahLst/>
              <a:cxnLst/>
              <a:rect l="l" t="t" r="r" b="b"/>
              <a:pathLst>
                <a:path w="2156460" h="2156460">
                  <a:moveTo>
                    <a:pt x="0" y="0"/>
                  </a:moveTo>
                  <a:lnTo>
                    <a:pt x="2156460" y="0"/>
                  </a:lnTo>
                  <a:lnTo>
                    <a:pt x="2156460" y="2156460"/>
                  </a:lnTo>
                  <a:lnTo>
                    <a:pt x="0" y="2156460"/>
                  </a:lnTo>
                  <a:close/>
                </a:path>
              </a:pathLst>
            </a:custGeom>
            <a:blipFill>
              <a:blip r:embed="rId3"/>
              <a:stretch>
                <a:fillRect t="-134" b="-13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TextBox 16"/>
          <p:cNvSpPr txBox="1"/>
          <p:nvPr/>
        </p:nvSpPr>
        <p:spPr>
          <a:xfrm>
            <a:off x="2246570" y="5024146"/>
            <a:ext cx="5255670" cy="1532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7"/>
              </a:lnSpc>
            </a:pPr>
            <a:r>
              <a:rPr lang="en-US" sz="2683" b="1" spc="13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Dato curioso: </a:t>
            </a:r>
            <a:r>
              <a:rPr lang="en-US" sz="2683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si cada uno fuera  el pedazo de una torta, </a:t>
            </a: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los temas  estratégicos se llevarían más de la mitad del pastel.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0" y="7224152"/>
            <a:ext cx="18285111" cy="2770190"/>
            <a:chOff x="0" y="0"/>
            <a:chExt cx="24380148" cy="369358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380189" cy="3693541"/>
            </a:xfrm>
            <a:custGeom>
              <a:avLst/>
              <a:gdLst/>
              <a:ahLst/>
              <a:cxnLst/>
              <a:rect l="l" t="t" r="r" b="b"/>
              <a:pathLst>
                <a:path w="24380189" h="3693541">
                  <a:moveTo>
                    <a:pt x="0" y="0"/>
                  </a:moveTo>
                  <a:lnTo>
                    <a:pt x="24380189" y="0"/>
                  </a:lnTo>
                  <a:lnTo>
                    <a:pt x="24380189" y="3693541"/>
                  </a:lnTo>
                  <a:lnTo>
                    <a:pt x="0" y="3693541"/>
                  </a:lnTo>
                  <a:close/>
                </a:path>
              </a:pathLst>
            </a:custGeom>
            <a:blipFill>
              <a:blip r:embed="rId6"/>
              <a:stretch>
                <a:fillRect l="-6" r="-6" b="-1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0" y="7415565"/>
            <a:ext cx="18285112" cy="2284773"/>
            <a:chOff x="0" y="0"/>
            <a:chExt cx="24380150" cy="304636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380189" cy="3045714"/>
            </a:xfrm>
            <a:custGeom>
              <a:avLst/>
              <a:gdLst/>
              <a:ahLst/>
              <a:cxnLst/>
              <a:rect l="l" t="t" r="r" b="b"/>
              <a:pathLst>
                <a:path w="24380189" h="3045714">
                  <a:moveTo>
                    <a:pt x="0" y="0"/>
                  </a:moveTo>
                  <a:lnTo>
                    <a:pt x="0" y="3045714"/>
                  </a:lnTo>
                  <a:lnTo>
                    <a:pt x="24380189" y="3045714"/>
                  </a:lnTo>
                  <a:lnTo>
                    <a:pt x="243801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861104" y="5182413"/>
            <a:ext cx="71617" cy="71617"/>
            <a:chOff x="0" y="0"/>
            <a:chExt cx="95489" cy="9548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504" cy="95504"/>
            </a:xfrm>
            <a:custGeom>
              <a:avLst/>
              <a:gdLst/>
              <a:ahLst/>
              <a:cxnLst/>
              <a:rect l="l" t="t" r="r" b="b"/>
              <a:pathLst>
                <a:path w="95504" h="95504">
                  <a:moveTo>
                    <a:pt x="0" y="0"/>
                  </a:moveTo>
                  <a:lnTo>
                    <a:pt x="95504" y="0"/>
                  </a:lnTo>
                  <a:lnTo>
                    <a:pt x="95504" y="95504"/>
                  </a:lnTo>
                  <a:lnTo>
                    <a:pt x="0" y="95504"/>
                  </a:lnTo>
                  <a:close/>
                </a:path>
              </a:pathLst>
            </a:custGeom>
            <a:blipFill>
              <a:blip r:embed="rId7"/>
              <a:stretch>
                <a:fillRect r="15" b="15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47384" y="8102076"/>
            <a:ext cx="304944" cy="304944"/>
            <a:chOff x="0" y="0"/>
            <a:chExt cx="406593" cy="40659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48256" y="8173602"/>
            <a:ext cx="102987" cy="161825"/>
            <a:chOff x="0" y="0"/>
            <a:chExt cx="137316" cy="21576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8"/>
              <a:stretch>
                <a:fillRect t="-382" r="-21" b="-37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529693" y="8111601"/>
            <a:ext cx="4249668" cy="1050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1"/>
              </a:lnSpc>
            </a:pPr>
            <a:r>
              <a:rPr lang="en-US" sz="2455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Los </a:t>
            </a:r>
            <a:r>
              <a:rPr lang="en-US" sz="2455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temas</a:t>
            </a:r>
            <a:r>
              <a:rPr lang="en-US" sz="2455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55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estratégicos</a:t>
            </a:r>
            <a:r>
              <a:rPr lang="en-US" sz="2455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55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son  </a:t>
            </a:r>
            <a:r>
              <a:rPr lang="en-US" sz="2455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prioritarios</a:t>
            </a:r>
            <a:r>
              <a:rPr lang="en-US" sz="2455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para  </a:t>
            </a:r>
            <a:r>
              <a:rPr lang="en-US" sz="2455" b="1" spc="13" dirty="0">
                <a:solidFill>
                  <a:srgbClr val="C1D60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+ 51 %</a:t>
            </a:r>
          </a:p>
          <a:p>
            <a:pPr algn="l">
              <a:lnSpc>
                <a:spcPts val="2701"/>
              </a:lnSpc>
            </a:pPr>
            <a:r>
              <a:rPr lang="en-US" sz="2455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US" sz="2455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los</a:t>
            </a:r>
            <a:r>
              <a:rPr lang="en-US" sz="2455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55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participantes</a:t>
            </a:r>
            <a:r>
              <a:rPr lang="en-US" sz="2455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6917601" y="8102076"/>
            <a:ext cx="304944" cy="304944"/>
            <a:chOff x="0" y="0"/>
            <a:chExt cx="406593" cy="40659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018472" y="8173602"/>
            <a:ext cx="102987" cy="161825"/>
            <a:chOff x="0" y="0"/>
            <a:chExt cx="137316" cy="21576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8"/>
              <a:stretch>
                <a:fillRect t="-382" r="-21" b="-37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567681" y="8102076"/>
            <a:ext cx="304944" cy="304944"/>
            <a:chOff x="0" y="0"/>
            <a:chExt cx="406593" cy="40659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668553" y="8173602"/>
            <a:ext cx="102987" cy="161825"/>
            <a:chOff x="0" y="0"/>
            <a:chExt cx="137316" cy="21576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9"/>
              <a:stretch>
                <a:fillRect t="-2572" r="-21" b="-256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202897" y="6198077"/>
            <a:ext cx="85778" cy="123166"/>
            <a:chOff x="0" y="0"/>
            <a:chExt cx="114371" cy="16422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4427" cy="164211"/>
            </a:xfrm>
            <a:custGeom>
              <a:avLst/>
              <a:gdLst/>
              <a:ahLst/>
              <a:cxnLst/>
              <a:rect l="l" t="t" r="r" b="b"/>
              <a:pathLst>
                <a:path w="114427" h="164211">
                  <a:moveTo>
                    <a:pt x="0" y="0"/>
                  </a:moveTo>
                  <a:lnTo>
                    <a:pt x="114427" y="0"/>
                  </a:lnTo>
                  <a:lnTo>
                    <a:pt x="114427" y="164211"/>
                  </a:lnTo>
                  <a:lnTo>
                    <a:pt x="0" y="164211"/>
                  </a:lnTo>
                  <a:close/>
                </a:path>
              </a:pathLst>
            </a:custGeom>
            <a:blipFill>
              <a:blip r:embed="rId10"/>
              <a:stretch>
                <a:fillRect t="-3149" r="49" b="-315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106294" y="4727216"/>
            <a:ext cx="182375" cy="123157"/>
            <a:chOff x="0" y="0"/>
            <a:chExt cx="243167" cy="16421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43205" cy="164211"/>
            </a:xfrm>
            <a:custGeom>
              <a:avLst/>
              <a:gdLst/>
              <a:ahLst/>
              <a:cxnLst/>
              <a:rect l="l" t="t" r="r" b="b"/>
              <a:pathLst>
                <a:path w="243205" h="164211">
                  <a:moveTo>
                    <a:pt x="0" y="0"/>
                  </a:moveTo>
                  <a:lnTo>
                    <a:pt x="243205" y="0"/>
                  </a:lnTo>
                  <a:lnTo>
                    <a:pt x="243205" y="164211"/>
                  </a:lnTo>
                  <a:lnTo>
                    <a:pt x="0" y="164211"/>
                  </a:lnTo>
                  <a:close/>
                </a:path>
              </a:pathLst>
            </a:custGeom>
            <a:blipFill>
              <a:blip r:embed="rId11"/>
              <a:stretch>
                <a:fillRect t="-1123" r="15" b="-112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102075" y="3078753"/>
            <a:ext cx="186594" cy="123166"/>
            <a:chOff x="0" y="0"/>
            <a:chExt cx="248792" cy="16422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48793" cy="164211"/>
            </a:xfrm>
            <a:custGeom>
              <a:avLst/>
              <a:gdLst/>
              <a:ahLst/>
              <a:cxnLst/>
              <a:rect l="l" t="t" r="r" b="b"/>
              <a:pathLst>
                <a:path w="248793" h="164211">
                  <a:moveTo>
                    <a:pt x="0" y="0"/>
                  </a:moveTo>
                  <a:lnTo>
                    <a:pt x="248793" y="0"/>
                  </a:lnTo>
                  <a:lnTo>
                    <a:pt x="248793" y="164211"/>
                  </a:lnTo>
                  <a:lnTo>
                    <a:pt x="0" y="164211"/>
                  </a:lnTo>
                  <a:close/>
                </a:path>
              </a:pathLst>
            </a:custGeom>
            <a:blipFill>
              <a:blip r:embed="rId12"/>
              <a:stretch>
                <a:fillRect t="-1086" b="-109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0152684" y="6501468"/>
            <a:ext cx="1554177" cy="595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3"/>
              </a:lnSpc>
            </a:pPr>
            <a:r>
              <a:rPr lang="en-US" sz="2182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Temas  estratégicos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302541" y="6488711"/>
            <a:ext cx="2107237" cy="814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1"/>
              </a:lnSpc>
            </a:pPr>
            <a:r>
              <a:rPr lang="en-US" sz="2182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Todos los temas de manera general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896649" y="6460136"/>
            <a:ext cx="2008128" cy="28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3"/>
              </a:lnSpc>
            </a:pPr>
            <a:r>
              <a:rPr lang="en-US" sz="2182" spc="-4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Casos de éxito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9110721" y="3895553"/>
            <a:ext cx="73359" cy="123157"/>
            <a:chOff x="0" y="0"/>
            <a:chExt cx="97812" cy="16421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97790" cy="164211"/>
            </a:xfrm>
            <a:custGeom>
              <a:avLst/>
              <a:gdLst/>
              <a:ahLst/>
              <a:cxnLst/>
              <a:rect l="l" t="t" r="r" b="b"/>
              <a:pathLst>
                <a:path w="97790" h="164211">
                  <a:moveTo>
                    <a:pt x="0" y="0"/>
                  </a:moveTo>
                  <a:lnTo>
                    <a:pt x="97790" y="0"/>
                  </a:lnTo>
                  <a:lnTo>
                    <a:pt x="97790" y="164211"/>
                  </a:lnTo>
                  <a:lnTo>
                    <a:pt x="0" y="164211"/>
                  </a:lnTo>
                  <a:close/>
                </a:path>
              </a:pathLst>
            </a:custGeom>
            <a:blipFill>
              <a:blip r:embed="rId13"/>
              <a:stretch>
                <a:fillRect l="-964" r="-987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203822" y="3895549"/>
            <a:ext cx="85501" cy="123157"/>
            <a:chOff x="0" y="0"/>
            <a:chExt cx="114002" cy="16421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14046" cy="164211"/>
            </a:xfrm>
            <a:custGeom>
              <a:avLst/>
              <a:gdLst/>
              <a:ahLst/>
              <a:cxnLst/>
              <a:rect l="l" t="t" r="r" b="b"/>
              <a:pathLst>
                <a:path w="114046" h="164211">
                  <a:moveTo>
                    <a:pt x="0" y="0"/>
                  </a:moveTo>
                  <a:lnTo>
                    <a:pt x="114046" y="0"/>
                  </a:lnTo>
                  <a:lnTo>
                    <a:pt x="114046" y="164211"/>
                  </a:lnTo>
                  <a:lnTo>
                    <a:pt x="0" y="164211"/>
                  </a:lnTo>
                  <a:close/>
                </a:path>
              </a:pathLst>
            </a:custGeom>
            <a:blipFill>
              <a:blip r:embed="rId14"/>
              <a:stretch>
                <a:fillRect l="-1442" r="-140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2619069" y="2838439"/>
            <a:ext cx="505930" cy="3405212"/>
            <a:chOff x="0" y="0"/>
            <a:chExt cx="674574" cy="454028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74497" cy="4539996"/>
            </a:xfrm>
            <a:custGeom>
              <a:avLst/>
              <a:gdLst/>
              <a:ahLst/>
              <a:cxnLst/>
              <a:rect l="l" t="t" r="r" b="b"/>
              <a:pathLst>
                <a:path w="674497" h="4539996">
                  <a:moveTo>
                    <a:pt x="674497" y="0"/>
                  </a:moveTo>
                  <a:lnTo>
                    <a:pt x="0" y="282194"/>
                  </a:lnTo>
                  <a:lnTo>
                    <a:pt x="0" y="4259326"/>
                  </a:lnTo>
                  <a:lnTo>
                    <a:pt x="674497" y="4539996"/>
                  </a:lnTo>
                  <a:lnTo>
                    <a:pt x="674497" y="0"/>
                  </a:lnTo>
                  <a:close/>
                </a:path>
              </a:pathLst>
            </a:custGeom>
            <a:solidFill>
              <a:srgbClr val="CDDCE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3124958" y="2838439"/>
            <a:ext cx="507086" cy="3405212"/>
            <a:chOff x="0" y="0"/>
            <a:chExt cx="676114" cy="4540283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676021" cy="4539996"/>
            </a:xfrm>
            <a:custGeom>
              <a:avLst/>
              <a:gdLst/>
              <a:ahLst/>
              <a:cxnLst/>
              <a:rect l="l" t="t" r="r" b="b"/>
              <a:pathLst>
                <a:path w="676021" h="4539996">
                  <a:moveTo>
                    <a:pt x="0" y="0"/>
                  </a:moveTo>
                  <a:lnTo>
                    <a:pt x="0" y="4539996"/>
                  </a:lnTo>
                  <a:lnTo>
                    <a:pt x="676021" y="4259326"/>
                  </a:lnTo>
                  <a:lnTo>
                    <a:pt x="676021" y="282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1CC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2619069" y="4859475"/>
            <a:ext cx="1013016" cy="422185"/>
            <a:chOff x="0" y="0"/>
            <a:chExt cx="1350688" cy="562914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350518" cy="562864"/>
            </a:xfrm>
            <a:custGeom>
              <a:avLst/>
              <a:gdLst/>
              <a:ahLst/>
              <a:cxnLst/>
              <a:rect l="l" t="t" r="r" b="b"/>
              <a:pathLst>
                <a:path w="1350518" h="562864">
                  <a:moveTo>
                    <a:pt x="674497" y="0"/>
                  </a:moveTo>
                  <a:lnTo>
                    <a:pt x="0" y="280797"/>
                  </a:lnTo>
                  <a:lnTo>
                    <a:pt x="674497" y="562864"/>
                  </a:lnTo>
                  <a:lnTo>
                    <a:pt x="1350518" y="280670"/>
                  </a:lnTo>
                  <a:lnTo>
                    <a:pt x="674497" y="0"/>
                  </a:lnTo>
                  <a:close/>
                </a:path>
              </a:pathLst>
            </a:custGeom>
            <a:solidFill>
              <a:srgbClr val="EFAD41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2619069" y="5073743"/>
            <a:ext cx="505930" cy="1168172"/>
            <a:chOff x="0" y="0"/>
            <a:chExt cx="674574" cy="1557563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74497" cy="1556893"/>
            </a:xfrm>
            <a:custGeom>
              <a:avLst/>
              <a:gdLst/>
              <a:ahLst/>
              <a:cxnLst/>
              <a:rect l="l" t="t" r="r" b="b"/>
              <a:pathLst>
                <a:path w="674497" h="1556893">
                  <a:moveTo>
                    <a:pt x="0" y="0"/>
                  </a:moveTo>
                  <a:lnTo>
                    <a:pt x="0" y="1298067"/>
                  </a:lnTo>
                  <a:lnTo>
                    <a:pt x="674497" y="1556893"/>
                  </a:lnTo>
                  <a:lnTo>
                    <a:pt x="674497" y="260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3124958" y="5054107"/>
            <a:ext cx="507086" cy="1187809"/>
            <a:chOff x="0" y="0"/>
            <a:chExt cx="676114" cy="1583745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676021" cy="1583055"/>
            </a:xfrm>
            <a:custGeom>
              <a:avLst/>
              <a:gdLst/>
              <a:ahLst/>
              <a:cxnLst/>
              <a:rect l="l" t="t" r="r" b="b"/>
              <a:pathLst>
                <a:path w="676021" h="1583055">
                  <a:moveTo>
                    <a:pt x="676021" y="0"/>
                  </a:moveTo>
                  <a:lnTo>
                    <a:pt x="0" y="264541"/>
                  </a:lnTo>
                  <a:lnTo>
                    <a:pt x="0" y="1583055"/>
                  </a:lnTo>
                  <a:lnTo>
                    <a:pt x="676021" y="1319911"/>
                  </a:lnTo>
                  <a:lnTo>
                    <a:pt x="676021" y="0"/>
                  </a:lnTo>
                  <a:close/>
                </a:path>
              </a:pathLst>
            </a:custGeom>
            <a:solidFill>
              <a:srgbClr val="EFAD41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3124958" y="4859475"/>
            <a:ext cx="507086" cy="422185"/>
            <a:chOff x="0" y="0"/>
            <a:chExt cx="676114" cy="562914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676021" cy="562864"/>
            </a:xfrm>
            <a:custGeom>
              <a:avLst/>
              <a:gdLst/>
              <a:ahLst/>
              <a:cxnLst/>
              <a:rect l="l" t="t" r="r" b="b"/>
              <a:pathLst>
                <a:path w="676021" h="562864">
                  <a:moveTo>
                    <a:pt x="0" y="0"/>
                  </a:moveTo>
                  <a:lnTo>
                    <a:pt x="0" y="562864"/>
                  </a:lnTo>
                  <a:lnTo>
                    <a:pt x="676021" y="280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2619069" y="2838441"/>
            <a:ext cx="1013016" cy="422185"/>
            <a:chOff x="0" y="0"/>
            <a:chExt cx="1350688" cy="562914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350518" cy="562864"/>
            </a:xfrm>
            <a:custGeom>
              <a:avLst/>
              <a:gdLst/>
              <a:ahLst/>
              <a:cxnLst/>
              <a:rect l="l" t="t" r="r" b="b"/>
              <a:pathLst>
                <a:path w="1350518" h="562864">
                  <a:moveTo>
                    <a:pt x="674497" y="0"/>
                  </a:moveTo>
                  <a:lnTo>
                    <a:pt x="0" y="282194"/>
                  </a:lnTo>
                  <a:lnTo>
                    <a:pt x="674497" y="562864"/>
                  </a:lnTo>
                  <a:lnTo>
                    <a:pt x="1350518" y="282194"/>
                  </a:lnTo>
                  <a:lnTo>
                    <a:pt x="674497" y="0"/>
                  </a:lnTo>
                  <a:close/>
                </a:path>
              </a:pathLst>
            </a:custGeom>
            <a:solidFill>
              <a:srgbClr val="EAF2F6">
                <a:alpha val="48627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30380" y="2838439"/>
            <a:ext cx="505930" cy="3405212"/>
            <a:chOff x="0" y="0"/>
            <a:chExt cx="674574" cy="4540283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674497" cy="4539996"/>
            </a:xfrm>
            <a:custGeom>
              <a:avLst/>
              <a:gdLst/>
              <a:ahLst/>
              <a:cxnLst/>
              <a:rect l="l" t="t" r="r" b="b"/>
              <a:pathLst>
                <a:path w="674497" h="4539996">
                  <a:moveTo>
                    <a:pt x="674497" y="0"/>
                  </a:moveTo>
                  <a:lnTo>
                    <a:pt x="0" y="282194"/>
                  </a:lnTo>
                  <a:lnTo>
                    <a:pt x="0" y="4259326"/>
                  </a:lnTo>
                  <a:lnTo>
                    <a:pt x="674497" y="4539996"/>
                  </a:lnTo>
                  <a:lnTo>
                    <a:pt x="674497" y="0"/>
                  </a:lnTo>
                  <a:close/>
                </a:path>
              </a:pathLst>
            </a:custGeom>
            <a:solidFill>
              <a:srgbClr val="CDDCE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736268" y="2838439"/>
            <a:ext cx="507086" cy="3405212"/>
            <a:chOff x="0" y="0"/>
            <a:chExt cx="676114" cy="4540283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676021" cy="4539996"/>
            </a:xfrm>
            <a:custGeom>
              <a:avLst/>
              <a:gdLst/>
              <a:ahLst/>
              <a:cxnLst/>
              <a:rect l="l" t="t" r="r" b="b"/>
              <a:pathLst>
                <a:path w="676021" h="4539996">
                  <a:moveTo>
                    <a:pt x="0" y="0"/>
                  </a:moveTo>
                  <a:lnTo>
                    <a:pt x="0" y="4539996"/>
                  </a:lnTo>
                  <a:lnTo>
                    <a:pt x="676021" y="4259326"/>
                  </a:lnTo>
                  <a:lnTo>
                    <a:pt x="676021" y="282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1CC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30380" y="3302694"/>
            <a:ext cx="1013016" cy="422185"/>
            <a:chOff x="0" y="0"/>
            <a:chExt cx="1350688" cy="562914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350518" cy="562864"/>
            </a:xfrm>
            <a:custGeom>
              <a:avLst/>
              <a:gdLst/>
              <a:ahLst/>
              <a:cxnLst/>
              <a:rect l="l" t="t" r="r" b="b"/>
              <a:pathLst>
                <a:path w="1350518" h="562864">
                  <a:moveTo>
                    <a:pt x="674497" y="0"/>
                  </a:moveTo>
                  <a:lnTo>
                    <a:pt x="0" y="280797"/>
                  </a:lnTo>
                  <a:lnTo>
                    <a:pt x="674497" y="562864"/>
                  </a:lnTo>
                  <a:lnTo>
                    <a:pt x="1350518" y="280670"/>
                  </a:lnTo>
                  <a:lnTo>
                    <a:pt x="674497" y="0"/>
                  </a:lnTo>
                  <a:close/>
                </a:path>
              </a:pathLst>
            </a:custGeom>
            <a:solidFill>
              <a:srgbClr val="EFAD41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30380" y="3510874"/>
            <a:ext cx="505930" cy="2732949"/>
            <a:chOff x="0" y="0"/>
            <a:chExt cx="674574" cy="3643931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674497" cy="3643376"/>
            </a:xfrm>
            <a:custGeom>
              <a:avLst/>
              <a:gdLst/>
              <a:ahLst/>
              <a:cxnLst/>
              <a:rect l="l" t="t" r="r" b="b"/>
              <a:pathLst>
                <a:path w="674497" h="3643376">
                  <a:moveTo>
                    <a:pt x="0" y="0"/>
                  </a:moveTo>
                  <a:lnTo>
                    <a:pt x="0" y="3362706"/>
                  </a:lnTo>
                  <a:lnTo>
                    <a:pt x="674497" y="3643376"/>
                  </a:lnTo>
                  <a:lnTo>
                    <a:pt x="674497" y="282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736268" y="3513255"/>
            <a:ext cx="507086" cy="2730638"/>
            <a:chOff x="0" y="0"/>
            <a:chExt cx="676114" cy="3640851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676021" cy="3640328"/>
            </a:xfrm>
            <a:custGeom>
              <a:avLst/>
              <a:gdLst/>
              <a:ahLst/>
              <a:cxnLst/>
              <a:rect l="l" t="t" r="r" b="b"/>
              <a:pathLst>
                <a:path w="676021" h="3640328">
                  <a:moveTo>
                    <a:pt x="676021" y="0"/>
                  </a:moveTo>
                  <a:lnTo>
                    <a:pt x="0" y="282194"/>
                  </a:lnTo>
                  <a:lnTo>
                    <a:pt x="0" y="3640328"/>
                  </a:lnTo>
                  <a:lnTo>
                    <a:pt x="676021" y="3359658"/>
                  </a:lnTo>
                  <a:lnTo>
                    <a:pt x="676021" y="0"/>
                  </a:lnTo>
                  <a:close/>
                </a:path>
              </a:pathLst>
            </a:custGeom>
            <a:solidFill>
              <a:srgbClr val="EFAD41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736268" y="3302694"/>
            <a:ext cx="507086" cy="422185"/>
            <a:chOff x="0" y="0"/>
            <a:chExt cx="676114" cy="562914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676021" cy="562864"/>
            </a:xfrm>
            <a:custGeom>
              <a:avLst/>
              <a:gdLst/>
              <a:ahLst/>
              <a:cxnLst/>
              <a:rect l="l" t="t" r="r" b="b"/>
              <a:pathLst>
                <a:path w="676021" h="562864">
                  <a:moveTo>
                    <a:pt x="0" y="0"/>
                  </a:moveTo>
                  <a:lnTo>
                    <a:pt x="0" y="562864"/>
                  </a:lnTo>
                  <a:lnTo>
                    <a:pt x="676021" y="280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30380" y="2838441"/>
            <a:ext cx="1013016" cy="422185"/>
            <a:chOff x="0" y="0"/>
            <a:chExt cx="1350688" cy="562914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350518" cy="562864"/>
            </a:xfrm>
            <a:custGeom>
              <a:avLst/>
              <a:gdLst/>
              <a:ahLst/>
              <a:cxnLst/>
              <a:rect l="l" t="t" r="r" b="b"/>
              <a:pathLst>
                <a:path w="1350518" h="562864">
                  <a:moveTo>
                    <a:pt x="674497" y="0"/>
                  </a:moveTo>
                  <a:lnTo>
                    <a:pt x="0" y="282194"/>
                  </a:lnTo>
                  <a:lnTo>
                    <a:pt x="674497" y="562864"/>
                  </a:lnTo>
                  <a:lnTo>
                    <a:pt x="1350518" y="282194"/>
                  </a:lnTo>
                  <a:lnTo>
                    <a:pt x="674497" y="0"/>
                  </a:lnTo>
                  <a:close/>
                </a:path>
              </a:pathLst>
            </a:custGeom>
            <a:solidFill>
              <a:srgbClr val="EAF2F6">
                <a:alpha val="48627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5260721" y="2838439"/>
            <a:ext cx="505930" cy="3405212"/>
            <a:chOff x="0" y="0"/>
            <a:chExt cx="674574" cy="4540283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674497" cy="4539996"/>
            </a:xfrm>
            <a:custGeom>
              <a:avLst/>
              <a:gdLst/>
              <a:ahLst/>
              <a:cxnLst/>
              <a:rect l="l" t="t" r="r" b="b"/>
              <a:pathLst>
                <a:path w="674497" h="4539996">
                  <a:moveTo>
                    <a:pt x="674497" y="0"/>
                  </a:moveTo>
                  <a:lnTo>
                    <a:pt x="0" y="282194"/>
                  </a:lnTo>
                  <a:lnTo>
                    <a:pt x="0" y="4259326"/>
                  </a:lnTo>
                  <a:lnTo>
                    <a:pt x="674497" y="4539996"/>
                  </a:lnTo>
                  <a:lnTo>
                    <a:pt x="674497" y="0"/>
                  </a:lnTo>
                  <a:close/>
                </a:path>
              </a:pathLst>
            </a:custGeom>
            <a:solidFill>
              <a:srgbClr val="CDDCE4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5766610" y="2838439"/>
            <a:ext cx="507086" cy="3405212"/>
            <a:chOff x="0" y="0"/>
            <a:chExt cx="676114" cy="4540283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676021" cy="4539996"/>
            </a:xfrm>
            <a:custGeom>
              <a:avLst/>
              <a:gdLst/>
              <a:ahLst/>
              <a:cxnLst/>
              <a:rect l="l" t="t" r="r" b="b"/>
              <a:pathLst>
                <a:path w="676021" h="4539996">
                  <a:moveTo>
                    <a:pt x="0" y="0"/>
                  </a:moveTo>
                  <a:lnTo>
                    <a:pt x="0" y="4539996"/>
                  </a:lnTo>
                  <a:lnTo>
                    <a:pt x="676021" y="4259326"/>
                  </a:lnTo>
                  <a:lnTo>
                    <a:pt x="676021" y="282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1CC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260721" y="4720863"/>
            <a:ext cx="1013016" cy="422185"/>
            <a:chOff x="0" y="0"/>
            <a:chExt cx="1350688" cy="562914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350518" cy="562864"/>
            </a:xfrm>
            <a:custGeom>
              <a:avLst/>
              <a:gdLst/>
              <a:ahLst/>
              <a:cxnLst/>
              <a:rect l="l" t="t" r="r" b="b"/>
              <a:pathLst>
                <a:path w="1350518" h="562864">
                  <a:moveTo>
                    <a:pt x="674497" y="0"/>
                  </a:moveTo>
                  <a:lnTo>
                    <a:pt x="0" y="280797"/>
                  </a:lnTo>
                  <a:lnTo>
                    <a:pt x="674497" y="562864"/>
                  </a:lnTo>
                  <a:lnTo>
                    <a:pt x="1350518" y="280670"/>
                  </a:lnTo>
                  <a:lnTo>
                    <a:pt x="674497" y="0"/>
                  </a:lnTo>
                  <a:close/>
                </a:path>
              </a:pathLst>
            </a:custGeom>
            <a:solidFill>
              <a:srgbClr val="EFAD41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5260721" y="4934556"/>
            <a:ext cx="505930" cy="1327405"/>
            <a:chOff x="0" y="0"/>
            <a:chExt cx="674574" cy="1769873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674497" cy="1769745"/>
            </a:xfrm>
            <a:custGeom>
              <a:avLst/>
              <a:gdLst/>
              <a:ahLst/>
              <a:cxnLst/>
              <a:rect l="l" t="t" r="r" b="b"/>
              <a:pathLst>
                <a:path w="674497" h="1769745">
                  <a:moveTo>
                    <a:pt x="0" y="0"/>
                  </a:moveTo>
                  <a:lnTo>
                    <a:pt x="0" y="1501013"/>
                  </a:lnTo>
                  <a:lnTo>
                    <a:pt x="674497" y="1769745"/>
                  </a:lnTo>
                  <a:lnTo>
                    <a:pt x="674497" y="270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5766610" y="4934555"/>
            <a:ext cx="507086" cy="1344063"/>
            <a:chOff x="0" y="0"/>
            <a:chExt cx="676114" cy="1792084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676021" cy="1791843"/>
            </a:xfrm>
            <a:custGeom>
              <a:avLst/>
              <a:gdLst/>
              <a:ahLst/>
              <a:cxnLst/>
              <a:rect l="l" t="t" r="r" b="b"/>
              <a:pathLst>
                <a:path w="676021" h="1791843">
                  <a:moveTo>
                    <a:pt x="676021" y="0"/>
                  </a:moveTo>
                  <a:lnTo>
                    <a:pt x="0" y="273558"/>
                  </a:lnTo>
                  <a:lnTo>
                    <a:pt x="0" y="1791843"/>
                  </a:lnTo>
                  <a:lnTo>
                    <a:pt x="676021" y="1519809"/>
                  </a:lnTo>
                  <a:lnTo>
                    <a:pt x="676021" y="0"/>
                  </a:lnTo>
                  <a:close/>
                </a:path>
              </a:pathLst>
            </a:custGeom>
            <a:solidFill>
              <a:srgbClr val="EFAD41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766610" y="4720863"/>
            <a:ext cx="507086" cy="422185"/>
            <a:chOff x="0" y="0"/>
            <a:chExt cx="676114" cy="562914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676021" cy="562864"/>
            </a:xfrm>
            <a:custGeom>
              <a:avLst/>
              <a:gdLst/>
              <a:ahLst/>
              <a:cxnLst/>
              <a:rect l="l" t="t" r="r" b="b"/>
              <a:pathLst>
                <a:path w="676021" h="562864">
                  <a:moveTo>
                    <a:pt x="0" y="0"/>
                  </a:moveTo>
                  <a:lnTo>
                    <a:pt x="0" y="562864"/>
                  </a:lnTo>
                  <a:lnTo>
                    <a:pt x="676021" y="280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E25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5260721" y="2838441"/>
            <a:ext cx="1013016" cy="422185"/>
            <a:chOff x="0" y="0"/>
            <a:chExt cx="1350688" cy="562914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1350518" cy="562864"/>
            </a:xfrm>
            <a:custGeom>
              <a:avLst/>
              <a:gdLst/>
              <a:ahLst/>
              <a:cxnLst/>
              <a:rect l="l" t="t" r="r" b="b"/>
              <a:pathLst>
                <a:path w="1350518" h="562864">
                  <a:moveTo>
                    <a:pt x="674497" y="0"/>
                  </a:moveTo>
                  <a:lnTo>
                    <a:pt x="0" y="282194"/>
                  </a:lnTo>
                  <a:lnTo>
                    <a:pt x="674497" y="562864"/>
                  </a:lnTo>
                  <a:lnTo>
                    <a:pt x="1350518" y="282194"/>
                  </a:lnTo>
                  <a:lnTo>
                    <a:pt x="674497" y="0"/>
                  </a:lnTo>
                  <a:close/>
                </a:path>
              </a:pathLst>
            </a:custGeom>
            <a:solidFill>
              <a:srgbClr val="EAF2F6">
                <a:alpha val="48627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1" name="TextBox 91"/>
          <p:cNvSpPr txBox="1"/>
          <p:nvPr/>
        </p:nvSpPr>
        <p:spPr>
          <a:xfrm>
            <a:off x="10433716" y="2085985"/>
            <a:ext cx="808483" cy="68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9"/>
              </a:lnSpc>
            </a:pPr>
            <a:r>
              <a:rPr lang="en-US" sz="2182" b="1">
                <a:solidFill>
                  <a:srgbClr val="000E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38 votos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5505449" y="2085985"/>
            <a:ext cx="983495" cy="68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9"/>
              </a:lnSpc>
            </a:pPr>
            <a:r>
              <a:rPr lang="en-US" sz="2182" b="1">
                <a:solidFill>
                  <a:srgbClr val="000E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 votos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2908239" y="2085985"/>
            <a:ext cx="808483" cy="68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9"/>
              </a:lnSpc>
            </a:pPr>
            <a:r>
              <a:rPr lang="en-US" sz="2182" b="1">
                <a:solidFill>
                  <a:srgbClr val="000E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18 votos</a:t>
            </a:r>
          </a:p>
        </p:txBody>
      </p:sp>
      <p:grpSp>
        <p:nvGrpSpPr>
          <p:cNvPr id="94" name="Group 94"/>
          <p:cNvGrpSpPr/>
          <p:nvPr/>
        </p:nvGrpSpPr>
        <p:grpSpPr>
          <a:xfrm>
            <a:off x="9120754" y="5491595"/>
            <a:ext cx="47936" cy="119552"/>
            <a:chOff x="0" y="0"/>
            <a:chExt cx="63915" cy="159403"/>
          </a:xfrm>
        </p:grpSpPr>
        <p:sp>
          <p:nvSpPr>
            <p:cNvPr id="95" name="Freeform 95"/>
            <p:cNvSpPr/>
            <p:nvPr/>
          </p:nvSpPr>
          <p:spPr>
            <a:xfrm>
              <a:off x="34671" y="27178"/>
              <a:ext cx="29083" cy="131699"/>
            </a:xfrm>
            <a:custGeom>
              <a:avLst/>
              <a:gdLst/>
              <a:ahLst/>
              <a:cxnLst/>
              <a:rect l="l" t="t" r="r" b="b"/>
              <a:pathLst>
                <a:path w="29083" h="131699">
                  <a:moveTo>
                    <a:pt x="29083" y="0"/>
                  </a:moveTo>
                  <a:lnTo>
                    <a:pt x="0" y="0"/>
                  </a:lnTo>
                  <a:lnTo>
                    <a:pt x="0" y="131699"/>
                  </a:lnTo>
                  <a:lnTo>
                    <a:pt x="29083" y="131699"/>
                  </a:lnTo>
                  <a:lnTo>
                    <a:pt x="29083" y="0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6" name="Freeform 96"/>
            <p:cNvSpPr/>
            <p:nvPr/>
          </p:nvSpPr>
          <p:spPr>
            <a:xfrm>
              <a:off x="0" y="0"/>
              <a:ext cx="63754" cy="41783"/>
            </a:xfrm>
            <a:custGeom>
              <a:avLst/>
              <a:gdLst/>
              <a:ahLst/>
              <a:cxnLst/>
              <a:rect l="l" t="t" r="r" b="b"/>
              <a:pathLst>
                <a:path w="63754" h="41783">
                  <a:moveTo>
                    <a:pt x="63754" y="0"/>
                  </a:moveTo>
                  <a:lnTo>
                    <a:pt x="38608" y="0"/>
                  </a:lnTo>
                  <a:lnTo>
                    <a:pt x="0" y="19050"/>
                  </a:lnTo>
                  <a:lnTo>
                    <a:pt x="5080" y="41783"/>
                  </a:lnTo>
                  <a:lnTo>
                    <a:pt x="34163" y="27178"/>
                  </a:lnTo>
                  <a:lnTo>
                    <a:pt x="63754" y="27178"/>
                  </a:lnTo>
                  <a:lnTo>
                    <a:pt x="63754" y="0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3089426" y="2695717"/>
            <a:ext cx="1130202" cy="333294"/>
            <a:chOff x="0" y="0"/>
            <a:chExt cx="1210559" cy="356991"/>
          </a:xfrm>
        </p:grpSpPr>
        <p:sp>
          <p:nvSpPr>
            <p:cNvPr id="98" name="Freeform 98"/>
            <p:cNvSpPr/>
            <p:nvPr/>
          </p:nvSpPr>
          <p:spPr>
            <a:xfrm>
              <a:off x="15367" y="15367"/>
              <a:ext cx="1179830" cy="326263"/>
            </a:xfrm>
            <a:custGeom>
              <a:avLst/>
              <a:gdLst/>
              <a:ahLst/>
              <a:cxnLst/>
              <a:rect l="l" t="t" r="r" b="b"/>
              <a:pathLst>
                <a:path w="1179830" h="326263">
                  <a:moveTo>
                    <a:pt x="0" y="0"/>
                  </a:moveTo>
                  <a:lnTo>
                    <a:pt x="1179830" y="0"/>
                  </a:lnTo>
                  <a:lnTo>
                    <a:pt x="1179830" y="326263"/>
                  </a:lnTo>
                  <a:lnTo>
                    <a:pt x="0" y="3262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9" name="Freeform 99"/>
            <p:cNvSpPr/>
            <p:nvPr/>
          </p:nvSpPr>
          <p:spPr>
            <a:xfrm>
              <a:off x="0" y="0"/>
              <a:ext cx="1210564" cy="356997"/>
            </a:xfrm>
            <a:custGeom>
              <a:avLst/>
              <a:gdLst/>
              <a:ahLst/>
              <a:cxnLst/>
              <a:rect l="l" t="t" r="r" b="b"/>
              <a:pathLst>
                <a:path w="1210564" h="356997">
                  <a:moveTo>
                    <a:pt x="15367" y="0"/>
                  </a:moveTo>
                  <a:lnTo>
                    <a:pt x="1195197" y="0"/>
                  </a:lnTo>
                  <a:cubicBezTo>
                    <a:pt x="1203706" y="0"/>
                    <a:pt x="1210564" y="6858"/>
                    <a:pt x="1210564" y="15367"/>
                  </a:cubicBezTo>
                  <a:lnTo>
                    <a:pt x="1210564" y="341630"/>
                  </a:lnTo>
                  <a:cubicBezTo>
                    <a:pt x="1210564" y="350139"/>
                    <a:pt x="1203706" y="356997"/>
                    <a:pt x="1195197" y="356997"/>
                  </a:cubicBezTo>
                  <a:lnTo>
                    <a:pt x="15367" y="356997"/>
                  </a:lnTo>
                  <a:cubicBezTo>
                    <a:pt x="6858" y="356997"/>
                    <a:pt x="0" y="350139"/>
                    <a:pt x="0" y="341630"/>
                  </a:cubicBezTo>
                  <a:lnTo>
                    <a:pt x="0" y="15367"/>
                  </a:lnTo>
                  <a:cubicBezTo>
                    <a:pt x="0" y="6858"/>
                    <a:pt x="6858" y="0"/>
                    <a:pt x="15367" y="0"/>
                  </a:cubicBezTo>
                  <a:moveTo>
                    <a:pt x="15367" y="30861"/>
                  </a:moveTo>
                  <a:lnTo>
                    <a:pt x="15367" y="15367"/>
                  </a:lnTo>
                  <a:lnTo>
                    <a:pt x="30861" y="15367"/>
                  </a:lnTo>
                  <a:lnTo>
                    <a:pt x="30861" y="341630"/>
                  </a:lnTo>
                  <a:lnTo>
                    <a:pt x="15367" y="341630"/>
                  </a:lnTo>
                  <a:lnTo>
                    <a:pt x="15367" y="326136"/>
                  </a:lnTo>
                  <a:lnTo>
                    <a:pt x="1195197" y="326136"/>
                  </a:lnTo>
                  <a:lnTo>
                    <a:pt x="1195197" y="341630"/>
                  </a:lnTo>
                  <a:lnTo>
                    <a:pt x="1179703" y="341630"/>
                  </a:lnTo>
                  <a:lnTo>
                    <a:pt x="1179703" y="15367"/>
                  </a:lnTo>
                  <a:lnTo>
                    <a:pt x="1195070" y="15367"/>
                  </a:lnTo>
                  <a:lnTo>
                    <a:pt x="1195070" y="30861"/>
                  </a:lnTo>
                  <a:lnTo>
                    <a:pt x="15367" y="308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9202891" y="5489577"/>
            <a:ext cx="85778" cy="123166"/>
            <a:chOff x="0" y="0"/>
            <a:chExt cx="114371" cy="164222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114427" cy="164211"/>
            </a:xfrm>
            <a:custGeom>
              <a:avLst/>
              <a:gdLst/>
              <a:ahLst/>
              <a:cxnLst/>
              <a:rect l="l" t="t" r="r" b="b"/>
              <a:pathLst>
                <a:path w="114427" h="164211">
                  <a:moveTo>
                    <a:pt x="0" y="0"/>
                  </a:moveTo>
                  <a:lnTo>
                    <a:pt x="114427" y="0"/>
                  </a:lnTo>
                  <a:lnTo>
                    <a:pt x="114427" y="164211"/>
                  </a:lnTo>
                  <a:lnTo>
                    <a:pt x="0" y="164211"/>
                  </a:lnTo>
                  <a:close/>
                </a:path>
              </a:pathLst>
            </a:custGeom>
            <a:blipFill>
              <a:blip r:embed="rId15"/>
              <a:stretch>
                <a:fillRect t="-1316" r="49" b="-132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1539589" y="2679072"/>
            <a:ext cx="6114686" cy="1040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4"/>
              </a:lnSpc>
            </a:pP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Este es el TOP 3 de temas sugeridos  por los colaboradores para  próximos conversatorios…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502240" y="8102456"/>
            <a:ext cx="4029540" cy="1050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1"/>
              </a:lnSpc>
            </a:pPr>
            <a:r>
              <a:rPr lang="en-US" sz="2455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Casos de éxito: </a:t>
            </a:r>
            <a:r>
              <a:rPr lang="en-US" sz="2455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mencionados por</a:t>
            </a:r>
            <a:r>
              <a:rPr lang="en-US" sz="2455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55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el </a:t>
            </a:r>
            <a:r>
              <a:rPr lang="en-US" sz="2455" b="1" spc="13">
                <a:solidFill>
                  <a:srgbClr val="C1D60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27 %</a:t>
            </a:r>
            <a:r>
              <a:rPr lang="en-US" sz="2455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55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del total global.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3148850" y="8102456"/>
            <a:ext cx="3903057" cy="1393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1"/>
              </a:lnSpc>
            </a:pPr>
            <a:r>
              <a:rPr lang="en-US" sz="2455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Incluir</a:t>
            </a:r>
            <a:r>
              <a:rPr lang="en-US" sz="2455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de </a:t>
            </a:r>
            <a:r>
              <a:rPr lang="en-US" sz="2455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manera</a:t>
            </a:r>
            <a:r>
              <a:rPr lang="en-US" sz="2455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general  </a:t>
            </a:r>
            <a:r>
              <a:rPr lang="en-US" sz="2455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todos</a:t>
            </a:r>
            <a:r>
              <a:rPr lang="en-US" sz="2455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55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los</a:t>
            </a:r>
            <a:r>
              <a:rPr lang="en-US" sz="2455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55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temas</a:t>
            </a:r>
            <a:r>
              <a:rPr lang="en-US" sz="2455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55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es  </a:t>
            </a:r>
            <a:r>
              <a:rPr lang="en-US" sz="2455" spc="13" dirty="0" err="1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importante</a:t>
            </a:r>
            <a:r>
              <a:rPr lang="en-US" sz="2455" spc="13" dirty="0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 para </a:t>
            </a:r>
            <a:r>
              <a:rPr lang="en-US" sz="2455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cerca</a:t>
            </a:r>
            <a:r>
              <a:rPr lang="en-US" sz="2455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del </a:t>
            </a:r>
            <a:r>
              <a:rPr lang="en-US" sz="2455" b="1" spc="13" dirty="0">
                <a:solidFill>
                  <a:srgbClr val="C1D60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25 %</a:t>
            </a:r>
            <a:r>
              <a:rPr lang="en-US" sz="2455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de </a:t>
            </a:r>
            <a:r>
              <a:rPr lang="en-US" sz="2455" b="1" spc="13" dirty="0" err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participantes</a:t>
            </a:r>
            <a:r>
              <a:rPr lang="en-US" sz="2455" b="1" spc="13" dirty="0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5112" cy="10286097"/>
            <a:chOff x="0" y="0"/>
            <a:chExt cx="24380150" cy="137147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3714603"/>
            </a:xfrm>
            <a:custGeom>
              <a:avLst/>
              <a:gdLst/>
              <a:ahLst/>
              <a:cxnLst/>
              <a:rect l="l" t="t" r="r" b="b"/>
              <a:pathLst>
                <a:path w="24380189" h="13714603">
                  <a:moveTo>
                    <a:pt x="0" y="13714603"/>
                  </a:moveTo>
                  <a:lnTo>
                    <a:pt x="24380189" y="13714603"/>
                  </a:lnTo>
                  <a:lnTo>
                    <a:pt x="24380189" y="0"/>
                  </a:lnTo>
                  <a:lnTo>
                    <a:pt x="0" y="0"/>
                  </a:lnTo>
                  <a:lnTo>
                    <a:pt x="0" y="13714603"/>
                  </a:lnTo>
                  <a:close/>
                </a:path>
              </a:pathLst>
            </a:custGeom>
            <a:solidFill>
              <a:srgbClr val="ADCC0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" name="Freeform 4"/>
          <p:cNvSpPr/>
          <p:nvPr/>
        </p:nvSpPr>
        <p:spPr>
          <a:xfrm>
            <a:off x="15343338" y="421376"/>
            <a:ext cx="2183268" cy="959304"/>
          </a:xfrm>
          <a:custGeom>
            <a:avLst/>
            <a:gdLst/>
            <a:ahLst/>
            <a:cxnLst/>
            <a:rect l="l" t="t" r="r" b="b"/>
            <a:pathLst>
              <a:path w="2183268" h="959304">
                <a:moveTo>
                  <a:pt x="0" y="0"/>
                </a:moveTo>
                <a:lnTo>
                  <a:pt x="2183268" y="0"/>
                </a:lnTo>
                <a:lnTo>
                  <a:pt x="2183268" y="959304"/>
                </a:lnTo>
                <a:lnTo>
                  <a:pt x="0" y="959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/>
          <p:cNvSpPr txBox="1"/>
          <p:nvPr/>
        </p:nvSpPr>
        <p:spPr>
          <a:xfrm>
            <a:off x="3089430" y="972070"/>
            <a:ext cx="7367757" cy="45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864" b="1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SOBRE EL ÚLTIMO </a:t>
            </a:r>
            <a:r>
              <a:rPr lang="en-US" sz="2864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CONVERSATORIO CARIBE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699485" y="606992"/>
            <a:ext cx="8196037" cy="1246424"/>
            <a:chOff x="0" y="0"/>
            <a:chExt cx="10928049" cy="1661898"/>
          </a:xfrm>
        </p:grpSpPr>
        <p:sp>
          <p:nvSpPr>
            <p:cNvPr id="7" name="Freeform 7"/>
            <p:cNvSpPr/>
            <p:nvPr/>
          </p:nvSpPr>
          <p:spPr>
            <a:xfrm>
              <a:off x="12319" y="0"/>
              <a:ext cx="10915015" cy="1661414"/>
            </a:xfrm>
            <a:custGeom>
              <a:avLst/>
              <a:gdLst/>
              <a:ahLst/>
              <a:cxnLst/>
              <a:rect l="l" t="t" r="r" b="b"/>
              <a:pathLst>
                <a:path w="10915015" h="1661414">
                  <a:moveTo>
                    <a:pt x="0" y="0"/>
                  </a:moveTo>
                  <a:lnTo>
                    <a:pt x="10902696" y="0"/>
                  </a:lnTo>
                  <a:cubicBezTo>
                    <a:pt x="10909554" y="0"/>
                    <a:pt x="10915015" y="5588"/>
                    <a:pt x="10915015" y="12319"/>
                  </a:cubicBezTo>
                  <a:lnTo>
                    <a:pt x="10915015" y="1649095"/>
                  </a:lnTo>
                  <a:cubicBezTo>
                    <a:pt x="10915015" y="1655953"/>
                    <a:pt x="10909428" y="1661414"/>
                    <a:pt x="10902696" y="1661414"/>
                  </a:cubicBezTo>
                  <a:lnTo>
                    <a:pt x="0" y="1661414"/>
                  </a:lnTo>
                  <a:lnTo>
                    <a:pt x="0" y="1636649"/>
                  </a:lnTo>
                  <a:lnTo>
                    <a:pt x="10902696" y="1636649"/>
                  </a:lnTo>
                  <a:lnTo>
                    <a:pt x="10902696" y="1648968"/>
                  </a:lnTo>
                  <a:lnTo>
                    <a:pt x="10890378" y="1648968"/>
                  </a:lnTo>
                  <a:lnTo>
                    <a:pt x="10890378" y="12319"/>
                  </a:lnTo>
                  <a:lnTo>
                    <a:pt x="10902696" y="12319"/>
                  </a:lnTo>
                  <a:lnTo>
                    <a:pt x="10902696" y="24638"/>
                  </a:lnTo>
                  <a:lnTo>
                    <a:pt x="0" y="24638"/>
                  </a:lnTo>
                  <a:close/>
                </a:path>
              </a:pathLst>
            </a:custGeom>
            <a:solidFill>
              <a:srgbClr val="000E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12591" y="421376"/>
            <a:ext cx="1617356" cy="1617356"/>
            <a:chOff x="0" y="0"/>
            <a:chExt cx="2156474" cy="21564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56460" cy="2156460"/>
            </a:xfrm>
            <a:custGeom>
              <a:avLst/>
              <a:gdLst/>
              <a:ahLst/>
              <a:cxnLst/>
              <a:rect l="l" t="t" r="r" b="b"/>
              <a:pathLst>
                <a:path w="2156460" h="2156460">
                  <a:moveTo>
                    <a:pt x="0" y="0"/>
                  </a:moveTo>
                  <a:lnTo>
                    <a:pt x="2156460" y="0"/>
                  </a:lnTo>
                  <a:lnTo>
                    <a:pt x="2156460" y="2156460"/>
                  </a:lnTo>
                  <a:lnTo>
                    <a:pt x="0" y="215646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12591" y="2338485"/>
            <a:ext cx="304944" cy="304944"/>
            <a:chOff x="0" y="0"/>
            <a:chExt cx="406593" cy="4065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6527" cy="406527"/>
            </a:xfrm>
            <a:custGeom>
              <a:avLst/>
              <a:gdLst/>
              <a:ahLst/>
              <a:cxnLst/>
              <a:rect l="l" t="t" r="r" b="b"/>
              <a:pathLst>
                <a:path w="406527" h="406527">
                  <a:moveTo>
                    <a:pt x="406527" y="406527"/>
                  </a:moveTo>
                  <a:lnTo>
                    <a:pt x="0" y="406527"/>
                  </a:lnTo>
                  <a:lnTo>
                    <a:pt x="0" y="0"/>
                  </a:lnTo>
                  <a:lnTo>
                    <a:pt x="406527" y="0"/>
                  </a:lnTo>
                  <a:lnTo>
                    <a:pt x="406527" y="406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13463" y="2410012"/>
            <a:ext cx="102987" cy="161825"/>
            <a:chOff x="0" y="0"/>
            <a:chExt cx="137316" cy="21576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7287" cy="215773"/>
            </a:xfrm>
            <a:custGeom>
              <a:avLst/>
              <a:gdLst/>
              <a:ahLst/>
              <a:cxnLst/>
              <a:rect l="l" t="t" r="r" b="b"/>
              <a:pathLst>
                <a:path w="137287" h="215773">
                  <a:moveTo>
                    <a:pt x="0" y="0"/>
                  </a:moveTo>
                  <a:lnTo>
                    <a:pt x="137287" y="0"/>
                  </a:lnTo>
                  <a:lnTo>
                    <a:pt x="137287" y="215773"/>
                  </a:lnTo>
                  <a:lnTo>
                    <a:pt x="0" y="215773"/>
                  </a:lnTo>
                  <a:close/>
                </a:path>
              </a:pathLst>
            </a:custGeom>
            <a:blipFill>
              <a:blip r:embed="rId5"/>
              <a:stretch>
                <a:fillRect l="-961" r="-982" b="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19369" y="4138074"/>
            <a:ext cx="5092403" cy="1988505"/>
            <a:chOff x="0" y="0"/>
            <a:chExt cx="6789871" cy="26513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789928" cy="2651379"/>
            </a:xfrm>
            <a:custGeom>
              <a:avLst/>
              <a:gdLst/>
              <a:ahLst/>
              <a:cxnLst/>
              <a:rect l="l" t="t" r="r" b="b"/>
              <a:pathLst>
                <a:path w="6789928" h="2651379">
                  <a:moveTo>
                    <a:pt x="0" y="0"/>
                  </a:moveTo>
                  <a:lnTo>
                    <a:pt x="6789928" y="0"/>
                  </a:lnTo>
                  <a:lnTo>
                    <a:pt x="6789928" y="2651379"/>
                  </a:lnTo>
                  <a:lnTo>
                    <a:pt x="0" y="2651379"/>
                  </a:lnTo>
                  <a:close/>
                </a:path>
              </a:pathLst>
            </a:custGeom>
            <a:blipFill>
              <a:blip r:embed="rId6"/>
              <a:stretch>
                <a:fillRect b="1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950713" y="4669170"/>
            <a:ext cx="4028962" cy="924651"/>
            <a:chOff x="0" y="0"/>
            <a:chExt cx="5371950" cy="12328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371592" cy="1232662"/>
            </a:xfrm>
            <a:custGeom>
              <a:avLst/>
              <a:gdLst/>
              <a:ahLst/>
              <a:cxnLst/>
              <a:rect l="l" t="t" r="r" b="b"/>
              <a:pathLst>
                <a:path w="5371592" h="1232662">
                  <a:moveTo>
                    <a:pt x="5371592" y="1232662"/>
                  </a:moveTo>
                  <a:lnTo>
                    <a:pt x="0" y="1232662"/>
                  </a:lnTo>
                  <a:lnTo>
                    <a:pt x="0" y="0"/>
                  </a:lnTo>
                  <a:lnTo>
                    <a:pt x="5371592" y="0"/>
                  </a:lnTo>
                  <a:lnTo>
                    <a:pt x="5371592" y="1232662"/>
                  </a:lnTo>
                  <a:close/>
                </a:path>
              </a:pathLst>
            </a:custGeom>
            <a:solidFill>
              <a:srgbClr val="008778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499340" y="5146015"/>
            <a:ext cx="4836408" cy="1821650"/>
            <a:chOff x="0" y="0"/>
            <a:chExt cx="6448544" cy="242886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48552" cy="2428875"/>
            </a:xfrm>
            <a:custGeom>
              <a:avLst/>
              <a:gdLst/>
              <a:ahLst/>
              <a:cxnLst/>
              <a:rect l="l" t="t" r="r" b="b"/>
              <a:pathLst>
                <a:path w="6448552" h="2428875">
                  <a:moveTo>
                    <a:pt x="0" y="0"/>
                  </a:moveTo>
                  <a:lnTo>
                    <a:pt x="6448552" y="0"/>
                  </a:lnTo>
                  <a:lnTo>
                    <a:pt x="6448552" y="2428875"/>
                  </a:lnTo>
                  <a:lnTo>
                    <a:pt x="0" y="2428875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947246" y="5593720"/>
            <a:ext cx="3941175" cy="924651"/>
            <a:chOff x="0" y="0"/>
            <a:chExt cx="5254900" cy="12328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254244" cy="1232662"/>
            </a:xfrm>
            <a:custGeom>
              <a:avLst/>
              <a:gdLst/>
              <a:ahLst/>
              <a:cxnLst/>
              <a:rect l="l" t="t" r="r" b="b"/>
              <a:pathLst>
                <a:path w="5254244" h="1232662">
                  <a:moveTo>
                    <a:pt x="5254244" y="1232662"/>
                  </a:moveTo>
                  <a:lnTo>
                    <a:pt x="0" y="1232662"/>
                  </a:lnTo>
                  <a:lnTo>
                    <a:pt x="0" y="0"/>
                  </a:lnTo>
                  <a:lnTo>
                    <a:pt x="5254244" y="0"/>
                  </a:lnTo>
                  <a:lnTo>
                    <a:pt x="5254244" y="1232662"/>
                  </a:lnTo>
                  <a:close/>
                </a:path>
              </a:pathLst>
            </a:custGeom>
            <a:solidFill>
              <a:srgbClr val="008778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540213" y="6112571"/>
            <a:ext cx="5032977" cy="1737083"/>
            <a:chOff x="0" y="0"/>
            <a:chExt cx="6710636" cy="231611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710680" cy="2316099"/>
            </a:xfrm>
            <a:custGeom>
              <a:avLst/>
              <a:gdLst/>
              <a:ahLst/>
              <a:cxnLst/>
              <a:rect l="l" t="t" r="r" b="b"/>
              <a:pathLst>
                <a:path w="6710680" h="2316099">
                  <a:moveTo>
                    <a:pt x="0" y="0"/>
                  </a:moveTo>
                  <a:lnTo>
                    <a:pt x="6710680" y="0"/>
                  </a:lnTo>
                  <a:lnTo>
                    <a:pt x="6710680" y="2316099"/>
                  </a:lnTo>
                  <a:lnTo>
                    <a:pt x="0" y="2316099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947256" y="6518261"/>
            <a:ext cx="4219552" cy="924651"/>
            <a:chOff x="0" y="0"/>
            <a:chExt cx="5626070" cy="123286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625719" cy="1232662"/>
            </a:xfrm>
            <a:custGeom>
              <a:avLst/>
              <a:gdLst/>
              <a:ahLst/>
              <a:cxnLst/>
              <a:rect l="l" t="t" r="r" b="b"/>
              <a:pathLst>
                <a:path w="5625719" h="1232662">
                  <a:moveTo>
                    <a:pt x="5625719" y="1232662"/>
                  </a:moveTo>
                  <a:lnTo>
                    <a:pt x="0" y="1232662"/>
                  </a:lnTo>
                  <a:lnTo>
                    <a:pt x="0" y="0"/>
                  </a:lnTo>
                  <a:lnTo>
                    <a:pt x="5625719" y="0"/>
                  </a:lnTo>
                  <a:lnTo>
                    <a:pt x="5625719" y="1232662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511005" y="7006760"/>
            <a:ext cx="5211246" cy="1798796"/>
            <a:chOff x="0" y="0"/>
            <a:chExt cx="6948328" cy="239839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948297" cy="2398395"/>
            </a:xfrm>
            <a:custGeom>
              <a:avLst/>
              <a:gdLst/>
              <a:ahLst/>
              <a:cxnLst/>
              <a:rect l="l" t="t" r="r" b="b"/>
              <a:pathLst>
                <a:path w="6948297" h="2398395">
                  <a:moveTo>
                    <a:pt x="0" y="0"/>
                  </a:moveTo>
                  <a:lnTo>
                    <a:pt x="6948297" y="0"/>
                  </a:lnTo>
                  <a:lnTo>
                    <a:pt x="6948297" y="2398395"/>
                  </a:lnTo>
                  <a:lnTo>
                    <a:pt x="0" y="2398395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947256" y="7442802"/>
            <a:ext cx="4338527" cy="924651"/>
            <a:chOff x="0" y="0"/>
            <a:chExt cx="5784703" cy="123286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784723" cy="1232662"/>
            </a:xfrm>
            <a:custGeom>
              <a:avLst/>
              <a:gdLst/>
              <a:ahLst/>
              <a:cxnLst/>
              <a:rect l="l" t="t" r="r" b="b"/>
              <a:pathLst>
                <a:path w="5784723" h="1232662">
                  <a:moveTo>
                    <a:pt x="5784723" y="1232662"/>
                  </a:moveTo>
                  <a:lnTo>
                    <a:pt x="0" y="1232662"/>
                  </a:lnTo>
                  <a:lnTo>
                    <a:pt x="0" y="0"/>
                  </a:lnTo>
                  <a:lnTo>
                    <a:pt x="5784723" y="0"/>
                  </a:lnTo>
                  <a:lnTo>
                    <a:pt x="5784723" y="1232662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671415" y="2265529"/>
            <a:ext cx="5935442" cy="1238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683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Así nos calificaron los colaboradores</a:t>
            </a:r>
          </a:p>
          <a:p>
            <a:pPr algn="l">
              <a:lnSpc>
                <a:spcPts val="2528"/>
              </a:lnSpc>
            </a:pPr>
            <a:r>
              <a:rPr lang="en-US" sz="2455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De los cinco indicadores calificables estos  fueron los más destacados: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682963" y="3644584"/>
            <a:ext cx="4947838" cy="347683"/>
            <a:chOff x="0" y="0"/>
            <a:chExt cx="6597118" cy="46357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597142" cy="463550"/>
            </a:xfrm>
            <a:custGeom>
              <a:avLst/>
              <a:gdLst/>
              <a:ahLst/>
              <a:cxnLst/>
              <a:rect l="l" t="t" r="r" b="b"/>
              <a:pathLst>
                <a:path w="6597142" h="463550">
                  <a:moveTo>
                    <a:pt x="0" y="0"/>
                  </a:moveTo>
                  <a:lnTo>
                    <a:pt x="6597142" y="0"/>
                  </a:lnTo>
                  <a:lnTo>
                    <a:pt x="6597142" y="463550"/>
                  </a:lnTo>
                  <a:lnTo>
                    <a:pt x="0" y="463550"/>
                  </a:lnTo>
                  <a:close/>
                </a:path>
              </a:pathLst>
            </a:custGeom>
            <a:solidFill>
              <a:srgbClr val="00B0C5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19050"/>
              <a:ext cx="6597118" cy="48262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1909"/>
                </a:lnSpc>
              </a:pPr>
              <a:r>
                <a:rPr lang="en-US" sz="159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*La calificación más alta era 5 y la más baja era 1.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426591" y="7848652"/>
            <a:ext cx="3520722" cy="33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panelistas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4893209" y="8889436"/>
            <a:ext cx="88320" cy="127234"/>
            <a:chOff x="0" y="0"/>
            <a:chExt cx="117760" cy="1696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7729" cy="169672"/>
            </a:xfrm>
            <a:custGeom>
              <a:avLst/>
              <a:gdLst/>
              <a:ahLst/>
              <a:cxnLst/>
              <a:rect l="l" t="t" r="r" b="b"/>
              <a:pathLst>
                <a:path w="117729" h="169672">
                  <a:moveTo>
                    <a:pt x="0" y="0"/>
                  </a:moveTo>
                  <a:lnTo>
                    <a:pt x="117729" y="0"/>
                  </a:lnTo>
                  <a:lnTo>
                    <a:pt x="117729" y="169672"/>
                  </a:lnTo>
                  <a:lnTo>
                    <a:pt x="0" y="169672"/>
                  </a:lnTo>
                  <a:close/>
                </a:path>
              </a:pathLst>
            </a:custGeom>
            <a:blipFill>
              <a:blip r:embed="rId10"/>
              <a:stretch>
                <a:fillRect t="-326" r="-26" b="-310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779071" y="8891125"/>
            <a:ext cx="89672" cy="123862"/>
            <a:chOff x="0" y="0"/>
            <a:chExt cx="119563" cy="16515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19507" cy="165100"/>
            </a:xfrm>
            <a:custGeom>
              <a:avLst/>
              <a:gdLst/>
              <a:ahLst/>
              <a:cxnLst/>
              <a:rect l="l" t="t" r="r" b="b"/>
              <a:pathLst>
                <a:path w="119507" h="165100">
                  <a:moveTo>
                    <a:pt x="0" y="0"/>
                  </a:moveTo>
                  <a:lnTo>
                    <a:pt x="119507" y="0"/>
                  </a:lnTo>
                  <a:lnTo>
                    <a:pt x="119507" y="165100"/>
                  </a:lnTo>
                  <a:lnTo>
                    <a:pt x="0" y="165100"/>
                  </a:lnTo>
                  <a:close/>
                </a:path>
              </a:pathLst>
            </a:custGeom>
            <a:blipFill>
              <a:blip r:embed="rId11"/>
              <a:stretch>
                <a:fillRect t="-2488" r="-47" b="-251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813832" y="8889437"/>
            <a:ext cx="75788" cy="127234"/>
            <a:chOff x="0" y="0"/>
            <a:chExt cx="101050" cy="16964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1092" cy="169672"/>
            </a:xfrm>
            <a:custGeom>
              <a:avLst/>
              <a:gdLst/>
              <a:ahLst/>
              <a:cxnLst/>
              <a:rect l="l" t="t" r="r" b="b"/>
              <a:pathLst>
                <a:path w="101092" h="169672">
                  <a:moveTo>
                    <a:pt x="0" y="0"/>
                  </a:moveTo>
                  <a:lnTo>
                    <a:pt x="101092" y="0"/>
                  </a:lnTo>
                  <a:lnTo>
                    <a:pt x="101092" y="169672"/>
                  </a:lnTo>
                  <a:lnTo>
                    <a:pt x="0" y="169672"/>
                  </a:lnTo>
                  <a:close/>
                </a:path>
              </a:pathLst>
            </a:custGeom>
            <a:blipFill>
              <a:blip r:embed="rId12"/>
              <a:stretch>
                <a:fillRect t="-805" r="41" b="-790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881341" y="8891123"/>
            <a:ext cx="47358" cy="124172"/>
            <a:chOff x="0" y="0"/>
            <a:chExt cx="63144" cy="165563"/>
          </a:xfrm>
        </p:grpSpPr>
        <p:sp>
          <p:nvSpPr>
            <p:cNvPr id="42" name="Freeform 42"/>
            <p:cNvSpPr/>
            <p:nvPr/>
          </p:nvSpPr>
          <p:spPr>
            <a:xfrm>
              <a:off x="33401" y="46609"/>
              <a:ext cx="29210" cy="118491"/>
            </a:xfrm>
            <a:custGeom>
              <a:avLst/>
              <a:gdLst/>
              <a:ahLst/>
              <a:cxnLst/>
              <a:rect l="l" t="t" r="r" b="b"/>
              <a:pathLst>
                <a:path w="29210" h="118491">
                  <a:moveTo>
                    <a:pt x="29210" y="0"/>
                  </a:moveTo>
                  <a:lnTo>
                    <a:pt x="0" y="0"/>
                  </a:lnTo>
                  <a:lnTo>
                    <a:pt x="0" y="118491"/>
                  </a:lnTo>
                  <a:lnTo>
                    <a:pt x="29210" y="118491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62611" cy="66675"/>
            </a:xfrm>
            <a:custGeom>
              <a:avLst/>
              <a:gdLst/>
              <a:ahLst/>
              <a:cxnLst/>
              <a:rect l="l" t="t" r="r" b="b"/>
              <a:pathLst>
                <a:path w="62611" h="66675">
                  <a:moveTo>
                    <a:pt x="62611" y="0"/>
                  </a:moveTo>
                  <a:lnTo>
                    <a:pt x="50927" y="0"/>
                  </a:lnTo>
                  <a:lnTo>
                    <a:pt x="40767" y="11049"/>
                  </a:lnTo>
                  <a:lnTo>
                    <a:pt x="28829" y="21209"/>
                  </a:lnTo>
                  <a:lnTo>
                    <a:pt x="15240" y="30353"/>
                  </a:lnTo>
                  <a:lnTo>
                    <a:pt x="0" y="38608"/>
                  </a:lnTo>
                  <a:lnTo>
                    <a:pt x="0" y="66675"/>
                  </a:lnTo>
                  <a:lnTo>
                    <a:pt x="33401" y="46609"/>
                  </a:lnTo>
                  <a:lnTo>
                    <a:pt x="62611" y="46609"/>
                  </a:lnTo>
                  <a:lnTo>
                    <a:pt x="62611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758954" y="8891127"/>
            <a:ext cx="75607" cy="125539"/>
            <a:chOff x="0" y="0"/>
            <a:chExt cx="100809" cy="16738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0838" cy="167386"/>
            </a:xfrm>
            <a:custGeom>
              <a:avLst/>
              <a:gdLst/>
              <a:ahLst/>
              <a:cxnLst/>
              <a:rect l="l" t="t" r="r" b="b"/>
              <a:pathLst>
                <a:path w="100838" h="167386">
                  <a:moveTo>
                    <a:pt x="0" y="0"/>
                  </a:moveTo>
                  <a:lnTo>
                    <a:pt x="100838" y="0"/>
                  </a:lnTo>
                  <a:lnTo>
                    <a:pt x="100838" y="167386"/>
                  </a:lnTo>
                  <a:lnTo>
                    <a:pt x="0" y="167386"/>
                  </a:lnTo>
                  <a:close/>
                </a:path>
              </a:pathLst>
            </a:custGeom>
            <a:blipFill>
              <a:blip r:embed="rId13"/>
              <a:stretch>
                <a:fillRect t="-1369" r="28" b="-136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841860" y="8889436"/>
            <a:ext cx="82178" cy="125548"/>
            <a:chOff x="0" y="0"/>
            <a:chExt cx="109571" cy="167397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09601" cy="167386"/>
            </a:xfrm>
            <a:custGeom>
              <a:avLst/>
              <a:gdLst/>
              <a:ahLst/>
              <a:cxnLst/>
              <a:rect l="l" t="t" r="r" b="b"/>
              <a:pathLst>
                <a:path w="109601" h="167386">
                  <a:moveTo>
                    <a:pt x="0" y="0"/>
                  </a:moveTo>
                  <a:lnTo>
                    <a:pt x="109601" y="0"/>
                  </a:lnTo>
                  <a:lnTo>
                    <a:pt x="109601" y="167386"/>
                  </a:lnTo>
                  <a:lnTo>
                    <a:pt x="0" y="167386"/>
                  </a:lnTo>
                  <a:close/>
                </a:path>
              </a:pathLst>
            </a:custGeom>
            <a:blipFill>
              <a:blip r:embed="rId14"/>
              <a:stretch>
                <a:fillRect t="-2728" r="27" b="-2734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8" name="Freeform 48"/>
          <p:cNvSpPr/>
          <p:nvPr/>
        </p:nvSpPr>
        <p:spPr>
          <a:xfrm>
            <a:off x="2755871" y="4234651"/>
            <a:ext cx="7077033" cy="4487332"/>
          </a:xfrm>
          <a:custGeom>
            <a:avLst/>
            <a:gdLst/>
            <a:ahLst/>
            <a:cxnLst/>
            <a:rect l="l" t="t" r="r" b="b"/>
            <a:pathLst>
              <a:path w="7077033" h="4487332">
                <a:moveTo>
                  <a:pt x="0" y="0"/>
                </a:moveTo>
                <a:lnTo>
                  <a:pt x="7077032" y="0"/>
                </a:lnTo>
                <a:lnTo>
                  <a:pt x="7077032" y="4487333"/>
                </a:lnTo>
                <a:lnTo>
                  <a:pt x="0" y="44873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9" name="Group 49"/>
          <p:cNvGrpSpPr/>
          <p:nvPr/>
        </p:nvGrpSpPr>
        <p:grpSpPr>
          <a:xfrm>
            <a:off x="5122835" y="9392195"/>
            <a:ext cx="212536" cy="212536"/>
            <a:chOff x="0" y="0"/>
            <a:chExt cx="283381" cy="283381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82702" cy="282702"/>
            </a:xfrm>
            <a:custGeom>
              <a:avLst/>
              <a:gdLst/>
              <a:ahLst/>
              <a:cxnLst/>
              <a:rect l="l" t="t" r="r" b="b"/>
              <a:pathLst>
                <a:path w="282702" h="282702">
                  <a:moveTo>
                    <a:pt x="282702" y="282702"/>
                  </a:moveTo>
                  <a:lnTo>
                    <a:pt x="0" y="282702"/>
                  </a:lnTo>
                  <a:lnTo>
                    <a:pt x="0" y="0"/>
                  </a:lnTo>
                  <a:lnTo>
                    <a:pt x="282702" y="0"/>
                  </a:lnTo>
                  <a:lnTo>
                    <a:pt x="282702" y="282702"/>
                  </a:lnTo>
                  <a:close/>
                </a:path>
              </a:pathLst>
            </a:custGeom>
            <a:solidFill>
              <a:srgbClr val="008778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2300092" y="9335655"/>
            <a:ext cx="2315383" cy="3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1"/>
              </a:lnSpc>
            </a:pPr>
            <a:r>
              <a:rPr lang="en-US" sz="1909" spc="22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Aspectos destacados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1934780" y="9392195"/>
            <a:ext cx="212536" cy="212536"/>
            <a:chOff x="0" y="0"/>
            <a:chExt cx="283381" cy="283381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82702" cy="282702"/>
            </a:xfrm>
            <a:custGeom>
              <a:avLst/>
              <a:gdLst/>
              <a:ahLst/>
              <a:cxnLst/>
              <a:rect l="l" t="t" r="r" b="b"/>
              <a:pathLst>
                <a:path w="282702" h="282702">
                  <a:moveTo>
                    <a:pt x="282702" y="282702"/>
                  </a:moveTo>
                  <a:lnTo>
                    <a:pt x="0" y="282702"/>
                  </a:lnTo>
                  <a:lnTo>
                    <a:pt x="0" y="0"/>
                  </a:lnTo>
                  <a:lnTo>
                    <a:pt x="282702" y="0"/>
                  </a:lnTo>
                  <a:lnTo>
                    <a:pt x="282702" y="282702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5400057" y="9335655"/>
            <a:ext cx="1858544" cy="3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1"/>
              </a:lnSpc>
            </a:pPr>
            <a:r>
              <a:rPr lang="en-US" sz="1909" spc="22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Áreas de mejora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0778150" y="2889429"/>
            <a:ext cx="291661" cy="291661"/>
            <a:chOff x="0" y="0"/>
            <a:chExt cx="388881" cy="388881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874648" y="2957860"/>
            <a:ext cx="98510" cy="154800"/>
            <a:chOff x="0" y="0"/>
            <a:chExt cx="131347" cy="206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7"/>
              <a:stretch>
                <a:fillRect t="-2067" r="-22" b="-207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749692" y="5879753"/>
            <a:ext cx="291661" cy="291661"/>
            <a:chOff x="0" y="0"/>
            <a:chExt cx="388881" cy="38888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0846267" y="5948183"/>
            <a:ext cx="98510" cy="154800"/>
            <a:chOff x="0" y="0"/>
            <a:chExt cx="131347" cy="2064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8"/>
              <a:stretch>
                <a:fillRect t="-620" r="-22" b="-63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778150" y="4264117"/>
            <a:ext cx="291661" cy="291661"/>
            <a:chOff x="0" y="0"/>
            <a:chExt cx="388881" cy="388881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874648" y="4332547"/>
            <a:ext cx="98510" cy="154800"/>
            <a:chOff x="0" y="0"/>
            <a:chExt cx="131347" cy="2064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7"/>
              <a:stretch>
                <a:fillRect t="-2067" r="-22" b="-207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778150" y="7495247"/>
            <a:ext cx="291661" cy="291661"/>
            <a:chOff x="0" y="0"/>
            <a:chExt cx="388881" cy="388881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388874" cy="388874"/>
            </a:xfrm>
            <a:custGeom>
              <a:avLst/>
              <a:gdLst/>
              <a:ahLst/>
              <a:cxnLst/>
              <a:rect l="l" t="t" r="r" b="b"/>
              <a:pathLst>
                <a:path w="388874" h="388874">
                  <a:moveTo>
                    <a:pt x="388874" y="388874"/>
                  </a:moveTo>
                  <a:lnTo>
                    <a:pt x="0" y="388874"/>
                  </a:lnTo>
                  <a:lnTo>
                    <a:pt x="0" y="0"/>
                  </a:lnTo>
                  <a:lnTo>
                    <a:pt x="388874" y="0"/>
                  </a:lnTo>
                  <a:lnTo>
                    <a:pt x="388874" y="388874"/>
                  </a:lnTo>
                  <a:close/>
                </a:path>
              </a:pathLst>
            </a:custGeom>
            <a:solidFill>
              <a:srgbClr val="01498D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874648" y="7548082"/>
            <a:ext cx="98510" cy="154800"/>
            <a:chOff x="0" y="0"/>
            <a:chExt cx="131347" cy="206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31318" cy="206375"/>
            </a:xfrm>
            <a:custGeom>
              <a:avLst/>
              <a:gdLst/>
              <a:ahLst/>
              <a:cxnLst/>
              <a:rect l="l" t="t" r="r" b="b"/>
              <a:pathLst>
                <a:path w="131318" h="206375">
                  <a:moveTo>
                    <a:pt x="0" y="0"/>
                  </a:moveTo>
                  <a:lnTo>
                    <a:pt x="131318" y="0"/>
                  </a:lnTo>
                  <a:lnTo>
                    <a:pt x="131318" y="206375"/>
                  </a:lnTo>
                  <a:lnTo>
                    <a:pt x="0" y="206375"/>
                  </a:lnTo>
                  <a:close/>
                </a:path>
              </a:pathLst>
            </a:custGeom>
            <a:blipFill>
              <a:blip r:embed="rId17"/>
              <a:stretch>
                <a:fillRect t="-2067" r="-22" b="-207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55327" y="3871072"/>
            <a:ext cx="4262716" cy="5211256"/>
            <a:chOff x="0" y="0"/>
            <a:chExt cx="5683621" cy="6948341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5683631" cy="6948297"/>
            </a:xfrm>
            <a:custGeom>
              <a:avLst/>
              <a:gdLst/>
              <a:ahLst/>
              <a:cxnLst/>
              <a:rect l="l" t="t" r="r" b="b"/>
              <a:pathLst>
                <a:path w="5683631" h="6948297">
                  <a:moveTo>
                    <a:pt x="0" y="0"/>
                  </a:moveTo>
                  <a:lnTo>
                    <a:pt x="5683631" y="0"/>
                  </a:lnTo>
                  <a:lnTo>
                    <a:pt x="5683631" y="6948297"/>
                  </a:lnTo>
                  <a:lnTo>
                    <a:pt x="0" y="6948297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426591" y="4243065"/>
            <a:ext cx="3520722" cy="4468475"/>
            <a:chOff x="0" y="0"/>
            <a:chExt cx="4694295" cy="5957966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4694174" cy="5957824"/>
            </a:xfrm>
            <a:custGeom>
              <a:avLst/>
              <a:gdLst/>
              <a:ahLst/>
              <a:cxnLst/>
              <a:rect l="l" t="t" r="r" b="b"/>
              <a:pathLst>
                <a:path w="4694174" h="5957824">
                  <a:moveTo>
                    <a:pt x="0" y="0"/>
                  </a:moveTo>
                  <a:lnTo>
                    <a:pt x="4694174" y="0"/>
                  </a:lnTo>
                  <a:lnTo>
                    <a:pt x="4694174" y="5957824"/>
                  </a:lnTo>
                  <a:lnTo>
                    <a:pt x="0" y="595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75" name="TextBox 75"/>
          <p:cNvSpPr txBox="1"/>
          <p:nvPr/>
        </p:nvSpPr>
        <p:spPr>
          <a:xfrm>
            <a:off x="1790565" y="4950233"/>
            <a:ext cx="2865784" cy="33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Calidad de la traducción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790565" y="5747189"/>
            <a:ext cx="2558530" cy="613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3"/>
              </a:lnSpc>
            </a:pPr>
            <a:r>
              <a:rPr lang="en-US" sz="2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Facilidad para activar  la interpretación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790565" y="6799544"/>
            <a:ext cx="2942020" cy="33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Relevancia del contenido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790565" y="7547291"/>
            <a:ext cx="2302677" cy="63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2000" spc="4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Participación de los</a:t>
            </a:r>
          </a:p>
          <a:p>
            <a:pPr algn="l">
              <a:lnSpc>
                <a:spcPts val="2401"/>
              </a:lnSpc>
            </a:pPr>
            <a:r>
              <a:rPr lang="en-US" sz="2000" spc="18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panelistas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7867471" y="4669170"/>
            <a:ext cx="960459" cy="474247"/>
            <a:chOff x="0" y="0"/>
            <a:chExt cx="1280612" cy="63233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1280668" cy="632333"/>
            </a:xfrm>
            <a:custGeom>
              <a:avLst/>
              <a:gdLst/>
              <a:ahLst/>
              <a:cxnLst/>
              <a:rect l="l" t="t" r="r" b="b"/>
              <a:pathLst>
                <a:path w="1280668" h="632333">
                  <a:moveTo>
                    <a:pt x="0" y="0"/>
                  </a:moveTo>
                  <a:lnTo>
                    <a:pt x="1280668" y="0"/>
                  </a:lnTo>
                  <a:lnTo>
                    <a:pt x="1280668" y="632333"/>
                  </a:lnTo>
                  <a:lnTo>
                    <a:pt x="0" y="632333"/>
                  </a:lnTo>
                  <a:close/>
                </a:path>
              </a:pathLst>
            </a:custGeom>
            <a:solidFill>
              <a:srgbClr val="008778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0" y="85725"/>
              <a:ext cx="1280612" cy="54660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1518"/>
                </a:lnSpc>
              </a:pPr>
              <a:r>
                <a:rPr lang="en-US" sz="2182" b="1" spc="13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4,16</a:t>
              </a:r>
            </a:p>
          </p:txBody>
        </p:sp>
      </p:grpSp>
      <p:sp>
        <p:nvSpPr>
          <p:cNvPr id="82" name="TextBox 82"/>
          <p:cNvSpPr txBox="1"/>
          <p:nvPr/>
        </p:nvSpPr>
        <p:spPr>
          <a:xfrm>
            <a:off x="7867471" y="5834507"/>
            <a:ext cx="960459" cy="363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9"/>
              </a:lnSpc>
            </a:pPr>
            <a:r>
              <a:rPr lang="en-US" sz="2182" b="1" spc="13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4,05</a:t>
            </a:r>
          </a:p>
        </p:txBody>
      </p:sp>
      <p:grpSp>
        <p:nvGrpSpPr>
          <p:cNvPr id="83" name="Group 83"/>
          <p:cNvGrpSpPr/>
          <p:nvPr/>
        </p:nvGrpSpPr>
        <p:grpSpPr>
          <a:xfrm>
            <a:off x="7867471" y="6518261"/>
            <a:ext cx="1029765" cy="474247"/>
            <a:chOff x="0" y="0"/>
            <a:chExt cx="1373020" cy="63233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1372997" cy="632333"/>
            </a:xfrm>
            <a:custGeom>
              <a:avLst/>
              <a:gdLst/>
              <a:ahLst/>
              <a:cxnLst/>
              <a:rect l="l" t="t" r="r" b="b"/>
              <a:pathLst>
                <a:path w="1372997" h="632333">
                  <a:moveTo>
                    <a:pt x="0" y="0"/>
                  </a:moveTo>
                  <a:lnTo>
                    <a:pt x="1372997" y="0"/>
                  </a:lnTo>
                  <a:lnTo>
                    <a:pt x="1372997" y="632333"/>
                  </a:lnTo>
                  <a:lnTo>
                    <a:pt x="0" y="632333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85725"/>
              <a:ext cx="1373020" cy="54660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1518"/>
                </a:lnSpc>
              </a:pPr>
              <a:r>
                <a:rPr lang="en-US" sz="2182" b="1" spc="13">
                  <a:solidFill>
                    <a:srgbClr val="081C4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4,33</a:t>
              </a:r>
            </a:p>
          </p:txBody>
        </p:sp>
      </p:grpSp>
      <p:sp>
        <p:nvSpPr>
          <p:cNvPr id="86" name="TextBox 86"/>
          <p:cNvSpPr txBox="1"/>
          <p:nvPr/>
        </p:nvSpPr>
        <p:spPr>
          <a:xfrm>
            <a:off x="7867471" y="7683832"/>
            <a:ext cx="1418453" cy="363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9"/>
              </a:lnSpc>
            </a:pPr>
            <a:r>
              <a:rPr lang="en-US" sz="2182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4,39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1286326" y="3861547"/>
            <a:ext cx="6805318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4"/>
              </a:lnSpc>
            </a:pPr>
            <a:endParaRPr/>
          </a:p>
          <a:p>
            <a:pPr algn="l">
              <a:lnSpc>
                <a:spcPts val="2564"/>
              </a:lnSpc>
            </a:pPr>
            <a:r>
              <a:rPr lang="en-US" sz="2137" b="1" spc="9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Más del 86 %</a:t>
            </a:r>
            <a:r>
              <a:rPr lang="en-US" sz="2137" b="1" spc="9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137" spc="9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del público consideró que estamos alineados con sus expectativas en cuanto a la </a:t>
            </a:r>
            <a:r>
              <a:rPr lang="en-US" sz="2137" b="1" spc="9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relevancia del contenido.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1286326" y="2817074"/>
            <a:ext cx="6319799" cy="65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2"/>
              </a:lnSpc>
            </a:pPr>
            <a:r>
              <a:rPr lang="en-US" sz="2137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¡Los panelistas brillaron! </a:t>
            </a:r>
            <a:r>
              <a:rPr lang="en-US" sz="2137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Un puntaje que refleja </a:t>
            </a:r>
            <a:r>
              <a:rPr lang="en-US" sz="2137" b="1" spc="13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88 %</a:t>
            </a:r>
            <a:r>
              <a:rPr lang="en-US" sz="2137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137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de satisfacción.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1241926" y="7406615"/>
            <a:ext cx="6612397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4"/>
              </a:lnSpc>
            </a:pPr>
            <a:r>
              <a:rPr lang="en-US" sz="2137" spc="9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Aunque obtuvimos un</a:t>
            </a:r>
            <a:r>
              <a:rPr lang="en-US" sz="2137" spc="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37" b="1" spc="9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81 %</a:t>
            </a:r>
            <a:r>
              <a:rPr lang="en-US" sz="2137" b="1" spc="9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de satisfacción</a:t>
            </a:r>
            <a:r>
              <a:rPr lang="en-US" sz="2137" spc="9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, mejorar la facilidad para activar la interpretación puede garantizar la </a:t>
            </a:r>
            <a:r>
              <a:rPr lang="en-US" sz="2137" b="1" spc="9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inclusión, escucha y participación activa.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1286326" y="5747189"/>
            <a:ext cx="6634672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4"/>
              </a:lnSpc>
            </a:pPr>
            <a:r>
              <a:rPr lang="en-US" sz="2137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Un </a:t>
            </a:r>
            <a:r>
              <a:rPr lang="en-US" sz="2137" b="1" spc="13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83 % </a:t>
            </a:r>
            <a:r>
              <a:rPr lang="en-US" sz="2137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de satisfacción es un buen punto de partida, pero hay que </a:t>
            </a:r>
            <a:r>
              <a:rPr lang="en-US" sz="2137" b="1" spc="13">
                <a:solidFill>
                  <a:srgbClr val="081C4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pulir la calidad de los traductores con los que trabajamos</a:t>
            </a:r>
            <a:r>
              <a:rPr lang="en-US" sz="2137" spc="13">
                <a:solidFill>
                  <a:srgbClr val="081C49"/>
                </a:solidFill>
                <a:latin typeface="Trebuchet MS"/>
                <a:ea typeface="Trebuchet MS"/>
                <a:cs typeface="Trebuchet MS"/>
                <a:sym typeface="Trebuchet MS"/>
              </a:rPr>
              <a:t>, esto nos permitirá entregar una experiencia más precisa.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2156</Words>
  <Application>Microsoft Office PowerPoint</Application>
  <PresentationFormat>Personalizado</PresentationFormat>
  <Paragraphs>529</Paragraphs>
  <Slides>25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Trebuchet MS</vt:lpstr>
      <vt:lpstr>Trade Gothic</vt:lpstr>
      <vt:lpstr>Arial</vt:lpstr>
      <vt:lpstr>Trebuchet MS Bold</vt:lpstr>
      <vt:lpstr>Integral CF</vt:lpstr>
      <vt:lpstr>Calibri</vt:lpstr>
      <vt:lpstr>Integral CF Bold</vt:lpstr>
      <vt:lpstr>Trade Gothic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República Dominicana y propuesta de matriz de medios </dc:title>
  <cp:lastModifiedBy>Carolina Valencia Sanchez</cp:lastModifiedBy>
  <cp:revision>2</cp:revision>
  <dcterms:created xsi:type="dcterms:W3CDTF">2006-08-16T00:00:00Z</dcterms:created>
  <dcterms:modified xsi:type="dcterms:W3CDTF">2025-06-13T20:22:29Z</dcterms:modified>
  <dc:identifier>DAGo1SAtgWg</dc:identifier>
</cp:coreProperties>
</file>