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1" r:id="rId24"/>
    <p:sldId id="279" r:id="rId25"/>
    <p:sldId id="280" r:id="rId26"/>
  </p:sldIdLst>
  <p:sldSz cx="18288000" cy="10287000"/>
  <p:notesSz cx="6858000" cy="9144000"/>
  <p:embeddedFontLst>
    <p:embeddedFont>
      <p:font typeface="Integral CF" panose="020B0604020202020204" charset="0"/>
      <p:regular r:id="rId28"/>
      <p:italic r:id="rId29"/>
    </p:embeddedFont>
    <p:embeddedFont>
      <p:font typeface="Integral CF Bold" panose="020B0604020202020204" charset="0"/>
      <p:regular r:id="rId30"/>
      <p:bold r:id="rId31"/>
      <p:italic r:id="rId32"/>
      <p:boldItalic r:id="rId33"/>
    </p:embeddedFont>
    <p:embeddedFont>
      <p:font typeface="Trade Gothic" panose="020B0604020202020204" charset="0"/>
      <p:regular r:id="rId34"/>
    </p:embeddedFont>
    <p:embeddedFont>
      <p:font typeface="Trade Gothic Bold" panose="020B0604020202020204" charset="0"/>
      <p:regular r:id="rId35"/>
      <p:bold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Trebuchet MS Bold" panose="020B0604020202020204" charset="0"/>
      <p:regular r:id="rId41"/>
    </p:embeddedFont>
    <p:embeddedFont>
      <p:font typeface="Trebuchet MS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BFD0F-9E33-401B-9F03-29881B14C49A}" v="29" dt="2025-06-13T20:17:16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2" autoAdjust="0"/>
  </p:normalViewPr>
  <p:slideViewPr>
    <p:cSldViewPr>
      <p:cViewPr varScale="1">
        <p:scale>
          <a:sx n="43" d="100"/>
          <a:sy n="43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Valencia Sanchez" userId="682a6450-89d7-4f79-bb6e-4d1283c057fa" providerId="ADAL" clId="{E95BFD0F-9E33-401B-9F03-29881B14C49A}"/>
    <pc:docChg chg="undo custSel addSld delSld modSld">
      <pc:chgData name="Carolina Valencia Sanchez" userId="682a6450-89d7-4f79-bb6e-4d1283c057fa" providerId="ADAL" clId="{E95BFD0F-9E33-401B-9F03-29881B14C49A}" dt="2025-06-13T20:17:17.943" v="255" actId="478"/>
      <pc:docMkLst>
        <pc:docMk/>
      </pc:docMkLst>
      <pc:sldChg chg="modSp mod">
        <pc:chgData name="Carolina Valencia Sanchez" userId="682a6450-89d7-4f79-bb6e-4d1283c057fa" providerId="ADAL" clId="{E95BFD0F-9E33-401B-9F03-29881B14C49A}" dt="2025-06-13T20:06:06.394" v="246" actId="20577"/>
        <pc:sldMkLst>
          <pc:docMk/>
          <pc:sldMk cId="0" sldId="259"/>
        </pc:sldMkLst>
        <pc:spChg chg="mod">
          <ac:chgData name="Carolina Valencia Sanchez" userId="682a6450-89d7-4f79-bb6e-4d1283c057fa" providerId="ADAL" clId="{E95BFD0F-9E33-401B-9F03-29881B14C49A}" dt="2025-06-13T20:06:06.394" v="246" actId="20577"/>
          <ac:spMkLst>
            <pc:docMk/>
            <pc:sldMk cId="0" sldId="259"/>
            <ac:spMk id="82" creationId="{90C06EEB-5900-B7E2-CC4E-CCC8567B7354}"/>
          </ac:spMkLst>
        </pc:spChg>
      </pc:sldChg>
      <pc:sldChg chg="modSp mod">
        <pc:chgData name="Carolina Valencia Sanchez" userId="682a6450-89d7-4f79-bb6e-4d1283c057fa" providerId="ADAL" clId="{E95BFD0F-9E33-401B-9F03-29881B14C49A}" dt="2025-06-13T20:06:42.314" v="247" actId="20577"/>
        <pc:sldMkLst>
          <pc:docMk/>
          <pc:sldMk cId="0" sldId="260"/>
        </pc:sldMkLst>
        <pc:spChg chg="mod">
          <ac:chgData name="Carolina Valencia Sanchez" userId="682a6450-89d7-4f79-bb6e-4d1283c057fa" providerId="ADAL" clId="{E95BFD0F-9E33-401B-9F03-29881B14C49A}" dt="2025-06-13T20:06:42.314" v="247" actId="20577"/>
          <ac:spMkLst>
            <pc:docMk/>
            <pc:sldMk cId="0" sldId="260"/>
            <ac:spMk id="82" creationId="{3D4301A3-D6D6-C6C2-E88F-223AFC360FC5}"/>
          </ac:spMkLst>
        </pc:spChg>
      </pc:sldChg>
      <pc:sldChg chg="modSp mod">
        <pc:chgData name="Carolina Valencia Sanchez" userId="682a6450-89d7-4f79-bb6e-4d1283c057fa" providerId="ADAL" clId="{E95BFD0F-9E33-401B-9F03-29881B14C49A}" dt="2025-06-13T20:16:41.853" v="250"/>
        <pc:sldMkLst>
          <pc:docMk/>
          <pc:sldMk cId="0" sldId="270"/>
        </pc:sldMkLst>
        <pc:spChg chg="mod">
          <ac:chgData name="Carolina Valencia Sanchez" userId="682a6450-89d7-4f79-bb6e-4d1283c057fa" providerId="ADAL" clId="{E95BFD0F-9E33-401B-9F03-29881B14C49A}" dt="2025-06-13T20:16:41.853" v="250"/>
          <ac:spMkLst>
            <pc:docMk/>
            <pc:sldMk cId="0" sldId="270"/>
            <ac:spMk id="12" creationId="{00000000-0000-0000-0000-000000000000}"/>
          </ac:spMkLst>
        </pc:spChg>
      </pc:sldChg>
      <pc:sldChg chg="modSp mod">
        <pc:chgData name="Carolina Valencia Sanchez" userId="682a6450-89d7-4f79-bb6e-4d1283c057fa" providerId="ADAL" clId="{E95BFD0F-9E33-401B-9F03-29881B14C49A}" dt="2025-06-06T02:43:10.421" v="228" actId="20577"/>
        <pc:sldMkLst>
          <pc:docMk/>
          <pc:sldMk cId="0" sldId="271"/>
        </pc:sldMkLst>
        <pc:graphicFrameChg chg="mod modGraphic">
          <ac:chgData name="Carolina Valencia Sanchez" userId="682a6450-89d7-4f79-bb6e-4d1283c057fa" providerId="ADAL" clId="{E95BFD0F-9E33-401B-9F03-29881B14C49A}" dt="2025-06-06T02:43:10.421" v="228" actId="20577"/>
          <ac:graphicFrameMkLst>
            <pc:docMk/>
            <pc:sldMk cId="0" sldId="271"/>
            <ac:graphicFrameMk id="3" creationId="{00000000-0000-0000-0000-000000000000}"/>
          </ac:graphicFrameMkLst>
        </pc:graphicFrameChg>
      </pc:sldChg>
      <pc:sldChg chg="modSp mod">
        <pc:chgData name="Carolina Valencia Sanchez" userId="682a6450-89d7-4f79-bb6e-4d1283c057fa" providerId="ADAL" clId="{E95BFD0F-9E33-401B-9F03-29881B14C49A}" dt="2025-06-06T01:43:39.031" v="33" actId="20577"/>
        <pc:sldMkLst>
          <pc:docMk/>
          <pc:sldMk cId="0" sldId="272"/>
        </pc:sldMkLst>
        <pc:graphicFrameChg chg="modGraphic">
          <ac:chgData name="Carolina Valencia Sanchez" userId="682a6450-89d7-4f79-bb6e-4d1283c057fa" providerId="ADAL" clId="{E95BFD0F-9E33-401B-9F03-29881B14C49A}" dt="2025-06-06T01:43:39.031" v="33" actId="20577"/>
          <ac:graphicFrameMkLst>
            <pc:docMk/>
            <pc:sldMk cId="0" sldId="272"/>
            <ac:graphicFrameMk id="2" creationId="{00000000-0000-0000-0000-000000000000}"/>
          </ac:graphicFrameMkLst>
        </pc:graphicFrameChg>
      </pc:sldChg>
      <pc:sldChg chg="modSp mod">
        <pc:chgData name="Carolina Valencia Sanchez" userId="682a6450-89d7-4f79-bb6e-4d1283c057fa" providerId="ADAL" clId="{E95BFD0F-9E33-401B-9F03-29881B14C49A}" dt="2025-06-06T02:43:31.635" v="234" actId="20577"/>
        <pc:sldMkLst>
          <pc:docMk/>
          <pc:sldMk cId="0" sldId="274"/>
        </pc:sldMkLst>
        <pc:graphicFrameChg chg="mod modGraphic">
          <ac:chgData name="Carolina Valencia Sanchez" userId="682a6450-89d7-4f79-bb6e-4d1283c057fa" providerId="ADAL" clId="{E95BFD0F-9E33-401B-9F03-29881B14C49A}" dt="2025-06-06T02:43:31.635" v="234" actId="20577"/>
          <ac:graphicFrameMkLst>
            <pc:docMk/>
            <pc:sldMk cId="0" sldId="274"/>
            <ac:graphicFrameMk id="10" creationId="{00000000-0000-0000-0000-000000000000}"/>
          </ac:graphicFrameMkLst>
        </pc:graphicFrameChg>
      </pc:sldChg>
      <pc:sldChg chg="modSp mod">
        <pc:chgData name="Carolina Valencia Sanchez" userId="682a6450-89d7-4f79-bb6e-4d1283c057fa" providerId="ADAL" clId="{E95BFD0F-9E33-401B-9F03-29881B14C49A}" dt="2025-06-06T01:44:54.755" v="86" actId="20577"/>
        <pc:sldMkLst>
          <pc:docMk/>
          <pc:sldMk cId="0" sldId="275"/>
        </pc:sldMkLst>
        <pc:spChg chg="mod">
          <ac:chgData name="Carolina Valencia Sanchez" userId="682a6450-89d7-4f79-bb6e-4d1283c057fa" providerId="ADAL" clId="{E95BFD0F-9E33-401B-9F03-29881B14C49A}" dt="2025-06-06T01:44:54.755" v="86" actId="20577"/>
          <ac:spMkLst>
            <pc:docMk/>
            <pc:sldMk cId="0" sldId="275"/>
            <ac:spMk id="7" creationId="{00000000-0000-0000-0000-000000000000}"/>
          </ac:spMkLst>
        </pc:spChg>
      </pc:sldChg>
      <pc:sldChg chg="addSp modSp mod">
        <pc:chgData name="Carolina Valencia Sanchez" userId="682a6450-89d7-4f79-bb6e-4d1283c057fa" providerId="ADAL" clId="{E95BFD0F-9E33-401B-9F03-29881B14C49A}" dt="2025-06-13T20:17:08.139" v="251"/>
        <pc:sldMkLst>
          <pc:docMk/>
          <pc:sldMk cId="0" sldId="276"/>
        </pc:sldMkLst>
        <pc:spChg chg="mod">
          <ac:chgData name="Carolina Valencia Sanchez" userId="682a6450-89d7-4f79-bb6e-4d1283c057fa" providerId="ADAL" clId="{E95BFD0F-9E33-401B-9F03-29881B14C49A}" dt="2025-06-06T01:46:44.610" v="100" actId="14100"/>
          <ac:spMkLst>
            <pc:docMk/>
            <pc:sldMk cId="0" sldId="276"/>
            <ac:spMk id="21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6:48.749" v="101" actId="14100"/>
          <ac:spMkLst>
            <pc:docMk/>
            <pc:sldMk cId="0" sldId="276"/>
            <ac:spMk id="25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7:03.624" v="106" actId="14100"/>
          <ac:spMkLst>
            <pc:docMk/>
            <pc:sldMk cId="0" sldId="276"/>
            <ac:spMk id="29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7:08.244" v="107" actId="14100"/>
          <ac:spMkLst>
            <pc:docMk/>
            <pc:sldMk cId="0" sldId="276"/>
            <ac:spMk id="33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7:12.293" v="108" actId="14100"/>
          <ac:spMkLst>
            <pc:docMk/>
            <pc:sldMk cId="0" sldId="276"/>
            <ac:spMk id="37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7:19.200" v="109" actId="14100"/>
          <ac:spMkLst>
            <pc:docMk/>
            <pc:sldMk cId="0" sldId="276"/>
            <ac:spMk id="41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7:31.894" v="111" actId="1076"/>
          <ac:spMkLst>
            <pc:docMk/>
            <pc:sldMk cId="0" sldId="276"/>
            <ac:spMk id="45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6:40.453" v="99" actId="14100"/>
          <ac:spMkLst>
            <pc:docMk/>
            <pc:sldMk cId="0" sldId="276"/>
            <ac:spMk id="50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9:08.078" v="120" actId="1076"/>
          <ac:spMkLst>
            <pc:docMk/>
            <pc:sldMk cId="0" sldId="276"/>
            <ac:spMk id="52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0:24.888" v="127" actId="1076"/>
          <ac:spMkLst>
            <pc:docMk/>
            <pc:sldMk cId="0" sldId="276"/>
            <ac:spMk id="60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8:42.034" v="116" actId="1076"/>
          <ac:spMkLst>
            <pc:docMk/>
            <pc:sldMk cId="0" sldId="276"/>
            <ac:spMk id="61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0:00.483" v="125" actId="1076"/>
          <ac:spMkLst>
            <pc:docMk/>
            <pc:sldMk cId="0" sldId="276"/>
            <ac:spMk id="62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9:26.566" v="122" actId="1076"/>
          <ac:spMkLst>
            <pc:docMk/>
            <pc:sldMk cId="0" sldId="276"/>
            <ac:spMk id="63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8:35.680" v="115" actId="1076"/>
          <ac:spMkLst>
            <pc:docMk/>
            <pc:sldMk cId="0" sldId="276"/>
            <ac:spMk id="64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0:56.370" v="130" actId="1076"/>
          <ac:spMkLst>
            <pc:docMk/>
            <pc:sldMk cId="0" sldId="276"/>
            <ac:spMk id="65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8:57.335" v="118" actId="1076"/>
          <ac:spMkLst>
            <pc:docMk/>
            <pc:sldMk cId="0" sldId="276"/>
            <ac:spMk id="66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8:26.009" v="114" actId="1076"/>
          <ac:spMkLst>
            <pc:docMk/>
            <pc:sldMk cId="0" sldId="276"/>
            <ac:spMk id="67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8:51.917" v="117" actId="1076"/>
          <ac:spMkLst>
            <pc:docMk/>
            <pc:sldMk cId="0" sldId="276"/>
            <ac:spMk id="68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49:16.004" v="121" actId="1076"/>
          <ac:spMkLst>
            <pc:docMk/>
            <pc:sldMk cId="0" sldId="276"/>
            <ac:spMk id="72" creationId="{00000000-0000-0000-0000-000000000000}"/>
          </ac:spMkLst>
        </pc:spChg>
        <pc:spChg chg="add mod">
          <ac:chgData name="Carolina Valencia Sanchez" userId="682a6450-89d7-4f79-bb6e-4d1283c057fa" providerId="ADAL" clId="{E95BFD0F-9E33-401B-9F03-29881B14C49A}" dt="2025-06-06T01:50:41.058" v="129" actId="1076"/>
          <ac:spMkLst>
            <pc:docMk/>
            <pc:sldMk cId="0" sldId="276"/>
            <ac:spMk id="73" creationId="{0E8D520F-3AF3-305A-87C7-FD560F58E2D4}"/>
          </ac:spMkLst>
        </pc:spChg>
        <pc:spChg chg="add mod">
          <ac:chgData name="Carolina Valencia Sanchez" userId="682a6450-89d7-4f79-bb6e-4d1283c057fa" providerId="ADAL" clId="{E95BFD0F-9E33-401B-9F03-29881B14C49A}" dt="2025-06-13T20:17:08.139" v="251"/>
          <ac:spMkLst>
            <pc:docMk/>
            <pc:sldMk cId="0" sldId="276"/>
            <ac:spMk id="74" creationId="{B6326FC0-3314-1796-EAB5-E2B06F9E53FA}"/>
          </ac:spMkLst>
        </pc:spChg>
        <pc:grpChg chg="mod">
          <ac:chgData name="Carolina Valencia Sanchez" userId="682a6450-89d7-4f79-bb6e-4d1283c057fa" providerId="ADAL" clId="{E95BFD0F-9E33-401B-9F03-29881B14C49A}" dt="2025-06-06T01:46:58.750" v="104" actId="1076"/>
          <ac:grpSpMkLst>
            <pc:docMk/>
            <pc:sldMk cId="0" sldId="276"/>
            <ac:grpSpMk id="26" creationId="{00000000-0000-0000-0000-000000000000}"/>
          </ac:grpSpMkLst>
        </pc:grpChg>
      </pc:sldChg>
      <pc:sldChg chg="addSp delSp modSp mod">
        <pc:chgData name="Carolina Valencia Sanchez" userId="682a6450-89d7-4f79-bb6e-4d1283c057fa" providerId="ADAL" clId="{E95BFD0F-9E33-401B-9F03-29881B14C49A}" dt="2025-06-13T20:17:10.804" v="252"/>
        <pc:sldMkLst>
          <pc:docMk/>
          <pc:sldMk cId="0" sldId="277"/>
        </pc:sldMkLst>
        <pc:spChg chg="mod">
          <ac:chgData name="Carolina Valencia Sanchez" userId="682a6450-89d7-4f79-bb6e-4d1283c057fa" providerId="ADAL" clId="{E95BFD0F-9E33-401B-9F03-29881B14C49A}" dt="2025-06-06T01:52:08.915" v="151" actId="14100"/>
          <ac:spMkLst>
            <pc:docMk/>
            <pc:sldMk cId="0" sldId="277"/>
            <ac:spMk id="21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14.692" v="152" actId="14100"/>
          <ac:spMkLst>
            <pc:docMk/>
            <pc:sldMk cId="0" sldId="277"/>
            <ac:spMk id="25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19.171" v="153" actId="14100"/>
          <ac:spMkLst>
            <pc:docMk/>
            <pc:sldMk cId="0" sldId="277"/>
            <ac:spMk id="29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22.884" v="154" actId="14100"/>
          <ac:spMkLst>
            <pc:docMk/>
            <pc:sldMk cId="0" sldId="277"/>
            <ac:spMk id="33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29.283" v="155" actId="14100"/>
          <ac:spMkLst>
            <pc:docMk/>
            <pc:sldMk cId="0" sldId="277"/>
            <ac:spMk id="37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33.347" v="156" actId="14100"/>
          <ac:spMkLst>
            <pc:docMk/>
            <pc:sldMk cId="0" sldId="277"/>
            <ac:spMk id="41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36.905" v="157" actId="14100"/>
          <ac:spMkLst>
            <pc:docMk/>
            <pc:sldMk cId="0" sldId="277"/>
            <ac:spMk id="45" creationId="{00000000-0000-0000-0000-000000000000}"/>
          </ac:spMkLst>
        </pc:spChg>
        <pc:spChg chg="mod">
          <ac:chgData name="Carolina Valencia Sanchez" userId="682a6450-89d7-4f79-bb6e-4d1283c057fa" providerId="ADAL" clId="{E95BFD0F-9E33-401B-9F03-29881B14C49A}" dt="2025-06-06T01:52:05.430" v="150" actId="14100"/>
          <ac:spMkLst>
            <pc:docMk/>
            <pc:sldMk cId="0" sldId="277"/>
            <ac:spMk id="50" creationId="{00000000-0000-0000-0000-000000000000}"/>
          </ac:spMkLst>
        </pc:spChg>
        <pc:spChg chg="add mod">
          <ac:chgData name="Carolina Valencia Sanchez" userId="682a6450-89d7-4f79-bb6e-4d1283c057fa" providerId="ADAL" clId="{E95BFD0F-9E33-401B-9F03-29881B14C49A}" dt="2025-06-13T20:17:10.804" v="252"/>
          <ac:spMkLst>
            <pc:docMk/>
            <pc:sldMk cId="0" sldId="277"/>
            <ac:spMk id="52" creationId="{AEA5220F-B665-D383-079C-2B1A5EF0678D}"/>
          </ac:spMkLst>
        </pc:spChg>
        <pc:spChg chg="add mod">
          <ac:chgData name="Carolina Valencia Sanchez" userId="682a6450-89d7-4f79-bb6e-4d1283c057fa" providerId="ADAL" clId="{E95BFD0F-9E33-401B-9F03-29881B14C49A}" dt="2025-06-06T01:55:05.156" v="158"/>
          <ac:spMkLst>
            <pc:docMk/>
            <pc:sldMk cId="0" sldId="277"/>
            <ac:spMk id="73" creationId="{50428437-E1C2-9D0E-AEEE-192CECCFBE8F}"/>
          </ac:spMkLst>
        </pc:spChg>
        <pc:spChg chg="add mod">
          <ac:chgData name="Carolina Valencia Sanchez" userId="682a6450-89d7-4f79-bb6e-4d1283c057fa" providerId="ADAL" clId="{E95BFD0F-9E33-401B-9F03-29881B14C49A}" dt="2025-06-06T01:55:11.705" v="159"/>
          <ac:spMkLst>
            <pc:docMk/>
            <pc:sldMk cId="0" sldId="277"/>
            <ac:spMk id="74" creationId="{26DFD58F-9066-C1C5-D255-DD1F04EF6F00}"/>
          </ac:spMkLst>
        </pc:spChg>
        <pc:spChg chg="add mod">
          <ac:chgData name="Carolina Valencia Sanchez" userId="682a6450-89d7-4f79-bb6e-4d1283c057fa" providerId="ADAL" clId="{E95BFD0F-9E33-401B-9F03-29881B14C49A}" dt="2025-06-06T01:55:27.643" v="161"/>
          <ac:spMkLst>
            <pc:docMk/>
            <pc:sldMk cId="0" sldId="277"/>
            <ac:spMk id="76" creationId="{843BF85F-BBB1-C53D-80C5-A985B3479F63}"/>
          </ac:spMkLst>
        </pc:spChg>
        <pc:spChg chg="add mod">
          <ac:chgData name="Carolina Valencia Sanchez" userId="682a6450-89d7-4f79-bb6e-4d1283c057fa" providerId="ADAL" clId="{E95BFD0F-9E33-401B-9F03-29881B14C49A}" dt="2025-06-06T01:55:39.185" v="162"/>
          <ac:spMkLst>
            <pc:docMk/>
            <pc:sldMk cId="0" sldId="277"/>
            <ac:spMk id="77" creationId="{84053B18-4994-870F-56F0-513AD1EA74A6}"/>
          </ac:spMkLst>
        </pc:spChg>
        <pc:spChg chg="add mod">
          <ac:chgData name="Carolina Valencia Sanchez" userId="682a6450-89d7-4f79-bb6e-4d1283c057fa" providerId="ADAL" clId="{E95BFD0F-9E33-401B-9F03-29881B14C49A}" dt="2025-06-06T01:55:46.190" v="163"/>
          <ac:spMkLst>
            <pc:docMk/>
            <pc:sldMk cId="0" sldId="277"/>
            <ac:spMk id="78" creationId="{447192B3-BBA5-134D-C15C-7E79114AAE5B}"/>
          </ac:spMkLst>
        </pc:spChg>
        <pc:spChg chg="add mod">
          <ac:chgData name="Carolina Valencia Sanchez" userId="682a6450-89d7-4f79-bb6e-4d1283c057fa" providerId="ADAL" clId="{E95BFD0F-9E33-401B-9F03-29881B14C49A}" dt="2025-06-06T01:56:07.151" v="165"/>
          <ac:spMkLst>
            <pc:docMk/>
            <pc:sldMk cId="0" sldId="277"/>
            <ac:spMk id="80" creationId="{450AADC6-CED5-7F04-905C-984CBC3C80EA}"/>
          </ac:spMkLst>
        </pc:spChg>
        <pc:spChg chg="add mod">
          <ac:chgData name="Carolina Valencia Sanchez" userId="682a6450-89d7-4f79-bb6e-4d1283c057fa" providerId="ADAL" clId="{E95BFD0F-9E33-401B-9F03-29881B14C49A}" dt="2025-06-06T01:56:21.851" v="166"/>
          <ac:spMkLst>
            <pc:docMk/>
            <pc:sldMk cId="0" sldId="277"/>
            <ac:spMk id="81" creationId="{0CD60C9A-F9BD-09A0-24BA-E78C6590377B}"/>
          </ac:spMkLst>
        </pc:spChg>
        <pc:spChg chg="add mod">
          <ac:chgData name="Carolina Valencia Sanchez" userId="682a6450-89d7-4f79-bb6e-4d1283c057fa" providerId="ADAL" clId="{E95BFD0F-9E33-401B-9F03-29881B14C49A}" dt="2025-06-06T01:56:28.411" v="167"/>
          <ac:spMkLst>
            <pc:docMk/>
            <pc:sldMk cId="0" sldId="277"/>
            <ac:spMk id="82" creationId="{9000858F-B379-F0D1-0FFA-B5CC5ECDC16B}"/>
          </ac:spMkLst>
        </pc:spChg>
        <pc:spChg chg="add mod">
          <ac:chgData name="Carolina Valencia Sanchez" userId="682a6450-89d7-4f79-bb6e-4d1283c057fa" providerId="ADAL" clId="{E95BFD0F-9E33-401B-9F03-29881B14C49A}" dt="2025-06-06T01:56:37.707" v="168"/>
          <ac:spMkLst>
            <pc:docMk/>
            <pc:sldMk cId="0" sldId="277"/>
            <ac:spMk id="83" creationId="{7C544CC6-C389-4889-A8B0-797C8E049E3A}"/>
          </ac:spMkLst>
        </pc:spChg>
        <pc:spChg chg="add mod">
          <ac:chgData name="Carolina Valencia Sanchez" userId="682a6450-89d7-4f79-bb6e-4d1283c057fa" providerId="ADAL" clId="{E95BFD0F-9E33-401B-9F03-29881B14C49A}" dt="2025-06-06T01:56:43.998" v="169"/>
          <ac:spMkLst>
            <pc:docMk/>
            <pc:sldMk cId="0" sldId="277"/>
            <ac:spMk id="84" creationId="{E6FCF3B9-9751-55A7-6265-402CBFC7B762}"/>
          </ac:spMkLst>
        </pc:spChg>
        <pc:spChg chg="add mod">
          <ac:chgData name="Carolina Valencia Sanchez" userId="682a6450-89d7-4f79-bb6e-4d1283c057fa" providerId="ADAL" clId="{E95BFD0F-9E33-401B-9F03-29881B14C49A}" dt="2025-06-06T01:56:56.340" v="170"/>
          <ac:spMkLst>
            <pc:docMk/>
            <pc:sldMk cId="0" sldId="277"/>
            <ac:spMk id="85" creationId="{F5D3E413-0D5F-E955-52A1-07E1E558B4F0}"/>
          </ac:spMkLst>
        </pc:spChg>
        <pc:spChg chg="add mod">
          <ac:chgData name="Carolina Valencia Sanchez" userId="682a6450-89d7-4f79-bb6e-4d1283c057fa" providerId="ADAL" clId="{E95BFD0F-9E33-401B-9F03-29881B14C49A}" dt="2025-06-06T01:57:07.919" v="171"/>
          <ac:spMkLst>
            <pc:docMk/>
            <pc:sldMk cId="0" sldId="277"/>
            <ac:spMk id="86" creationId="{7BADC026-8109-32B2-DB9F-32B83588CA28}"/>
          </ac:spMkLst>
        </pc:spChg>
      </pc:sldChg>
      <pc:sldChg chg="del">
        <pc:chgData name="Carolina Valencia Sanchez" userId="682a6450-89d7-4f79-bb6e-4d1283c057fa" providerId="ADAL" clId="{E95BFD0F-9E33-401B-9F03-29881B14C49A}" dt="2025-06-06T01:58:30.990" v="182" actId="47"/>
        <pc:sldMkLst>
          <pc:docMk/>
          <pc:sldMk cId="0" sldId="278"/>
        </pc:sldMkLst>
      </pc:sldChg>
      <pc:sldChg chg="addSp delSp modSp mod">
        <pc:chgData name="Carolina Valencia Sanchez" userId="682a6450-89d7-4f79-bb6e-4d1283c057fa" providerId="ADAL" clId="{E95BFD0F-9E33-401B-9F03-29881B14C49A}" dt="2025-06-13T20:17:17.943" v="255" actId="478"/>
        <pc:sldMkLst>
          <pc:docMk/>
          <pc:sldMk cId="0" sldId="279"/>
        </pc:sldMkLst>
        <pc:spChg chg="add del mod">
          <ac:chgData name="Carolina Valencia Sanchez" userId="682a6450-89d7-4f79-bb6e-4d1283c057fa" providerId="ADAL" clId="{E95BFD0F-9E33-401B-9F03-29881B14C49A}" dt="2025-06-13T20:17:17.943" v="255" actId="478"/>
          <ac:spMkLst>
            <pc:docMk/>
            <pc:sldMk cId="0" sldId="279"/>
            <ac:spMk id="56" creationId="{F7C28E71-B320-EA24-06C3-DE9DFC714B84}"/>
          </ac:spMkLst>
        </pc:spChg>
      </pc:sldChg>
      <pc:sldChg chg="addSp delSp modSp add mod">
        <pc:chgData name="Carolina Valencia Sanchez" userId="682a6450-89d7-4f79-bb6e-4d1283c057fa" providerId="ADAL" clId="{E95BFD0F-9E33-401B-9F03-29881B14C49A}" dt="2025-06-13T20:17:14.501" v="253"/>
        <pc:sldMkLst>
          <pc:docMk/>
          <pc:sldMk cId="801241978" sldId="281"/>
        </pc:sldMkLst>
        <pc:spChg chg="add mod">
          <ac:chgData name="Carolina Valencia Sanchez" userId="682a6450-89d7-4f79-bb6e-4d1283c057fa" providerId="ADAL" clId="{E95BFD0F-9E33-401B-9F03-29881B14C49A}" dt="2025-06-06T01:57:38.733" v="174"/>
          <ac:spMkLst>
            <pc:docMk/>
            <pc:sldMk cId="801241978" sldId="281"/>
            <ac:spMk id="52" creationId="{823AFCEA-787E-D891-52C6-6258647F06FD}"/>
          </ac:spMkLst>
        </pc:spChg>
        <pc:spChg chg="add mod">
          <ac:chgData name="Carolina Valencia Sanchez" userId="682a6450-89d7-4f79-bb6e-4d1283c057fa" providerId="ADAL" clId="{E95BFD0F-9E33-401B-9F03-29881B14C49A}" dt="2025-06-13T20:17:14.501" v="253"/>
          <ac:spMkLst>
            <pc:docMk/>
            <pc:sldMk cId="801241978" sldId="281"/>
            <ac:spMk id="53" creationId="{125C667B-17E1-9D63-9CD1-6A338AB9AD85}"/>
          </ac:spMkLst>
        </pc:spChg>
        <pc:spChg chg="add mod">
          <ac:chgData name="Carolina Valencia Sanchez" userId="682a6450-89d7-4f79-bb6e-4d1283c057fa" providerId="ADAL" clId="{E95BFD0F-9E33-401B-9F03-29881B14C49A}" dt="2025-06-06T01:58:23.114" v="181" actId="1076"/>
          <ac:spMkLst>
            <pc:docMk/>
            <pc:sldMk cId="801241978" sldId="281"/>
            <ac:spMk id="60" creationId="{64B21E94-982C-6230-26E0-5367EDBAE873}"/>
          </ac:spMkLst>
        </pc:spChg>
        <pc:spChg chg="add mod">
          <ac:chgData name="Carolina Valencia Sanchez" userId="682a6450-89d7-4f79-bb6e-4d1283c057fa" providerId="ADAL" clId="{E95BFD0F-9E33-401B-9F03-29881B14C49A}" dt="2025-06-06T01:58:04.840" v="177"/>
          <ac:spMkLst>
            <pc:docMk/>
            <pc:sldMk cId="801241978" sldId="281"/>
            <ac:spMk id="61" creationId="{E37084F2-8AC5-45BF-E252-91A047B926A5}"/>
          </ac:spMkLst>
        </pc:spChg>
        <pc:spChg chg="topLvl">
          <ac:chgData name="Carolina Valencia Sanchez" userId="682a6450-89d7-4f79-bb6e-4d1283c057fa" providerId="ADAL" clId="{E95BFD0F-9E33-401B-9F03-29881B14C49A}" dt="2025-06-06T01:57:37.940" v="173" actId="478"/>
          <ac:spMkLst>
            <pc:docMk/>
            <pc:sldMk cId="801241978" sldId="281"/>
            <ac:spMk id="70" creationId="{85AEED3D-F14B-F095-6FFE-6FD3CDF443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con Rachel el tema de la traducción local. Percepción y otras alternativas.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Enfoque en fortalecer los medios directos con líderes y aliados locales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7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2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9.sv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2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36.svg"/><Relationship Id="rId9" Type="http://schemas.openxmlformats.org/officeDocument/2006/relationships/image" Target="../media/image29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67.svg"/><Relationship Id="rId3" Type="http://schemas.openxmlformats.org/officeDocument/2006/relationships/image" Target="../media/image55.pn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13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2.sv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1.png"/><Relationship Id="rId9" Type="http://schemas.openxmlformats.org/officeDocument/2006/relationships/image" Target="../media/image59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189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417197" y="842991"/>
            <a:ext cx="9670538" cy="8733425"/>
            <a:chOff x="0" y="0"/>
            <a:chExt cx="12894051" cy="116445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94056" cy="11644630"/>
            </a:xfrm>
            <a:custGeom>
              <a:avLst/>
              <a:gdLst/>
              <a:ahLst/>
              <a:cxnLst/>
              <a:rect l="l" t="t" r="r" b="b"/>
              <a:pathLst>
                <a:path w="12894056" h="11644630">
                  <a:moveTo>
                    <a:pt x="0" y="0"/>
                  </a:moveTo>
                  <a:lnTo>
                    <a:pt x="12894056" y="0"/>
                  </a:lnTo>
                  <a:lnTo>
                    <a:pt x="12894056" y="11644630"/>
                  </a:lnTo>
                  <a:lnTo>
                    <a:pt x="0" y="1164463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00987" y="8756788"/>
            <a:ext cx="6018608" cy="81434"/>
            <a:chOff x="0" y="0"/>
            <a:chExt cx="8024811" cy="1085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67443" y="2953561"/>
            <a:ext cx="6637501" cy="1561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8"/>
              </a:lnSpc>
            </a:pPr>
            <a:r>
              <a:rPr lang="en-US" sz="5366" spc="37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MEDIA SURVEY</a:t>
            </a:r>
          </a:p>
          <a:p>
            <a:pPr algn="l">
              <a:lnSpc>
                <a:spcPts val="6143"/>
              </a:lnSpc>
            </a:pPr>
            <a:r>
              <a:rPr lang="en-US" sz="5366" spc="4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</a:p>
        </p:txBody>
      </p:sp>
      <p:sp>
        <p:nvSpPr>
          <p:cNvPr id="10" name="Freeform 10"/>
          <p:cNvSpPr/>
          <p:nvPr/>
        </p:nvSpPr>
        <p:spPr>
          <a:xfrm>
            <a:off x="652864" y="1069505"/>
            <a:ext cx="8974831" cy="8191659"/>
          </a:xfrm>
          <a:custGeom>
            <a:avLst/>
            <a:gdLst/>
            <a:ahLst/>
            <a:cxnLst/>
            <a:rect l="l" t="t" r="r" b="b"/>
            <a:pathLst>
              <a:path w="8974831" h="8191659">
                <a:moveTo>
                  <a:pt x="0" y="0"/>
                </a:moveTo>
                <a:lnTo>
                  <a:pt x="8974831" y="0"/>
                </a:lnTo>
                <a:lnTo>
                  <a:pt x="8974831" y="8191659"/>
                </a:lnTo>
                <a:lnTo>
                  <a:pt x="0" y="8191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04" t="-600" r="-27805" b="600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8240213" y="4738351"/>
            <a:ext cx="8855276" cy="2495000"/>
            <a:chOff x="0" y="0"/>
            <a:chExt cx="11807035" cy="33266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07063" cy="3326638"/>
            </a:xfrm>
            <a:custGeom>
              <a:avLst/>
              <a:gdLst/>
              <a:ahLst/>
              <a:cxnLst/>
              <a:rect l="l" t="t" r="r" b="b"/>
              <a:pathLst>
                <a:path w="11807063" h="3326638">
                  <a:moveTo>
                    <a:pt x="0" y="0"/>
                  </a:moveTo>
                  <a:lnTo>
                    <a:pt x="11807063" y="0"/>
                  </a:lnTo>
                  <a:lnTo>
                    <a:pt x="11807063" y="3326638"/>
                  </a:lnTo>
                  <a:lnTo>
                    <a:pt x="0" y="3326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591218" y="4690542"/>
            <a:ext cx="6632770" cy="254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1"/>
              </a:lnSpc>
            </a:pPr>
            <a:r>
              <a:rPr lang="en-US" sz="6040" b="1" spc="-62">
                <a:solidFill>
                  <a:srgbClr val="ADCC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SURINAME </a:t>
            </a:r>
          </a:p>
          <a:p>
            <a:pPr algn="l">
              <a:lnSpc>
                <a:spcPts val="6711"/>
              </a:lnSpc>
            </a:pPr>
            <a:r>
              <a:rPr lang="en-US" sz="6040" b="1" spc="-62">
                <a:solidFill>
                  <a:srgbClr val="ADCC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AND THE CARIBBEAN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777225" y="7941748"/>
            <a:ext cx="1711269" cy="1711269"/>
            <a:chOff x="0" y="0"/>
            <a:chExt cx="2281692" cy="22816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6" name="Freeform 16"/>
          <p:cNvSpPr/>
          <p:nvPr/>
        </p:nvSpPr>
        <p:spPr>
          <a:xfrm>
            <a:off x="9186915" y="83514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9"/>
                </a:lnTo>
                <a:lnTo>
                  <a:pt x="0" y="892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7" name="Group 17"/>
          <p:cNvGrpSpPr/>
          <p:nvPr/>
        </p:nvGrpSpPr>
        <p:grpSpPr>
          <a:xfrm>
            <a:off x="9757611" y="8666714"/>
            <a:ext cx="171157" cy="171251"/>
            <a:chOff x="0" y="0"/>
            <a:chExt cx="228210" cy="2283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8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57492" y="8937351"/>
            <a:ext cx="171300" cy="170694"/>
            <a:chOff x="0" y="0"/>
            <a:chExt cx="228400" cy="2275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9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07036" y="8742086"/>
            <a:ext cx="381180" cy="21369"/>
            <a:chOff x="0" y="0"/>
            <a:chExt cx="508241" cy="28492"/>
          </a:xfrm>
        </p:grpSpPr>
        <p:sp>
          <p:nvSpPr>
            <p:cNvPr id="22" name="Freeform 22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818079" y="8907373"/>
            <a:ext cx="142757" cy="140748"/>
            <a:chOff x="0" y="0"/>
            <a:chExt cx="190342" cy="1876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10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06954" y="9072570"/>
            <a:ext cx="201564" cy="20792"/>
            <a:chOff x="0" y="0"/>
            <a:chExt cx="268751" cy="2772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87588" y="8682048"/>
            <a:ext cx="200985" cy="20792"/>
            <a:chOff x="0" y="0"/>
            <a:chExt cx="267980" cy="27722"/>
          </a:xfrm>
        </p:grpSpPr>
        <p:sp>
          <p:nvSpPr>
            <p:cNvPr id="31" name="Freeform 31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307028" y="8802084"/>
            <a:ext cx="201564" cy="20792"/>
            <a:chOff x="0" y="0"/>
            <a:chExt cx="268751" cy="277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87036" y="8952050"/>
            <a:ext cx="201564" cy="21369"/>
            <a:chOff x="0" y="0"/>
            <a:chExt cx="268751" cy="28492"/>
          </a:xfrm>
        </p:grpSpPr>
        <p:sp>
          <p:nvSpPr>
            <p:cNvPr id="37" name="Freeform 37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47636" y="8802054"/>
            <a:ext cx="140921" cy="20792"/>
            <a:chOff x="0" y="0"/>
            <a:chExt cx="187895" cy="2772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307019" y="8682042"/>
            <a:ext cx="140921" cy="20792"/>
            <a:chOff x="0" y="0"/>
            <a:chExt cx="187895" cy="2772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307006" y="8952128"/>
            <a:ext cx="141499" cy="20792"/>
            <a:chOff x="0" y="0"/>
            <a:chExt cx="188665" cy="27722"/>
          </a:xfrm>
        </p:grpSpPr>
        <p:sp>
          <p:nvSpPr>
            <p:cNvPr id="46" name="Freeform 46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47597" y="9072547"/>
            <a:ext cx="140921" cy="20792"/>
            <a:chOff x="0" y="0"/>
            <a:chExt cx="187895" cy="2772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367136" y="8411469"/>
            <a:ext cx="80735" cy="80559"/>
            <a:chOff x="0" y="0"/>
            <a:chExt cx="107646" cy="10741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1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246977" y="8411463"/>
            <a:ext cx="80524" cy="80578"/>
            <a:chOff x="0" y="0"/>
            <a:chExt cx="107366" cy="10743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2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487640" y="8411461"/>
            <a:ext cx="80432" cy="80587"/>
            <a:chOff x="0" y="0"/>
            <a:chExt cx="107242" cy="10745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3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2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71410" y="2568927"/>
            <a:ext cx="2619758" cy="42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FREQUENCY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99485" y="617949"/>
            <a:ext cx="8196037" cy="1246424"/>
            <a:chOff x="0" y="0"/>
            <a:chExt cx="10928049" cy="1661898"/>
          </a:xfrm>
        </p:grpSpPr>
        <p:sp>
          <p:nvSpPr>
            <p:cNvPr id="11" name="Freeform 11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3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5" name="Group 15"/>
          <p:cNvGrpSpPr/>
          <p:nvPr/>
        </p:nvGrpSpPr>
        <p:grpSpPr>
          <a:xfrm>
            <a:off x="1575424" y="3687632"/>
            <a:ext cx="1094616" cy="157012"/>
            <a:chOff x="0" y="0"/>
            <a:chExt cx="1459489" cy="209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9230" cy="209296"/>
            </a:xfrm>
            <a:custGeom>
              <a:avLst/>
              <a:gdLst/>
              <a:ahLst/>
              <a:cxnLst/>
              <a:rect l="l" t="t" r="r" b="b"/>
              <a:pathLst>
                <a:path w="1459230" h="209296">
                  <a:moveTo>
                    <a:pt x="1459230" y="209296"/>
                  </a:moveTo>
                  <a:lnTo>
                    <a:pt x="0" y="209296"/>
                  </a:lnTo>
                  <a:lnTo>
                    <a:pt x="0" y="0"/>
                  </a:lnTo>
                  <a:lnTo>
                    <a:pt x="1459230" y="0"/>
                  </a:lnTo>
                  <a:lnTo>
                    <a:pt x="1459230" y="20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8460" y="3599291"/>
            <a:ext cx="304944" cy="304944"/>
            <a:chOff x="0" y="0"/>
            <a:chExt cx="406593" cy="40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69330" y="3670815"/>
            <a:ext cx="102987" cy="161827"/>
            <a:chOff x="0" y="0"/>
            <a:chExt cx="137316" cy="2157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2" r="-983" b="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70305" y="3590723"/>
            <a:ext cx="499466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+ 57 %: Twice a year!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53422" y="4547909"/>
            <a:ext cx="304944" cy="304944"/>
            <a:chOff x="0" y="0"/>
            <a:chExt cx="406593" cy="4065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54292" y="4619437"/>
            <a:ext cx="102987" cy="161825"/>
            <a:chOff x="0" y="0"/>
            <a:chExt cx="137316" cy="21576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92509" y="3758734"/>
            <a:ext cx="8892601" cy="6526640"/>
            <a:chOff x="0" y="0"/>
            <a:chExt cx="11856802" cy="87021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856847" cy="8702167"/>
            </a:xfrm>
            <a:custGeom>
              <a:avLst/>
              <a:gdLst/>
              <a:ahLst/>
              <a:cxnLst/>
              <a:rect l="l" t="t" r="r" b="b"/>
              <a:pathLst>
                <a:path w="11856847" h="8702167">
                  <a:moveTo>
                    <a:pt x="0" y="0"/>
                  </a:moveTo>
                  <a:lnTo>
                    <a:pt x="11856847" y="0"/>
                  </a:lnTo>
                  <a:lnTo>
                    <a:pt x="11856847" y="8702167"/>
                  </a:lnTo>
                  <a:lnTo>
                    <a:pt x="0" y="8702167"/>
                  </a:lnTo>
                  <a:close/>
                </a:path>
              </a:pathLst>
            </a:custGeom>
            <a:blipFill>
              <a:blip r:embed="rId8"/>
              <a:stretch>
                <a:fillRect l="-13" r="-1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616083" y="3983792"/>
            <a:ext cx="8669546" cy="6301606"/>
            <a:chOff x="0" y="0"/>
            <a:chExt cx="11559394" cy="840214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558651" cy="8402066"/>
            </a:xfrm>
            <a:custGeom>
              <a:avLst/>
              <a:gdLst/>
              <a:ahLst/>
              <a:cxnLst/>
              <a:rect l="l" t="t" r="r" b="b"/>
              <a:pathLst>
                <a:path w="11558651" h="8402066">
                  <a:moveTo>
                    <a:pt x="0" y="8402066"/>
                  </a:moveTo>
                  <a:lnTo>
                    <a:pt x="11558651" y="8402066"/>
                  </a:lnTo>
                  <a:lnTo>
                    <a:pt x="11558651" y="0"/>
                  </a:lnTo>
                  <a:lnTo>
                    <a:pt x="0" y="0"/>
                  </a:lnTo>
                  <a:lnTo>
                    <a:pt x="0" y="8402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356346" y="6528930"/>
            <a:ext cx="2429159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Twice a year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56346" y="7190607"/>
            <a:ext cx="3027725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Once a year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56346" y="7892288"/>
            <a:ext cx="4582264" cy="5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None, corporate spaces are sufficient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769716" y="6622918"/>
            <a:ext cx="375982" cy="375982"/>
            <a:chOff x="0" y="0"/>
            <a:chExt cx="501309" cy="50130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58BFC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769716" y="7195362"/>
            <a:ext cx="375982" cy="375982"/>
            <a:chOff x="0" y="0"/>
            <a:chExt cx="501309" cy="50130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9360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769716" y="7814776"/>
            <a:ext cx="375982" cy="375982"/>
            <a:chOff x="0" y="0"/>
            <a:chExt cx="501309" cy="50130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356346" y="8660674"/>
            <a:ext cx="3785238" cy="23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Every two years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1769716" y="8501554"/>
            <a:ext cx="375982" cy="375982"/>
            <a:chOff x="0" y="0"/>
            <a:chExt cx="501309" cy="50130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97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2" name="Freeform 42"/>
          <p:cNvSpPr/>
          <p:nvPr/>
        </p:nvSpPr>
        <p:spPr>
          <a:xfrm>
            <a:off x="10555724" y="1099030"/>
            <a:ext cx="6810768" cy="5368488"/>
          </a:xfrm>
          <a:custGeom>
            <a:avLst/>
            <a:gdLst/>
            <a:ahLst/>
            <a:cxnLst/>
            <a:rect l="l" t="t" r="r" b="b"/>
            <a:pathLst>
              <a:path w="6810768" h="5368488">
                <a:moveTo>
                  <a:pt x="0" y="0"/>
                </a:moveTo>
                <a:lnTo>
                  <a:pt x="6810769" y="0"/>
                </a:lnTo>
                <a:lnTo>
                  <a:pt x="6810769" y="5368489"/>
                </a:lnTo>
                <a:lnTo>
                  <a:pt x="0" y="53684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5885" t="-39551" r="-16472" b="-6194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13172042" y="4383228"/>
            <a:ext cx="1060307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+ 57 %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725199" y="2367524"/>
            <a:ext cx="1852623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43 %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16120" y="5629812"/>
            <a:ext cx="7526436" cy="251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3274" spc="18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Our employees value these spaces!</a:t>
            </a:r>
          </a:p>
          <a:p>
            <a:pPr algn="l">
              <a:lnSpc>
                <a:spcPts val="3055"/>
              </a:lnSpc>
            </a:pPr>
            <a:endParaRPr lang="en-US" sz="3274" spc="18" dirty="0">
              <a:solidFill>
                <a:srgbClr val="081C4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055"/>
              </a:lnSpc>
            </a:pPr>
            <a:r>
              <a:rPr lang="en-US" sz="2546" spc="18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No one rules out continuing to connect regionally through the conversations.</a:t>
            </a:r>
            <a:r>
              <a:rPr lang="en-US" sz="2546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100% of participants, across different frequencies, value them and want them to continue.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655555" y="4642901"/>
            <a:ext cx="1487690" cy="166432"/>
            <a:chOff x="0" y="0"/>
            <a:chExt cx="1983586" cy="22190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83232" cy="221869"/>
            </a:xfrm>
            <a:custGeom>
              <a:avLst/>
              <a:gdLst/>
              <a:ahLst/>
              <a:cxnLst/>
              <a:rect l="l" t="t" r="r" b="b"/>
              <a:pathLst>
                <a:path w="1983232" h="221869">
                  <a:moveTo>
                    <a:pt x="1983232" y="221869"/>
                  </a:moveTo>
                  <a:lnTo>
                    <a:pt x="0" y="221869"/>
                  </a:lnTo>
                  <a:lnTo>
                    <a:pt x="0" y="0"/>
                  </a:lnTo>
                  <a:lnTo>
                    <a:pt x="1983232" y="0"/>
                  </a:lnTo>
                  <a:lnTo>
                    <a:pt x="1983232" y="221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656071" y="4510260"/>
            <a:ext cx="485600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43 %: Once a year is fine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185CC121-4754-F645-A9EE-9CF9C7C91949}"/>
              </a:ext>
            </a:extLst>
          </p:cNvPr>
          <p:cNvSpPr txBox="1">
            <a:spLocks/>
          </p:cNvSpPr>
          <p:nvPr/>
        </p:nvSpPr>
        <p:spPr>
          <a:xfrm>
            <a:off x="2923704" y="950831"/>
            <a:ext cx="7805498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n-US" sz="3200" b="1" spc="27" dirty="0">
                <a:solidFill>
                  <a:srgbClr val="081C49"/>
                </a:solidFill>
                <a:latin typeface="Trebuchet MS" panose="020B0603020202020204" pitchFamily="34" charset="0"/>
              </a:rPr>
              <a:t>ABOUT THE LAST </a:t>
            </a:r>
            <a:r>
              <a:rPr lang="en-US" sz="3200" b="1" spc="27" dirty="0">
                <a:solidFill>
                  <a:schemeClr val="bg1"/>
                </a:solidFill>
                <a:latin typeface="Trebuchet MS" panose="020B0603020202020204" pitchFamily="34" charset="0"/>
              </a:rPr>
              <a:t>CARIBBEAN WEBINAR</a:t>
            </a:r>
            <a:endParaRPr lang="en-US" sz="3200" b="1" spc="32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6773976"/>
            <a:chOff x="0" y="0"/>
            <a:chExt cx="24380150" cy="90319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9031732"/>
            </a:xfrm>
            <a:custGeom>
              <a:avLst/>
              <a:gdLst/>
              <a:ahLst/>
              <a:cxnLst/>
              <a:rect l="l" t="t" r="r" b="b"/>
              <a:pathLst>
                <a:path w="24380189" h="9031732">
                  <a:moveTo>
                    <a:pt x="0" y="9031732"/>
                  </a:moveTo>
                  <a:lnTo>
                    <a:pt x="24380189" y="9031732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9031732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559530"/>
            <a:ext cx="18285111" cy="3744547"/>
            <a:chOff x="0" y="0"/>
            <a:chExt cx="24380148" cy="49927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0189" cy="4992751"/>
            </a:xfrm>
            <a:custGeom>
              <a:avLst/>
              <a:gdLst/>
              <a:ahLst/>
              <a:cxnLst/>
              <a:rect l="l" t="t" r="r" b="b"/>
              <a:pathLst>
                <a:path w="24380189" h="4992751">
                  <a:moveTo>
                    <a:pt x="0" y="0"/>
                  </a:moveTo>
                  <a:lnTo>
                    <a:pt x="24380189" y="0"/>
                  </a:lnTo>
                  <a:lnTo>
                    <a:pt x="24380189" y="4992751"/>
                  </a:lnTo>
                  <a:lnTo>
                    <a:pt x="0" y="4992751"/>
                  </a:lnTo>
                  <a:close/>
                </a:path>
              </a:pathLst>
            </a:custGeom>
            <a:blipFill>
              <a:blip r:embed="rId2"/>
              <a:stretch>
                <a:fillRect t="-381" b="-38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6800546"/>
            <a:ext cx="18285112" cy="3504040"/>
            <a:chOff x="0" y="0"/>
            <a:chExt cx="24380150" cy="46720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0189" cy="4671314"/>
            </a:xfrm>
            <a:custGeom>
              <a:avLst/>
              <a:gdLst/>
              <a:ahLst/>
              <a:cxnLst/>
              <a:rect l="l" t="t" r="r" b="b"/>
              <a:pathLst>
                <a:path w="24380189" h="4671314">
                  <a:moveTo>
                    <a:pt x="0" y="0"/>
                  </a:moveTo>
                  <a:lnTo>
                    <a:pt x="0" y="4671314"/>
                  </a:lnTo>
                  <a:lnTo>
                    <a:pt x="24380189" y="4671314"/>
                  </a:lnTo>
                  <a:lnTo>
                    <a:pt x="24380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99785" y="618249"/>
            <a:ext cx="7675069" cy="1245824"/>
            <a:chOff x="0" y="0"/>
            <a:chExt cx="10233425" cy="1661099"/>
          </a:xfrm>
        </p:grpSpPr>
        <p:sp>
          <p:nvSpPr>
            <p:cNvPr id="10" name="Freeform 10"/>
            <p:cNvSpPr/>
            <p:nvPr/>
          </p:nvSpPr>
          <p:spPr>
            <a:xfrm>
              <a:off x="11938" y="0"/>
              <a:ext cx="10220833" cy="1660652"/>
            </a:xfrm>
            <a:custGeom>
              <a:avLst/>
              <a:gdLst/>
              <a:ahLst/>
              <a:cxnLst/>
              <a:rect l="l" t="t" r="r" b="b"/>
              <a:pathLst>
                <a:path w="10220833" h="1660652">
                  <a:moveTo>
                    <a:pt x="0" y="0"/>
                  </a:moveTo>
                  <a:lnTo>
                    <a:pt x="10208895" y="0"/>
                  </a:lnTo>
                  <a:cubicBezTo>
                    <a:pt x="10215499" y="0"/>
                    <a:pt x="10220833" y="5334"/>
                    <a:pt x="10220833" y="11938"/>
                  </a:cubicBezTo>
                  <a:lnTo>
                    <a:pt x="10220833" y="1648714"/>
                  </a:lnTo>
                  <a:cubicBezTo>
                    <a:pt x="10220833" y="1655318"/>
                    <a:pt x="10215499" y="1660652"/>
                    <a:pt x="10208895" y="1660652"/>
                  </a:cubicBezTo>
                  <a:lnTo>
                    <a:pt x="0" y="1660652"/>
                  </a:lnTo>
                  <a:lnTo>
                    <a:pt x="0" y="1636649"/>
                  </a:lnTo>
                  <a:lnTo>
                    <a:pt x="10208895" y="1636649"/>
                  </a:lnTo>
                  <a:lnTo>
                    <a:pt x="10208895" y="1648587"/>
                  </a:lnTo>
                  <a:lnTo>
                    <a:pt x="10196957" y="1648587"/>
                  </a:lnTo>
                  <a:lnTo>
                    <a:pt x="10196957" y="11938"/>
                  </a:lnTo>
                  <a:lnTo>
                    <a:pt x="10208895" y="11938"/>
                  </a:lnTo>
                  <a:lnTo>
                    <a:pt x="10208895" y="23876"/>
                  </a:lnTo>
                  <a:lnTo>
                    <a:pt x="0" y="23876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3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56851" y="7195299"/>
            <a:ext cx="304944" cy="304944"/>
            <a:chOff x="0" y="0"/>
            <a:chExt cx="406593" cy="40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957721" y="7266826"/>
            <a:ext cx="102987" cy="161825"/>
            <a:chOff x="0" y="0"/>
            <a:chExt cx="137316" cy="2157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t="-382" r="-21" b="-37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403589" y="7071035"/>
            <a:ext cx="5547512" cy="83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4"/>
              </a:lnSpc>
            </a:pPr>
            <a:r>
              <a:rPr lang="en-US" sz="2728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100% of participants </a:t>
            </a:r>
            <a:r>
              <a:rPr lang="en-US" sz="272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found this newsletter useful and relevant.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856851" y="3139677"/>
            <a:ext cx="375982" cy="375982"/>
            <a:chOff x="0" y="0"/>
            <a:chExt cx="501309" cy="5013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58BFC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856851" y="3890052"/>
            <a:ext cx="375982" cy="375982"/>
            <a:chOff x="0" y="0"/>
            <a:chExt cx="501309" cy="501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9360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56851" y="4512023"/>
            <a:ext cx="375982" cy="375982"/>
            <a:chOff x="0" y="0"/>
            <a:chExt cx="501309" cy="50130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856851" y="5351128"/>
            <a:ext cx="375982" cy="375982"/>
            <a:chOff x="0" y="0"/>
            <a:chExt cx="501309" cy="50130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93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409364" y="2965402"/>
            <a:ext cx="7227413" cy="82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is a useful medium with relevant information about the performance of the region and the company.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434036" y="3866571"/>
            <a:ext cx="7227413" cy="39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It's interesting, but two a year is enough.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434036" y="4652056"/>
            <a:ext cx="7227413" cy="5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is a redundant medium to other content we receive in the company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34036" y="5484144"/>
            <a:ext cx="7227413" cy="23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Does not add value</a:t>
            </a:r>
          </a:p>
        </p:txBody>
      </p:sp>
      <p:sp>
        <p:nvSpPr>
          <p:cNvPr id="36" name="Freeform 36"/>
          <p:cNvSpPr/>
          <p:nvPr/>
        </p:nvSpPr>
        <p:spPr>
          <a:xfrm>
            <a:off x="875797" y="3542096"/>
            <a:ext cx="6885233" cy="5967202"/>
          </a:xfrm>
          <a:custGeom>
            <a:avLst/>
            <a:gdLst/>
            <a:ahLst/>
            <a:cxnLst/>
            <a:rect l="l" t="t" r="r" b="b"/>
            <a:pathLst>
              <a:path w="6885233" h="5967202">
                <a:moveTo>
                  <a:pt x="0" y="0"/>
                </a:moveTo>
                <a:lnTo>
                  <a:pt x="6885233" y="0"/>
                </a:lnTo>
                <a:lnTo>
                  <a:pt x="6885233" y="5967202"/>
                </a:lnTo>
                <a:lnTo>
                  <a:pt x="0" y="5967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6666" t="-65385" r="-33334" b="-4230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7" name="TextBox 37"/>
          <p:cNvSpPr txBox="1"/>
          <p:nvPr/>
        </p:nvSpPr>
        <p:spPr>
          <a:xfrm>
            <a:off x="2902234" y="6474064"/>
            <a:ext cx="1416180" cy="47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3001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+ 85 %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00057" y="5163247"/>
            <a:ext cx="1274223" cy="47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3001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+ 14 %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7B6703A1-FD36-1D69-66D3-4386C5BABBF5}"/>
              </a:ext>
            </a:extLst>
          </p:cNvPr>
          <p:cNvSpPr txBox="1">
            <a:spLocks/>
          </p:cNvSpPr>
          <p:nvPr/>
        </p:nvSpPr>
        <p:spPr>
          <a:xfrm>
            <a:off x="2910912" y="719777"/>
            <a:ext cx="9083598" cy="1001216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n-US" sz="3200" b="1" spc="27">
                <a:solidFill>
                  <a:srgbClr val="081C49"/>
                </a:solidFill>
                <a:latin typeface="Trebuchet MS" panose="020B0703020202090204" pitchFamily="34" charset="0"/>
              </a:rPr>
              <a:t>ABOUT THE REGIONAL NEWSLETTER </a:t>
            </a:r>
            <a:br>
              <a:rPr lang="en-US" sz="3200" b="1" spc="27">
                <a:solidFill>
                  <a:srgbClr val="081C49"/>
                </a:solidFill>
                <a:latin typeface="Trebuchet MS" panose="020B0703020202090204" pitchFamily="34" charset="0"/>
              </a:rPr>
            </a:br>
            <a:r>
              <a:rPr lang="en-US" sz="3200" b="1" spc="27">
                <a:solidFill>
                  <a:schemeClr val="bg1"/>
                </a:solidFill>
                <a:latin typeface="Trebuchet MS" panose="020B0703020202090204" pitchFamily="34" charset="0"/>
              </a:rPr>
              <a:t>BY GARY DE LA ROSA</a:t>
            </a:r>
            <a:endParaRPr lang="en-US" sz="3200" b="1" spc="32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150850F1-F253-1772-35EE-D6DF994F1744}"/>
              </a:ext>
            </a:extLst>
          </p:cNvPr>
          <p:cNvSpPr txBox="1"/>
          <p:nvPr/>
        </p:nvSpPr>
        <p:spPr>
          <a:xfrm>
            <a:off x="1719246" y="2563490"/>
            <a:ext cx="6313545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92509" y="4139674"/>
            <a:ext cx="8892601" cy="6145701"/>
            <a:chOff x="0" y="0"/>
            <a:chExt cx="11856802" cy="81942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56847" cy="8194294"/>
            </a:xfrm>
            <a:custGeom>
              <a:avLst/>
              <a:gdLst/>
              <a:ahLst/>
              <a:cxnLst/>
              <a:rect l="l" t="t" r="r" b="b"/>
              <a:pathLst>
                <a:path w="11856847" h="8194294">
                  <a:moveTo>
                    <a:pt x="0" y="0"/>
                  </a:moveTo>
                  <a:lnTo>
                    <a:pt x="11856847" y="0"/>
                  </a:lnTo>
                  <a:lnTo>
                    <a:pt x="11856847" y="8194294"/>
                  </a:lnTo>
                  <a:lnTo>
                    <a:pt x="0" y="8194294"/>
                  </a:lnTo>
                  <a:close/>
                </a:path>
              </a:pathLst>
            </a:custGeom>
            <a:blipFill>
              <a:blip r:embed="rId2"/>
              <a:stretch>
                <a:fillRect l="-1" r="-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16083" y="4364732"/>
            <a:ext cx="8669546" cy="5921004"/>
            <a:chOff x="0" y="0"/>
            <a:chExt cx="11559394" cy="78946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58651" cy="7894193"/>
            </a:xfrm>
            <a:custGeom>
              <a:avLst/>
              <a:gdLst/>
              <a:ahLst/>
              <a:cxnLst/>
              <a:rect l="l" t="t" r="r" b="b"/>
              <a:pathLst>
                <a:path w="11558651" h="7894193">
                  <a:moveTo>
                    <a:pt x="0" y="7894193"/>
                  </a:moveTo>
                  <a:lnTo>
                    <a:pt x="11558651" y="7894193"/>
                  </a:lnTo>
                  <a:lnTo>
                    <a:pt x="11558651" y="0"/>
                  </a:lnTo>
                  <a:lnTo>
                    <a:pt x="0" y="0"/>
                  </a:lnTo>
                  <a:lnTo>
                    <a:pt x="0" y="7894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54179" y="806900"/>
            <a:ext cx="10172899" cy="1147639"/>
            <a:chOff x="0" y="-9526"/>
            <a:chExt cx="13563865" cy="15301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63854" cy="1062990"/>
            </a:xfrm>
            <a:custGeom>
              <a:avLst/>
              <a:gdLst/>
              <a:ahLst/>
              <a:cxnLst/>
              <a:rect l="l" t="t" r="r" b="b"/>
              <a:pathLst>
                <a:path w="13563854" h="1062990">
                  <a:moveTo>
                    <a:pt x="0" y="0"/>
                  </a:moveTo>
                  <a:lnTo>
                    <a:pt x="13563854" y="0"/>
                  </a:lnTo>
                  <a:lnTo>
                    <a:pt x="13563854" y="1062990"/>
                  </a:lnTo>
                  <a:lnTo>
                    <a:pt x="0" y="106299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6"/>
              <a:ext cx="13563865" cy="15301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437"/>
                </a:lnSpc>
              </a:pPr>
              <a:r>
                <a:rPr lang="en-US" sz="3200" b="1" spc="31" dirty="0">
                  <a:solidFill>
                    <a:srgbClr val="000E4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ABOUT THE </a:t>
              </a:r>
              <a:r>
                <a:rPr lang="en-US" sz="3200" b="1" spc="31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ARGOS CARIBBEAN COMMUNICATION MAILBOX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1575424" y="6116470"/>
            <a:ext cx="1215157" cy="152472"/>
            <a:chOff x="0" y="0"/>
            <a:chExt cx="1620210" cy="203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19885" cy="203200"/>
            </a:xfrm>
            <a:custGeom>
              <a:avLst/>
              <a:gdLst/>
              <a:ahLst/>
              <a:cxnLst/>
              <a:rect l="l" t="t" r="r" b="b"/>
              <a:pathLst>
                <a:path w="1619885" h="203200">
                  <a:moveTo>
                    <a:pt x="1619885" y="203200"/>
                  </a:moveTo>
                  <a:lnTo>
                    <a:pt x="0" y="203200"/>
                  </a:lnTo>
                  <a:lnTo>
                    <a:pt x="0" y="0"/>
                  </a:lnTo>
                  <a:lnTo>
                    <a:pt x="1619885" y="0"/>
                  </a:lnTo>
                  <a:lnTo>
                    <a:pt x="1619885" y="20320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40697" y="7854632"/>
            <a:ext cx="103380" cy="152472"/>
            <a:chOff x="0" y="0"/>
            <a:chExt cx="137840" cy="2032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414" cy="203200"/>
            </a:xfrm>
            <a:custGeom>
              <a:avLst/>
              <a:gdLst/>
              <a:ahLst/>
              <a:cxnLst/>
              <a:rect l="l" t="t" r="r" b="b"/>
              <a:pathLst>
                <a:path w="137414" h="203200">
                  <a:moveTo>
                    <a:pt x="0" y="203200"/>
                  </a:moveTo>
                  <a:lnTo>
                    <a:pt x="137414" y="203200"/>
                  </a:lnTo>
                  <a:lnTo>
                    <a:pt x="137414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460" y="3580114"/>
            <a:ext cx="304944" cy="304944"/>
            <a:chOff x="0" y="0"/>
            <a:chExt cx="406593" cy="40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9330" y="3651638"/>
            <a:ext cx="102987" cy="161827"/>
            <a:chOff x="0" y="0"/>
            <a:chExt cx="137316" cy="2157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5"/>
              <a:stretch>
                <a:fillRect l="-962" r="-983" b="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01812" y="4710030"/>
            <a:ext cx="7338922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+85%</a:t>
            </a: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are satisfied:</a:t>
            </a:r>
          </a:p>
          <a:p>
            <a:pPr algn="l">
              <a:lnSpc>
                <a:spcPts val="3219"/>
              </a:lnSpc>
            </a:pP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They recognize the value of this medium.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66969" y="4755461"/>
            <a:ext cx="304944" cy="304944"/>
            <a:chOff x="0" y="0"/>
            <a:chExt cx="406593" cy="4065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67839" y="4826989"/>
            <a:ext cx="102987" cy="161825"/>
            <a:chOff x="0" y="0"/>
            <a:chExt cx="137316" cy="21576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76198" y="6024436"/>
            <a:ext cx="304944" cy="304944"/>
            <a:chOff x="0" y="0"/>
            <a:chExt cx="406593" cy="40659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77073" y="6095962"/>
            <a:ext cx="102987" cy="161825"/>
            <a:chOff x="0" y="0"/>
            <a:chExt cx="137316" cy="2157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t="-2572" r="-21" b="-256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112591" y="432337"/>
            <a:ext cx="11810626" cy="1617707"/>
          </a:xfrm>
          <a:custGeom>
            <a:avLst/>
            <a:gdLst/>
            <a:ahLst/>
            <a:cxnLst/>
            <a:rect l="l" t="t" r="r" b="b"/>
            <a:pathLst>
              <a:path w="11810626" h="1617707">
                <a:moveTo>
                  <a:pt x="0" y="0"/>
                </a:moveTo>
                <a:lnTo>
                  <a:pt x="11810627" y="0"/>
                </a:lnTo>
                <a:lnTo>
                  <a:pt x="1181062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0" name="Group 30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01812" y="3417818"/>
            <a:ext cx="6780118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+14%</a:t>
            </a:r>
            <a:r>
              <a:rPr lang="en-US" sz="2683" b="1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are very satisfied:</a:t>
            </a:r>
          </a:p>
          <a:p>
            <a:pPr algn="l">
              <a:lnSpc>
                <a:spcPts val="3219"/>
              </a:lnSpc>
            </a:pPr>
            <a:r>
              <a:rPr lang="en-US" sz="2683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it's reliable and relevant.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34934" y="5956798"/>
            <a:ext cx="7127032" cy="82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2637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No one considers it a medium that does not add value, </a:t>
            </a:r>
            <a:r>
              <a:rPr lang="en-US" sz="2637" b="1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 are doing well!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944426" y="7360500"/>
            <a:ext cx="2508283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Very satisfied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44426" y="8196534"/>
            <a:ext cx="1734371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Satisfied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44426" y="9104312"/>
            <a:ext cx="1316880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Neutral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357963" y="7454497"/>
            <a:ext cx="375982" cy="375982"/>
            <a:chOff x="0" y="0"/>
            <a:chExt cx="501309" cy="50130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357963" y="8290575"/>
            <a:ext cx="375982" cy="375982"/>
            <a:chOff x="0" y="0"/>
            <a:chExt cx="501309" cy="50130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357963" y="9198259"/>
            <a:ext cx="375982" cy="375982"/>
            <a:chOff x="0" y="0"/>
            <a:chExt cx="501309" cy="50130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4843437" y="7360499"/>
            <a:ext cx="2107466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Unsatisfied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843437" y="8196534"/>
            <a:ext cx="2778575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Very unsatisfied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4256949" y="7454497"/>
            <a:ext cx="375982" cy="375982"/>
            <a:chOff x="0" y="0"/>
            <a:chExt cx="501309" cy="50130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97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4256949" y="8290575"/>
            <a:ext cx="375982" cy="375982"/>
            <a:chOff x="0" y="0"/>
            <a:chExt cx="501309" cy="50130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B400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Freeform 52"/>
          <p:cNvSpPr/>
          <p:nvPr/>
        </p:nvSpPr>
        <p:spPr>
          <a:xfrm>
            <a:off x="10810045" y="1824960"/>
            <a:ext cx="6301184" cy="5461027"/>
          </a:xfrm>
          <a:custGeom>
            <a:avLst/>
            <a:gdLst/>
            <a:ahLst/>
            <a:cxnLst/>
            <a:rect l="l" t="t" r="r" b="b"/>
            <a:pathLst>
              <a:path w="6301184" h="5461027">
                <a:moveTo>
                  <a:pt x="0" y="0"/>
                </a:moveTo>
                <a:lnTo>
                  <a:pt x="6301184" y="0"/>
                </a:lnTo>
                <a:lnTo>
                  <a:pt x="6301184" y="5461027"/>
                </a:lnTo>
                <a:lnTo>
                  <a:pt x="0" y="54610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86666" t="-65385" r="-33334" b="-4230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TextBox 53"/>
          <p:cNvSpPr txBox="1"/>
          <p:nvPr/>
        </p:nvSpPr>
        <p:spPr>
          <a:xfrm>
            <a:off x="12622287" y="4388004"/>
            <a:ext cx="1318713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+ 85 %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962093" y="3449381"/>
            <a:ext cx="1165058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+ 14 %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626822" y="7313024"/>
            <a:ext cx="4674207" cy="541607"/>
            <a:chOff x="0" y="0"/>
            <a:chExt cx="6232276" cy="72214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232017" cy="721360"/>
            </a:xfrm>
            <a:custGeom>
              <a:avLst/>
              <a:gdLst/>
              <a:ahLst/>
              <a:cxnLst/>
              <a:rect l="l" t="t" r="r" b="b"/>
              <a:pathLst>
                <a:path w="6232017" h="721360">
                  <a:moveTo>
                    <a:pt x="6232017" y="721360"/>
                  </a:moveTo>
                  <a:lnTo>
                    <a:pt x="0" y="721360"/>
                  </a:lnTo>
                  <a:lnTo>
                    <a:pt x="0" y="0"/>
                  </a:lnTo>
                  <a:lnTo>
                    <a:pt x="6232017" y="0"/>
                  </a:lnTo>
                  <a:lnTo>
                    <a:pt x="6232017" y="72136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674060" y="7409107"/>
            <a:ext cx="6747223" cy="40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The satisfaction rate is 100%!</a:t>
            </a:r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2B0860FD-002F-E75F-3226-9825260FED4B}"/>
              </a:ext>
            </a:extLst>
          </p:cNvPr>
          <p:cNvSpPr txBox="1"/>
          <p:nvPr/>
        </p:nvSpPr>
        <p:spPr>
          <a:xfrm>
            <a:off x="1603483" y="2561960"/>
            <a:ext cx="7046738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12261306" y="3548526"/>
            <a:ext cx="6018608" cy="81434"/>
            <a:chOff x="0" y="0"/>
            <a:chExt cx="8024811" cy="108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75" y="1892619"/>
            <a:ext cx="13503030" cy="1186901"/>
            <a:chOff x="0" y="0"/>
            <a:chExt cx="18004040" cy="1582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04028" cy="1582547"/>
            </a:xfrm>
            <a:custGeom>
              <a:avLst/>
              <a:gdLst/>
              <a:ahLst/>
              <a:cxnLst/>
              <a:rect l="l" t="t" r="r" b="b"/>
              <a:pathLst>
                <a:path w="18004028" h="1582547">
                  <a:moveTo>
                    <a:pt x="0" y="0"/>
                  </a:moveTo>
                  <a:lnTo>
                    <a:pt x="18004028" y="0"/>
                  </a:lnTo>
                  <a:lnTo>
                    <a:pt x="18004028" y="1582547"/>
                  </a:lnTo>
                  <a:lnTo>
                    <a:pt x="0" y="158254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18004040" cy="143013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SOME OPINIONS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05671" y="867474"/>
            <a:ext cx="1711269" cy="1711269"/>
            <a:chOff x="0" y="0"/>
            <a:chExt cx="2281692" cy="2281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" name="Freeform 12" descr="Globo de pensamiento"/>
          <p:cNvSpPr/>
          <p:nvPr/>
        </p:nvSpPr>
        <p:spPr>
          <a:xfrm>
            <a:off x="11672208" y="1134012"/>
            <a:ext cx="1178194" cy="1178194"/>
          </a:xfrm>
          <a:custGeom>
            <a:avLst/>
            <a:gdLst/>
            <a:ahLst/>
            <a:cxnLst/>
            <a:rect l="l" t="t" r="r" b="b"/>
            <a:pathLst>
              <a:path w="1178194" h="1178194">
                <a:moveTo>
                  <a:pt x="0" y="0"/>
                </a:moveTo>
                <a:lnTo>
                  <a:pt x="1178195" y="0"/>
                </a:lnTo>
                <a:lnTo>
                  <a:pt x="1178195" y="1178194"/>
                </a:lnTo>
                <a:lnTo>
                  <a:pt x="0" y="1178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2621151" y="3394399"/>
            <a:ext cx="304944" cy="304944"/>
            <a:chOff x="0" y="0"/>
            <a:chExt cx="406593" cy="406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22022" y="3465927"/>
            <a:ext cx="102987" cy="161825"/>
            <a:chOff x="0" y="0"/>
            <a:chExt cx="137316" cy="2157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6679" y="4592429"/>
            <a:ext cx="7854628" cy="4720196"/>
            <a:chOff x="0" y="0"/>
            <a:chExt cx="10472838" cy="6293594"/>
          </a:xfrm>
        </p:grpSpPr>
        <p:sp>
          <p:nvSpPr>
            <p:cNvPr id="19" name="Freeform 19"/>
            <p:cNvSpPr/>
            <p:nvPr/>
          </p:nvSpPr>
          <p:spPr>
            <a:xfrm>
              <a:off x="15367" y="15367"/>
              <a:ext cx="10442067" cy="7045706"/>
            </a:xfrm>
            <a:custGeom>
              <a:avLst/>
              <a:gdLst/>
              <a:ahLst/>
              <a:cxnLst/>
              <a:rect l="l" t="t" r="r" b="b"/>
              <a:pathLst>
                <a:path w="10442067" h="7045706">
                  <a:moveTo>
                    <a:pt x="0" y="0"/>
                  </a:moveTo>
                  <a:lnTo>
                    <a:pt x="1740408" y="0"/>
                  </a:lnTo>
                  <a:lnTo>
                    <a:pt x="4350893" y="0"/>
                  </a:lnTo>
                  <a:lnTo>
                    <a:pt x="10442067" y="0"/>
                  </a:lnTo>
                  <a:lnTo>
                    <a:pt x="10442067" y="3653282"/>
                  </a:lnTo>
                  <a:lnTo>
                    <a:pt x="10442067" y="5219065"/>
                  </a:lnTo>
                  <a:lnTo>
                    <a:pt x="10442067" y="6262878"/>
                  </a:lnTo>
                  <a:lnTo>
                    <a:pt x="4350893" y="6262878"/>
                  </a:lnTo>
                  <a:lnTo>
                    <a:pt x="3045714" y="7045706"/>
                  </a:lnTo>
                  <a:lnTo>
                    <a:pt x="1740408" y="6262878"/>
                  </a:lnTo>
                  <a:lnTo>
                    <a:pt x="0" y="6262878"/>
                  </a:lnTo>
                  <a:lnTo>
                    <a:pt x="0" y="5219065"/>
                  </a:lnTo>
                  <a:lnTo>
                    <a:pt x="0" y="3653282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472801" cy="7077202"/>
            </a:xfrm>
            <a:custGeom>
              <a:avLst/>
              <a:gdLst/>
              <a:ahLst/>
              <a:cxnLst/>
              <a:rect l="l" t="t" r="r" b="b"/>
              <a:pathLst>
                <a:path w="10472801" h="7077202">
                  <a:moveTo>
                    <a:pt x="15367" y="0"/>
                  </a:moveTo>
                  <a:lnTo>
                    <a:pt x="1755775" y="0"/>
                  </a:lnTo>
                  <a:lnTo>
                    <a:pt x="1755775" y="15367"/>
                  </a:lnTo>
                  <a:lnTo>
                    <a:pt x="1755775" y="0"/>
                  </a:lnTo>
                  <a:lnTo>
                    <a:pt x="1755775" y="15367"/>
                  </a:lnTo>
                  <a:lnTo>
                    <a:pt x="1755775" y="0"/>
                  </a:lnTo>
                  <a:lnTo>
                    <a:pt x="4366260" y="0"/>
                  </a:lnTo>
                  <a:lnTo>
                    <a:pt x="4366260" y="15367"/>
                  </a:lnTo>
                  <a:lnTo>
                    <a:pt x="4366260" y="0"/>
                  </a:lnTo>
                  <a:lnTo>
                    <a:pt x="10457434" y="0"/>
                  </a:lnTo>
                  <a:cubicBezTo>
                    <a:pt x="10465943" y="0"/>
                    <a:pt x="10472801" y="6858"/>
                    <a:pt x="10472801" y="15367"/>
                  </a:cubicBezTo>
                  <a:lnTo>
                    <a:pt x="10472801" y="3668649"/>
                  </a:lnTo>
                  <a:lnTo>
                    <a:pt x="10457434" y="3668649"/>
                  </a:lnTo>
                  <a:lnTo>
                    <a:pt x="10457434" y="3653282"/>
                  </a:lnTo>
                  <a:cubicBezTo>
                    <a:pt x="10465943" y="3653282"/>
                    <a:pt x="10472801" y="3660140"/>
                    <a:pt x="10472801" y="3668649"/>
                  </a:cubicBezTo>
                  <a:lnTo>
                    <a:pt x="10472801" y="5234432"/>
                  </a:lnTo>
                  <a:lnTo>
                    <a:pt x="10457434" y="5234432"/>
                  </a:lnTo>
                  <a:lnTo>
                    <a:pt x="10472801" y="5234432"/>
                  </a:lnTo>
                  <a:lnTo>
                    <a:pt x="10472801" y="6278245"/>
                  </a:lnTo>
                  <a:cubicBezTo>
                    <a:pt x="10472801" y="6286754"/>
                    <a:pt x="10465943" y="6293612"/>
                    <a:pt x="10457434" y="6293612"/>
                  </a:cubicBezTo>
                  <a:lnTo>
                    <a:pt x="4366260" y="6293612"/>
                  </a:lnTo>
                  <a:lnTo>
                    <a:pt x="4366260" y="6278245"/>
                  </a:lnTo>
                  <a:lnTo>
                    <a:pt x="4374134" y="6291453"/>
                  </a:lnTo>
                  <a:lnTo>
                    <a:pt x="3068955" y="7074281"/>
                  </a:lnTo>
                  <a:cubicBezTo>
                    <a:pt x="3064129" y="7077202"/>
                    <a:pt x="3058033" y="7077202"/>
                    <a:pt x="3053080" y="7074281"/>
                  </a:cubicBezTo>
                  <a:lnTo>
                    <a:pt x="1747774" y="6291453"/>
                  </a:lnTo>
                  <a:lnTo>
                    <a:pt x="1755648" y="6278245"/>
                  </a:lnTo>
                  <a:lnTo>
                    <a:pt x="1755648" y="6293612"/>
                  </a:lnTo>
                  <a:lnTo>
                    <a:pt x="15367" y="6293612"/>
                  </a:lnTo>
                  <a:cubicBezTo>
                    <a:pt x="6858" y="6293612"/>
                    <a:pt x="0" y="6286754"/>
                    <a:pt x="0" y="6278245"/>
                  </a:cubicBezTo>
                  <a:lnTo>
                    <a:pt x="0" y="5234432"/>
                  </a:lnTo>
                  <a:lnTo>
                    <a:pt x="15367" y="5234432"/>
                  </a:lnTo>
                  <a:lnTo>
                    <a:pt x="0" y="5234432"/>
                  </a:lnTo>
                  <a:lnTo>
                    <a:pt x="0" y="3668649"/>
                  </a:lnTo>
                  <a:cubicBezTo>
                    <a:pt x="0" y="3660140"/>
                    <a:pt x="6858" y="3653282"/>
                    <a:pt x="15367" y="3653282"/>
                  </a:cubicBezTo>
                  <a:lnTo>
                    <a:pt x="15367" y="3668649"/>
                  </a:lnTo>
                  <a:lnTo>
                    <a:pt x="0" y="3668649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668649"/>
                  </a:lnTo>
                  <a:cubicBezTo>
                    <a:pt x="30861" y="3677158"/>
                    <a:pt x="24003" y="3684016"/>
                    <a:pt x="15494" y="3684016"/>
                  </a:cubicBezTo>
                  <a:lnTo>
                    <a:pt x="15494" y="3668649"/>
                  </a:lnTo>
                  <a:lnTo>
                    <a:pt x="30861" y="3668649"/>
                  </a:lnTo>
                  <a:lnTo>
                    <a:pt x="30861" y="5234432"/>
                  </a:lnTo>
                  <a:lnTo>
                    <a:pt x="30861" y="6278245"/>
                  </a:lnTo>
                  <a:lnTo>
                    <a:pt x="15367" y="6278245"/>
                  </a:lnTo>
                  <a:lnTo>
                    <a:pt x="15367" y="6262878"/>
                  </a:lnTo>
                  <a:lnTo>
                    <a:pt x="1755775" y="6262878"/>
                  </a:lnTo>
                  <a:cubicBezTo>
                    <a:pt x="1758569" y="6262878"/>
                    <a:pt x="1761363" y="6263640"/>
                    <a:pt x="1763649" y="6265037"/>
                  </a:cubicBezTo>
                  <a:lnTo>
                    <a:pt x="3068955" y="7047865"/>
                  </a:lnTo>
                  <a:lnTo>
                    <a:pt x="3061081" y="7061073"/>
                  </a:lnTo>
                  <a:lnTo>
                    <a:pt x="3053207" y="7047865"/>
                  </a:lnTo>
                  <a:lnTo>
                    <a:pt x="4358386" y="6265037"/>
                  </a:lnTo>
                  <a:cubicBezTo>
                    <a:pt x="4360799" y="6263640"/>
                    <a:pt x="4363466" y="6262878"/>
                    <a:pt x="4366260" y="6262878"/>
                  </a:cubicBezTo>
                  <a:lnTo>
                    <a:pt x="10457434" y="6262878"/>
                  </a:lnTo>
                  <a:lnTo>
                    <a:pt x="10457434" y="6278245"/>
                  </a:lnTo>
                  <a:lnTo>
                    <a:pt x="10442067" y="6278245"/>
                  </a:lnTo>
                  <a:lnTo>
                    <a:pt x="10442067" y="5234432"/>
                  </a:lnTo>
                  <a:lnTo>
                    <a:pt x="10442067" y="3668649"/>
                  </a:lnTo>
                  <a:lnTo>
                    <a:pt x="10457434" y="3668649"/>
                  </a:lnTo>
                  <a:lnTo>
                    <a:pt x="10457434" y="3684016"/>
                  </a:lnTo>
                  <a:cubicBezTo>
                    <a:pt x="10448925" y="3684016"/>
                    <a:pt x="10442067" y="3677158"/>
                    <a:pt x="10442067" y="3668649"/>
                  </a:cubicBezTo>
                  <a:lnTo>
                    <a:pt x="10442067" y="15367"/>
                  </a:lnTo>
                  <a:lnTo>
                    <a:pt x="10457434" y="15367"/>
                  </a:lnTo>
                  <a:lnTo>
                    <a:pt x="10457434" y="30861"/>
                  </a:lnTo>
                  <a:lnTo>
                    <a:pt x="4366260" y="30861"/>
                  </a:lnTo>
                  <a:lnTo>
                    <a:pt x="1755775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0472838" cy="6303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“SOMS WEL EN SOMS WEER NIET. MEN IS NIET OPEN NAAR MIJ TOE”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“SOMETIMES THEY DO AND SOMETIMES THEY DON'T. ONE IS NOT OPEN TO ME”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 i="1">
                  <a:solidFill>
                    <a:srgbClr val="FFFFFF"/>
                  </a:solidFill>
                  <a:latin typeface="Trebuchet MS Italics"/>
                  <a:ea typeface="Trebuchet MS Italics"/>
                  <a:cs typeface="Trebuchet MS Italics"/>
                  <a:sym typeface="Trebuchet MS Italics"/>
                </a:rPr>
                <a:t>“A veces lo hacen, a veces no. No son transparentes conmigo”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130240" y="4592429"/>
            <a:ext cx="5755648" cy="4720196"/>
            <a:chOff x="0" y="0"/>
            <a:chExt cx="7674197" cy="6293594"/>
          </a:xfrm>
        </p:grpSpPr>
        <p:sp>
          <p:nvSpPr>
            <p:cNvPr id="23" name="Freeform 23"/>
            <p:cNvSpPr/>
            <p:nvPr/>
          </p:nvSpPr>
          <p:spPr>
            <a:xfrm>
              <a:off x="15367" y="15367"/>
              <a:ext cx="7643368" cy="7045706"/>
            </a:xfrm>
            <a:custGeom>
              <a:avLst/>
              <a:gdLst/>
              <a:ahLst/>
              <a:cxnLst/>
              <a:rect l="l" t="t" r="r" b="b"/>
              <a:pathLst>
                <a:path w="7643368" h="7045706">
                  <a:moveTo>
                    <a:pt x="0" y="0"/>
                  </a:moveTo>
                  <a:lnTo>
                    <a:pt x="1273937" y="0"/>
                  </a:lnTo>
                  <a:lnTo>
                    <a:pt x="3184779" y="0"/>
                  </a:lnTo>
                  <a:lnTo>
                    <a:pt x="7643368" y="0"/>
                  </a:lnTo>
                  <a:lnTo>
                    <a:pt x="7643368" y="3653282"/>
                  </a:lnTo>
                  <a:lnTo>
                    <a:pt x="7643368" y="5219065"/>
                  </a:lnTo>
                  <a:lnTo>
                    <a:pt x="7643368" y="6262878"/>
                  </a:lnTo>
                  <a:lnTo>
                    <a:pt x="3184779" y="6262878"/>
                  </a:lnTo>
                  <a:lnTo>
                    <a:pt x="2229358" y="7045706"/>
                  </a:lnTo>
                  <a:lnTo>
                    <a:pt x="1273937" y="6262878"/>
                  </a:lnTo>
                  <a:lnTo>
                    <a:pt x="0" y="6262878"/>
                  </a:lnTo>
                  <a:lnTo>
                    <a:pt x="0" y="5219065"/>
                  </a:lnTo>
                  <a:lnTo>
                    <a:pt x="0" y="3653282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7674102" cy="7077710"/>
            </a:xfrm>
            <a:custGeom>
              <a:avLst/>
              <a:gdLst/>
              <a:ahLst/>
              <a:cxnLst/>
              <a:rect l="l" t="t" r="r" b="b"/>
              <a:pathLst>
                <a:path w="7674102" h="7077710">
                  <a:moveTo>
                    <a:pt x="15367" y="0"/>
                  </a:moveTo>
                  <a:lnTo>
                    <a:pt x="1289304" y="0"/>
                  </a:lnTo>
                  <a:lnTo>
                    <a:pt x="1289304" y="15367"/>
                  </a:lnTo>
                  <a:lnTo>
                    <a:pt x="1289304" y="0"/>
                  </a:lnTo>
                  <a:lnTo>
                    <a:pt x="1289304" y="15367"/>
                  </a:lnTo>
                  <a:lnTo>
                    <a:pt x="1289304" y="0"/>
                  </a:lnTo>
                  <a:lnTo>
                    <a:pt x="3200146" y="0"/>
                  </a:lnTo>
                  <a:lnTo>
                    <a:pt x="3200146" y="15367"/>
                  </a:lnTo>
                  <a:lnTo>
                    <a:pt x="3200146" y="0"/>
                  </a:lnTo>
                  <a:lnTo>
                    <a:pt x="7658735" y="0"/>
                  </a:lnTo>
                  <a:cubicBezTo>
                    <a:pt x="7667244" y="0"/>
                    <a:pt x="7674102" y="6858"/>
                    <a:pt x="7674102" y="15367"/>
                  </a:cubicBezTo>
                  <a:lnTo>
                    <a:pt x="7674102" y="3668649"/>
                  </a:lnTo>
                  <a:lnTo>
                    <a:pt x="7658735" y="3668649"/>
                  </a:lnTo>
                  <a:lnTo>
                    <a:pt x="7658735" y="3653282"/>
                  </a:lnTo>
                  <a:cubicBezTo>
                    <a:pt x="7667244" y="3653282"/>
                    <a:pt x="7674102" y="3660140"/>
                    <a:pt x="7674102" y="3668649"/>
                  </a:cubicBezTo>
                  <a:lnTo>
                    <a:pt x="7674102" y="5234432"/>
                  </a:lnTo>
                  <a:lnTo>
                    <a:pt x="7658735" y="5234432"/>
                  </a:lnTo>
                  <a:lnTo>
                    <a:pt x="7674102" y="5234432"/>
                  </a:lnTo>
                  <a:lnTo>
                    <a:pt x="7674102" y="6278245"/>
                  </a:lnTo>
                  <a:cubicBezTo>
                    <a:pt x="7674102" y="6286754"/>
                    <a:pt x="7667244" y="6293612"/>
                    <a:pt x="7658735" y="6293612"/>
                  </a:cubicBezTo>
                  <a:lnTo>
                    <a:pt x="3200146" y="6293612"/>
                  </a:lnTo>
                  <a:lnTo>
                    <a:pt x="3200146" y="6278245"/>
                  </a:lnTo>
                  <a:lnTo>
                    <a:pt x="3209925" y="6290183"/>
                  </a:lnTo>
                  <a:lnTo>
                    <a:pt x="2254504" y="7073011"/>
                  </a:lnTo>
                  <a:cubicBezTo>
                    <a:pt x="2248789" y="7077710"/>
                    <a:pt x="2240661" y="7077710"/>
                    <a:pt x="2234946" y="7073011"/>
                  </a:cubicBezTo>
                  <a:lnTo>
                    <a:pt x="1279525" y="6290183"/>
                  </a:lnTo>
                  <a:lnTo>
                    <a:pt x="1289304" y="6278245"/>
                  </a:lnTo>
                  <a:lnTo>
                    <a:pt x="1289304" y="6293612"/>
                  </a:lnTo>
                  <a:lnTo>
                    <a:pt x="15367" y="6293612"/>
                  </a:lnTo>
                  <a:cubicBezTo>
                    <a:pt x="6858" y="6293612"/>
                    <a:pt x="0" y="6286754"/>
                    <a:pt x="0" y="6278245"/>
                  </a:cubicBezTo>
                  <a:lnTo>
                    <a:pt x="0" y="5234432"/>
                  </a:lnTo>
                  <a:lnTo>
                    <a:pt x="15367" y="5234432"/>
                  </a:lnTo>
                  <a:lnTo>
                    <a:pt x="0" y="5234432"/>
                  </a:lnTo>
                  <a:lnTo>
                    <a:pt x="0" y="3668649"/>
                  </a:lnTo>
                  <a:cubicBezTo>
                    <a:pt x="0" y="3660140"/>
                    <a:pt x="6858" y="3653282"/>
                    <a:pt x="15367" y="3653282"/>
                  </a:cubicBezTo>
                  <a:lnTo>
                    <a:pt x="15367" y="3668649"/>
                  </a:lnTo>
                  <a:lnTo>
                    <a:pt x="0" y="3668649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668649"/>
                  </a:lnTo>
                  <a:cubicBezTo>
                    <a:pt x="30861" y="3677158"/>
                    <a:pt x="24003" y="3684016"/>
                    <a:pt x="15494" y="3684016"/>
                  </a:cubicBezTo>
                  <a:lnTo>
                    <a:pt x="15494" y="3668649"/>
                  </a:lnTo>
                  <a:lnTo>
                    <a:pt x="30861" y="3668649"/>
                  </a:lnTo>
                  <a:lnTo>
                    <a:pt x="30861" y="5234432"/>
                  </a:lnTo>
                  <a:lnTo>
                    <a:pt x="30861" y="6278245"/>
                  </a:lnTo>
                  <a:lnTo>
                    <a:pt x="15367" y="6278245"/>
                  </a:lnTo>
                  <a:lnTo>
                    <a:pt x="15367" y="6262878"/>
                  </a:lnTo>
                  <a:lnTo>
                    <a:pt x="1289304" y="6262878"/>
                  </a:lnTo>
                  <a:cubicBezTo>
                    <a:pt x="1292860" y="6262878"/>
                    <a:pt x="1296289" y="6264148"/>
                    <a:pt x="1299083" y="6266307"/>
                  </a:cubicBezTo>
                  <a:lnTo>
                    <a:pt x="2254504" y="7049135"/>
                  </a:lnTo>
                  <a:lnTo>
                    <a:pt x="2244725" y="7061073"/>
                  </a:lnTo>
                  <a:lnTo>
                    <a:pt x="2234946" y="7049135"/>
                  </a:lnTo>
                  <a:lnTo>
                    <a:pt x="3190367" y="6266307"/>
                  </a:lnTo>
                  <a:cubicBezTo>
                    <a:pt x="3193161" y="6264021"/>
                    <a:pt x="3196590" y="6262878"/>
                    <a:pt x="3200146" y="6262878"/>
                  </a:cubicBezTo>
                  <a:lnTo>
                    <a:pt x="7658735" y="6262878"/>
                  </a:lnTo>
                  <a:lnTo>
                    <a:pt x="7658735" y="6278245"/>
                  </a:lnTo>
                  <a:lnTo>
                    <a:pt x="7643368" y="6278245"/>
                  </a:lnTo>
                  <a:lnTo>
                    <a:pt x="7643368" y="5234432"/>
                  </a:lnTo>
                  <a:lnTo>
                    <a:pt x="7643368" y="3668649"/>
                  </a:lnTo>
                  <a:lnTo>
                    <a:pt x="7658735" y="3668649"/>
                  </a:lnTo>
                  <a:lnTo>
                    <a:pt x="7658735" y="3684016"/>
                  </a:lnTo>
                  <a:cubicBezTo>
                    <a:pt x="7650226" y="3684016"/>
                    <a:pt x="7643368" y="3677158"/>
                    <a:pt x="7643368" y="3668649"/>
                  </a:cubicBezTo>
                  <a:lnTo>
                    <a:pt x="7643368" y="15367"/>
                  </a:lnTo>
                  <a:lnTo>
                    <a:pt x="7658735" y="15367"/>
                  </a:lnTo>
                  <a:lnTo>
                    <a:pt x="7658735" y="30861"/>
                  </a:lnTo>
                  <a:lnTo>
                    <a:pt x="3200146" y="30861"/>
                  </a:lnTo>
                  <a:lnTo>
                    <a:pt x="1289304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7674197" cy="6303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“MAG NIET VERZADIGEN, ER IS VEEL INFORMATIE”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“THEY SHOULD NOT SATURATE, THERE IS A LOT OF INFO”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 i="1">
                  <a:solidFill>
                    <a:srgbClr val="FFFFFF"/>
                  </a:solidFill>
                  <a:latin typeface="Trebuchet MS Italics"/>
                  <a:ea typeface="Trebuchet MS Italics"/>
                  <a:cs typeface="Trebuchet MS Italics"/>
                  <a:sym typeface="Trebuchet MS Italics"/>
                </a:rPr>
                <a:t>“No deben saturar, hay mucha información”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052586" y="4592428"/>
            <a:ext cx="4095848" cy="4720196"/>
            <a:chOff x="0" y="0"/>
            <a:chExt cx="5461131" cy="6293594"/>
          </a:xfrm>
        </p:grpSpPr>
        <p:sp>
          <p:nvSpPr>
            <p:cNvPr id="27" name="Freeform 27"/>
            <p:cNvSpPr/>
            <p:nvPr/>
          </p:nvSpPr>
          <p:spPr>
            <a:xfrm>
              <a:off x="15367" y="15367"/>
              <a:ext cx="5430393" cy="7045706"/>
            </a:xfrm>
            <a:custGeom>
              <a:avLst/>
              <a:gdLst/>
              <a:ahLst/>
              <a:cxnLst/>
              <a:rect l="l" t="t" r="r" b="b"/>
              <a:pathLst>
                <a:path w="5430393" h="7045706">
                  <a:moveTo>
                    <a:pt x="0" y="0"/>
                  </a:moveTo>
                  <a:lnTo>
                    <a:pt x="905129" y="0"/>
                  </a:lnTo>
                  <a:lnTo>
                    <a:pt x="2262759" y="0"/>
                  </a:lnTo>
                  <a:lnTo>
                    <a:pt x="5430393" y="0"/>
                  </a:lnTo>
                  <a:lnTo>
                    <a:pt x="5430393" y="3653282"/>
                  </a:lnTo>
                  <a:lnTo>
                    <a:pt x="5430393" y="5219065"/>
                  </a:lnTo>
                  <a:lnTo>
                    <a:pt x="5430393" y="6262878"/>
                  </a:lnTo>
                  <a:lnTo>
                    <a:pt x="2262632" y="6262878"/>
                  </a:lnTo>
                  <a:lnTo>
                    <a:pt x="1583817" y="7045706"/>
                  </a:lnTo>
                  <a:lnTo>
                    <a:pt x="905002" y="6262878"/>
                  </a:lnTo>
                  <a:lnTo>
                    <a:pt x="0" y="6262878"/>
                  </a:lnTo>
                  <a:lnTo>
                    <a:pt x="0" y="5219065"/>
                  </a:lnTo>
                  <a:lnTo>
                    <a:pt x="0" y="365328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5461127" cy="7076440"/>
            </a:xfrm>
            <a:custGeom>
              <a:avLst/>
              <a:gdLst/>
              <a:ahLst/>
              <a:cxnLst/>
              <a:rect l="l" t="t" r="r" b="b"/>
              <a:pathLst>
                <a:path w="5461127" h="7076440">
                  <a:moveTo>
                    <a:pt x="15367" y="0"/>
                  </a:moveTo>
                  <a:lnTo>
                    <a:pt x="920496" y="0"/>
                  </a:lnTo>
                  <a:lnTo>
                    <a:pt x="920496" y="15367"/>
                  </a:lnTo>
                  <a:lnTo>
                    <a:pt x="920496" y="0"/>
                  </a:lnTo>
                  <a:lnTo>
                    <a:pt x="920496" y="15367"/>
                  </a:lnTo>
                  <a:lnTo>
                    <a:pt x="920496" y="0"/>
                  </a:lnTo>
                  <a:lnTo>
                    <a:pt x="2278126" y="0"/>
                  </a:lnTo>
                  <a:lnTo>
                    <a:pt x="2278126" y="15367"/>
                  </a:lnTo>
                  <a:lnTo>
                    <a:pt x="2278126" y="0"/>
                  </a:lnTo>
                  <a:lnTo>
                    <a:pt x="5445760" y="0"/>
                  </a:lnTo>
                  <a:cubicBezTo>
                    <a:pt x="5454269" y="0"/>
                    <a:pt x="5461127" y="6858"/>
                    <a:pt x="5461127" y="15367"/>
                  </a:cubicBezTo>
                  <a:lnTo>
                    <a:pt x="5461127" y="3668649"/>
                  </a:lnTo>
                  <a:lnTo>
                    <a:pt x="5445760" y="3668649"/>
                  </a:lnTo>
                  <a:lnTo>
                    <a:pt x="5445760" y="3653282"/>
                  </a:lnTo>
                  <a:cubicBezTo>
                    <a:pt x="5454269" y="3653282"/>
                    <a:pt x="5461127" y="3660140"/>
                    <a:pt x="5461127" y="3668649"/>
                  </a:cubicBezTo>
                  <a:lnTo>
                    <a:pt x="5461127" y="5234432"/>
                  </a:lnTo>
                  <a:lnTo>
                    <a:pt x="5445760" y="5234432"/>
                  </a:lnTo>
                  <a:lnTo>
                    <a:pt x="5461127" y="5234432"/>
                  </a:lnTo>
                  <a:lnTo>
                    <a:pt x="5461127" y="6278245"/>
                  </a:lnTo>
                  <a:cubicBezTo>
                    <a:pt x="5461127" y="6286754"/>
                    <a:pt x="5454269" y="6293612"/>
                    <a:pt x="5445760" y="6293612"/>
                  </a:cubicBezTo>
                  <a:lnTo>
                    <a:pt x="2277999" y="6293612"/>
                  </a:lnTo>
                  <a:lnTo>
                    <a:pt x="2277999" y="6278245"/>
                  </a:lnTo>
                  <a:lnTo>
                    <a:pt x="2289683" y="6288278"/>
                  </a:lnTo>
                  <a:lnTo>
                    <a:pt x="1610868" y="7071106"/>
                  </a:lnTo>
                  <a:cubicBezTo>
                    <a:pt x="1607947" y="7074535"/>
                    <a:pt x="1603756" y="7076440"/>
                    <a:pt x="1599184" y="7076440"/>
                  </a:cubicBezTo>
                  <a:cubicBezTo>
                    <a:pt x="1594612" y="7076440"/>
                    <a:pt x="1590421" y="7074535"/>
                    <a:pt x="1587500" y="7071106"/>
                  </a:cubicBezTo>
                  <a:lnTo>
                    <a:pt x="908812" y="6288278"/>
                  </a:lnTo>
                  <a:lnTo>
                    <a:pt x="920496" y="6278245"/>
                  </a:lnTo>
                  <a:lnTo>
                    <a:pt x="920496" y="6293612"/>
                  </a:lnTo>
                  <a:lnTo>
                    <a:pt x="15367" y="6293612"/>
                  </a:lnTo>
                  <a:cubicBezTo>
                    <a:pt x="6858" y="6293612"/>
                    <a:pt x="0" y="6286754"/>
                    <a:pt x="0" y="6278245"/>
                  </a:cubicBezTo>
                  <a:lnTo>
                    <a:pt x="0" y="5234432"/>
                  </a:lnTo>
                  <a:lnTo>
                    <a:pt x="15367" y="5234432"/>
                  </a:lnTo>
                  <a:lnTo>
                    <a:pt x="0" y="5234432"/>
                  </a:lnTo>
                  <a:lnTo>
                    <a:pt x="0" y="3668649"/>
                  </a:lnTo>
                  <a:cubicBezTo>
                    <a:pt x="0" y="3660140"/>
                    <a:pt x="6858" y="3653282"/>
                    <a:pt x="15367" y="3653282"/>
                  </a:cubicBezTo>
                  <a:lnTo>
                    <a:pt x="15367" y="3668649"/>
                  </a:lnTo>
                  <a:lnTo>
                    <a:pt x="0" y="3668649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668649"/>
                  </a:lnTo>
                  <a:cubicBezTo>
                    <a:pt x="30861" y="3677158"/>
                    <a:pt x="24003" y="3684016"/>
                    <a:pt x="15494" y="3684016"/>
                  </a:cubicBezTo>
                  <a:lnTo>
                    <a:pt x="15494" y="3668649"/>
                  </a:lnTo>
                  <a:lnTo>
                    <a:pt x="30861" y="3668649"/>
                  </a:lnTo>
                  <a:lnTo>
                    <a:pt x="30861" y="5234432"/>
                  </a:lnTo>
                  <a:lnTo>
                    <a:pt x="30861" y="6278245"/>
                  </a:lnTo>
                  <a:lnTo>
                    <a:pt x="15367" y="6278245"/>
                  </a:lnTo>
                  <a:lnTo>
                    <a:pt x="15367" y="6262878"/>
                  </a:lnTo>
                  <a:lnTo>
                    <a:pt x="920496" y="6262878"/>
                  </a:lnTo>
                  <a:cubicBezTo>
                    <a:pt x="924941" y="6262878"/>
                    <a:pt x="929259" y="6264783"/>
                    <a:pt x="932180" y="6268212"/>
                  </a:cubicBezTo>
                  <a:lnTo>
                    <a:pt x="1610995" y="7051040"/>
                  </a:lnTo>
                  <a:lnTo>
                    <a:pt x="1599311" y="7061073"/>
                  </a:lnTo>
                  <a:lnTo>
                    <a:pt x="1587627" y="7051040"/>
                  </a:lnTo>
                  <a:lnTo>
                    <a:pt x="2266442" y="6268212"/>
                  </a:lnTo>
                  <a:cubicBezTo>
                    <a:pt x="2269363" y="6264783"/>
                    <a:pt x="2273554" y="6262878"/>
                    <a:pt x="2278126" y="6262878"/>
                  </a:cubicBezTo>
                  <a:lnTo>
                    <a:pt x="5445760" y="6262878"/>
                  </a:lnTo>
                  <a:lnTo>
                    <a:pt x="5445760" y="6278245"/>
                  </a:lnTo>
                  <a:lnTo>
                    <a:pt x="5430393" y="6278245"/>
                  </a:lnTo>
                  <a:lnTo>
                    <a:pt x="5430393" y="5234432"/>
                  </a:lnTo>
                  <a:lnTo>
                    <a:pt x="5430393" y="3668649"/>
                  </a:lnTo>
                  <a:lnTo>
                    <a:pt x="5445760" y="3668649"/>
                  </a:lnTo>
                  <a:lnTo>
                    <a:pt x="5445760" y="3684016"/>
                  </a:lnTo>
                  <a:cubicBezTo>
                    <a:pt x="5437251" y="3684016"/>
                    <a:pt x="5430393" y="3677158"/>
                    <a:pt x="5430393" y="3668649"/>
                  </a:cubicBezTo>
                  <a:lnTo>
                    <a:pt x="5430393" y="15367"/>
                  </a:lnTo>
                  <a:lnTo>
                    <a:pt x="5445760" y="15367"/>
                  </a:lnTo>
                  <a:lnTo>
                    <a:pt x="5445760" y="30861"/>
                  </a:lnTo>
                  <a:lnTo>
                    <a:pt x="2277999" y="30861"/>
                  </a:lnTo>
                  <a:lnTo>
                    <a:pt x="920496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5461131" cy="6303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“ZE DOEN HET GEWELDIG”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“THEY DO GREAT”</a:t>
              </a:r>
            </a:p>
            <a:p>
              <a:pPr algn="ctr">
                <a:lnSpc>
                  <a:spcPts val="3929"/>
                </a:lnSpc>
              </a:pPr>
              <a:endParaRPr lang="en-US" sz="327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929"/>
                </a:lnSpc>
              </a:pPr>
              <a:r>
                <a:rPr lang="en-US" sz="3274" i="1">
                  <a:solidFill>
                    <a:srgbClr val="FFFFFF"/>
                  </a:solidFill>
                  <a:latin typeface="Trebuchet MS Italics"/>
                  <a:ea typeface="Trebuchet MS Italics"/>
                  <a:cs typeface="Trebuchet MS Italics"/>
                  <a:sym typeface="Trebuchet MS Italics"/>
                </a:rPr>
                <a:t>“Lo hacen genial”</a:t>
              </a:r>
            </a:p>
          </p:txBody>
        </p:sp>
      </p:grpSp>
      <p:sp>
        <p:nvSpPr>
          <p:cNvPr id="30" name="object 29">
            <a:extLst>
              <a:ext uri="{FF2B5EF4-FFF2-40B4-BE49-F238E27FC236}">
                <a16:creationId xmlns:a16="http://schemas.microsoft.com/office/drawing/2014/main" id="{DF8B7D7F-4103-FDEC-1559-AA278DBBBC18}"/>
              </a:ext>
            </a:extLst>
          </p:cNvPr>
          <p:cNvSpPr txBox="1"/>
          <p:nvPr/>
        </p:nvSpPr>
        <p:spPr>
          <a:xfrm>
            <a:off x="3180890" y="3334345"/>
            <a:ext cx="6521084" cy="426284"/>
          </a:xfrm>
          <a:prstGeom prst="rect">
            <a:avLst/>
          </a:prstGeom>
        </p:spPr>
        <p:txBody>
          <a:bodyPr vert="horz" wrap="square" lIns="0" tIns="1328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683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68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4185" y="217973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-251254" y="1412321"/>
            <a:ext cx="18539254" cy="10042912"/>
            <a:chOff x="0" y="0"/>
            <a:chExt cx="24384000" cy="13102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102343"/>
            </a:xfrm>
            <a:custGeom>
              <a:avLst/>
              <a:gdLst/>
              <a:ahLst/>
              <a:cxnLst/>
              <a:rect l="l" t="t" r="r" b="b"/>
              <a:pathLst>
                <a:path w="24384000" h="13102343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t="-21547" b="-244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751137" y="-101682"/>
            <a:ext cx="15334523" cy="2260764"/>
            <a:chOff x="0" y="0"/>
            <a:chExt cx="20446031" cy="3014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46031" cy="3014352"/>
            </a:xfrm>
            <a:custGeom>
              <a:avLst/>
              <a:gdLst/>
              <a:ahLst/>
              <a:cxnLst/>
              <a:rect l="l" t="t" r="r" b="b"/>
              <a:pathLst>
                <a:path w="20446031" h="3014352">
                  <a:moveTo>
                    <a:pt x="0" y="0"/>
                  </a:moveTo>
                  <a:lnTo>
                    <a:pt x="20446031" y="0"/>
                  </a:lnTo>
                  <a:lnTo>
                    <a:pt x="20446031" y="3014352"/>
                  </a:lnTo>
                  <a:lnTo>
                    <a:pt x="0" y="3014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2400"/>
              <a:ext cx="20446031" cy="28619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23"/>
                </a:lnSpc>
              </a:pPr>
              <a:r>
                <a:rPr lang="en-US" sz="5200" b="1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REGIONAL MEDIA AND CHANNELS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3F78F848-8ADD-F71B-6D8F-B84462EBD5FC}"/>
              </a:ext>
            </a:extLst>
          </p:cNvPr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B1A417D-D2AE-8F68-A4E0-3297CC335A8E}"/>
                </a:ext>
              </a:extLst>
            </p:cNvPr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7" r="-20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7860"/>
            <a:ext cx="9680063" cy="2786872"/>
            <a:chOff x="0" y="0"/>
            <a:chExt cx="12906750" cy="3715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6749" cy="3715829"/>
            </a:xfrm>
            <a:custGeom>
              <a:avLst/>
              <a:gdLst/>
              <a:ahLst/>
              <a:cxnLst/>
              <a:rect l="l" t="t" r="r" b="b"/>
              <a:pathLst>
                <a:path w="12906749" h="371582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61"/>
                </a:lnSpc>
              </a:pPr>
              <a:r>
                <a:rPr lang="en-US" sz="6399" b="1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  <a:endParaRPr lang="en-US" sz="6399" b="1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7" r="-20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2278" y="1873332"/>
            <a:ext cx="6957069" cy="9605155"/>
            <a:chOff x="0" y="0"/>
            <a:chExt cx="9276091" cy="12806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76091" cy="12806874"/>
            </a:xfrm>
            <a:custGeom>
              <a:avLst/>
              <a:gdLst/>
              <a:ahLst/>
              <a:cxnLst/>
              <a:rect l="l" t="t" r="r" b="b"/>
              <a:pathLst>
                <a:path w="9276091" h="12806874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9276091" cy="12778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REGIONAL MEDIA AND CHANNELS: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Webinar: Entertaining content and stories of trajectory. As well as strategic issues and success stories. Positive feedback from the panelists.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Newsletter by Gary de la Rosa: Overall, it was very positive perception.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In general, it is very well rated.  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(all).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Conversations (all).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Suriname reading and creative images (language - local translator).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2621" y="1028700"/>
            <a:ext cx="7093101" cy="9558909"/>
            <a:chOff x="0" y="0"/>
            <a:chExt cx="9457468" cy="127452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57468" cy="12745212"/>
            </a:xfrm>
            <a:custGeom>
              <a:avLst/>
              <a:gdLst/>
              <a:ahLst/>
              <a:cxnLst/>
              <a:rect l="l" t="t" r="r" b="b"/>
              <a:pathLst>
                <a:path w="9457468" h="12745212">
                  <a:moveTo>
                    <a:pt x="0" y="0"/>
                  </a:moveTo>
                  <a:lnTo>
                    <a:pt x="9457468" y="0"/>
                  </a:lnTo>
                  <a:lnTo>
                    <a:pt x="9457468" y="12745212"/>
                  </a:lnTo>
                  <a:lnTo>
                    <a:pt x="0" y="127452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457468" cy="127737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GENERAL REFLECTIONS: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Videos are the preferred format, text is the least chosen.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Operation leaders are one of the main communication channels.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less valued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WhattsApp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as most prominent channel (- in Puerto Rico).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ConsideraTIONS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Do not overwhelm.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Leaders' spaces with local allies.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Short and clear content.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French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Guayane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/ Need to connect and communicate.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go out. Each territory validates its functionality and budgets for 2026 if necessary.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w="9525" cap="flat">
            <a:solidFill>
              <a:srgbClr val="C1D6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0" y="-96164"/>
            <a:ext cx="18288000" cy="1508485"/>
            <a:chOff x="0" y="0"/>
            <a:chExt cx="4882766" cy="3972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781936" y="0"/>
            <a:ext cx="13900621" cy="1752810"/>
            <a:chOff x="0" y="0"/>
            <a:chExt cx="18534162" cy="23370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03295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MAIN FINDINGS CARIBBEAN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-1036185">
            <a:off x="154704" y="8700035"/>
            <a:ext cx="1747992" cy="1116530"/>
          </a:xfrm>
          <a:custGeom>
            <a:avLst/>
            <a:gdLst/>
            <a:ahLst/>
            <a:cxnLst/>
            <a:rect l="l" t="t" r="r" b="b"/>
            <a:pathLst>
              <a:path w="1747992" h="1116530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10732"/>
              </p:ext>
            </p:extLst>
          </p:nvPr>
        </p:nvGraphicFramePr>
        <p:xfrm>
          <a:off x="0" y="1028701"/>
          <a:ext cx="18287998" cy="9324786"/>
        </p:xfrm>
        <a:graphic>
          <a:graphicData uri="http://schemas.openxmlformats.org/drawingml/2006/table">
            <a:tbl>
              <a:tblPr/>
              <a:tblGrid>
                <a:gridCol w="205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3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8640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MEDIA/CHANNEL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434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endParaRPr lang="en-US" sz="1800"/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800"/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800"/>
                    </a:p>
                    <a:p>
                      <a:pPr algn="ctr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</a:t>
                      </a: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Conversation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Discuss relevant concerning the Caribbean Region.</a:t>
                      </a:r>
                      <a:endParaRPr lang="en-US" sz="1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 / virtual </a:t>
                      </a:r>
                      <a:endParaRPr lang="en-US" sz="18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Fresh and close to connect employees with other teams and territories in the region.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Annually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Number of attendees</a:t>
                      </a: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Satisfaction surveys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916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Administratives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Communications Argos Caribbean</a:t>
                      </a: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Mailbox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Communicate in a timely manner relevant company or regional news and milestones.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Mail, screens, (local management),  We are Caribbean section or WP allied GH / Ecard, video or audio </a:t>
                      </a:r>
                      <a:endParaRPr lang="en-US" sz="18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interactive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As required 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 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9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Regional Newsletter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Position Gary as a spokesperson for the milestones and relevant events of the region.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Email Gary</a:t>
                      </a:r>
                      <a:endParaRPr lang="en-US" sz="18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WhatsApp allies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Digital Screens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6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management)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Corporative and close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Half-yearly   </a:t>
                      </a:r>
                      <a:endParaRPr lang="en-US" sz="18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Viewing rate</a:t>
                      </a:r>
                      <a:endParaRPr lang="en-US" sz="18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Perception surveys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80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0" y="-96163"/>
            <a:ext cx="18288000" cy="1124864"/>
            <a:chOff x="0" y="0"/>
            <a:chExt cx="4882766" cy="3335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15611" y="-160414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400848" y="0"/>
            <a:ext cx="13900621" cy="1170143"/>
          </a:xfrm>
          <a:custGeom>
            <a:avLst/>
            <a:gdLst/>
            <a:ahLst/>
            <a:cxnLst/>
            <a:rect l="l" t="t" r="r" b="b"/>
            <a:pathLst>
              <a:path w="18534162" h="1560191">
                <a:moveTo>
                  <a:pt x="0" y="0"/>
                </a:moveTo>
                <a:lnTo>
                  <a:pt x="18534162" y="0"/>
                </a:lnTo>
                <a:lnTo>
                  <a:pt x="18534162" y="1560191"/>
                </a:lnTo>
                <a:lnTo>
                  <a:pt x="0" y="156019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5F684-6293-8B60-98CE-FADC56971F7D}"/>
              </a:ext>
            </a:extLst>
          </p:cNvPr>
          <p:cNvSpPr txBox="1"/>
          <p:nvPr/>
        </p:nvSpPr>
        <p:spPr>
          <a:xfrm>
            <a:off x="400848" y="266700"/>
            <a:ext cx="13900621" cy="105584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4523"/>
              </a:lnSpc>
              <a:spcBef>
                <a:spcPct val="0"/>
              </a:spcBef>
            </a:pPr>
            <a:r>
              <a:rPr lang="en-US" sz="5200" b="1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CARIBBEAN MEDIA strategy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85241"/>
              </p:ext>
            </p:extLst>
          </p:nvPr>
        </p:nvGraphicFramePr>
        <p:xfrm>
          <a:off x="0" y="1"/>
          <a:ext cx="18288000" cy="1035726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5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49509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 CHANNEL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54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WP leaders distribution list / Green Light Conversations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Conversations with Green Light / Video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interview type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Quarterly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54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 Tools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Podcast, video, audio, among others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Fortnightly 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WhatsApp surveys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963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 News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Informing leaders of relevant company events.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43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Allies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allies WhattsApp group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Timely reporting of regional and corporate news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70143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400848" y="0"/>
            <a:ext cx="13900621" cy="1688937"/>
          </a:xfrm>
          <a:custGeom>
            <a:avLst/>
            <a:gdLst/>
            <a:ahLst/>
            <a:cxnLst/>
            <a:rect l="l" t="t" r="r" b="b"/>
            <a:pathLst>
              <a:path w="18534162" h="2251916">
                <a:moveTo>
                  <a:pt x="0" y="0"/>
                </a:moveTo>
                <a:lnTo>
                  <a:pt x="18534162" y="0"/>
                </a:lnTo>
                <a:lnTo>
                  <a:pt x="18534162" y="2251916"/>
                </a:lnTo>
                <a:lnTo>
                  <a:pt x="0" y="225191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26480" y="4750584"/>
            <a:ext cx="699896" cy="34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91295" y="4750584"/>
            <a:ext cx="69902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65046" y="4733579"/>
            <a:ext cx="750084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67893" y="4727198"/>
            <a:ext cx="126239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07118" y="4727198"/>
            <a:ext cx="1052163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61185" y="4716198"/>
            <a:ext cx="126404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9039" y="4673100"/>
            <a:ext cx="1262970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600026" y="5387554"/>
            <a:ext cx="2157710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 16th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60862" y="3979439"/>
            <a:ext cx="1186160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Conversatory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</a:t>
            </a:r>
          </a:p>
        </p:txBody>
      </p:sp>
      <p:sp>
        <p:nvSpPr>
          <p:cNvPr id="48" name="AutoShape 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9" name="Group 49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18587" y="4772479"/>
            <a:ext cx="770790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98253" y="5387554"/>
            <a:ext cx="1426369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 26th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262887" y="5417653"/>
            <a:ext cx="1426369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062420" y="5434658"/>
            <a:ext cx="1294358" cy="7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#3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693411" y="3823460"/>
            <a:ext cx="2020774" cy="7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#2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47E99311-F938-23B1-37DE-4ED73D0788E0}"/>
              </a:ext>
            </a:extLst>
          </p:cNvPr>
          <p:cNvSpPr txBox="1"/>
          <p:nvPr/>
        </p:nvSpPr>
        <p:spPr>
          <a:xfrm>
            <a:off x="400848" y="283193"/>
            <a:ext cx="13900621" cy="157463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4523"/>
              </a:lnSpc>
              <a:spcBef>
                <a:spcPct val="0"/>
              </a:spcBef>
            </a:pPr>
            <a:r>
              <a:rPr lang="en-US" sz="5200" b="1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TIMELINE CARIBBEAN MEDIA </a:t>
            </a:r>
          </a:p>
          <a:p>
            <a:pPr marL="0" lvl="0" indent="0" algn="l">
              <a:lnSpc>
                <a:spcPts val="4523"/>
              </a:lnSpc>
              <a:spcBef>
                <a:spcPct val="0"/>
              </a:spcBef>
            </a:pPr>
            <a:endParaRPr lang="en-US" sz="5200" b="1" spc="6" dirty="0">
              <a:solidFill>
                <a:srgbClr val="FFFFFF"/>
              </a:solidFill>
              <a:latin typeface="Integral CF Bold"/>
              <a:ea typeface="Integral CF Bold"/>
              <a:cs typeface="Integral CF Bold"/>
              <a:sym typeface="Integral CF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936" y="2038590"/>
            <a:ext cx="5995968" cy="1487744"/>
            <a:chOff x="0" y="0"/>
            <a:chExt cx="7734948" cy="1919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4948" cy="1488751"/>
            </a:xfrm>
            <a:custGeom>
              <a:avLst/>
              <a:gdLst/>
              <a:ahLst/>
              <a:cxnLst/>
              <a:rect l="l" t="t" r="r" b="b"/>
              <a:pathLst>
                <a:path w="7734948" h="1488751">
                  <a:moveTo>
                    <a:pt x="0" y="0"/>
                  </a:moveTo>
                  <a:lnTo>
                    <a:pt x="7734948" y="0"/>
                  </a:lnTo>
                  <a:lnTo>
                    <a:pt x="7734948" y="1488751"/>
                  </a:lnTo>
                  <a:lnTo>
                    <a:pt x="0" y="14887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35251"/>
              <a:ext cx="7734948" cy="13839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399"/>
                </a:lnSpc>
                <a:spcBef>
                  <a:spcPct val="0"/>
                </a:spcBef>
              </a:pPr>
              <a:r>
                <a:rPr lang="en-US" sz="5399" spc="21" dirty="0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SURINAME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348" y="3818907"/>
            <a:ext cx="8785652" cy="6137980"/>
            <a:chOff x="0" y="0"/>
            <a:chExt cx="8049696" cy="5623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49695" cy="5623814"/>
            </a:xfrm>
            <a:custGeom>
              <a:avLst/>
              <a:gdLst/>
              <a:ahLst/>
              <a:cxnLst/>
              <a:rect l="l" t="t" r="r" b="b"/>
              <a:pathLst>
                <a:path w="8049695" h="5623814">
                  <a:moveTo>
                    <a:pt x="0" y="0"/>
                  </a:moveTo>
                  <a:lnTo>
                    <a:pt x="8049695" y="0"/>
                  </a:lnTo>
                  <a:lnTo>
                    <a:pt x="8049695" y="5623814"/>
                  </a:lnTo>
                  <a:lnTo>
                    <a:pt x="0" y="56238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49696" cy="56523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survey had a positive participation.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is the medium with the highest acceptance.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Caribbean Webinar is well received as it prioritizes strategic issues and success stories.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It is necessary to create spaces for the projection and participation of collaborators.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regional newsletter is well accepted.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They prefer to receive content in audiovisual format.</a:t>
              </a:r>
            </a:p>
            <a:p>
              <a:pPr marL="647700" lvl="1" indent="-323850" algn="l">
                <a:lnSpc>
                  <a:spcPts val="3267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local and regional mailboxes are not so highly valued.</a:t>
              </a:r>
            </a:p>
            <a:p>
              <a:pPr algn="l">
                <a:lnSpc>
                  <a:spcPts val="3267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52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49"/>
                </a:lnSpc>
              </a:pPr>
              <a:endParaRPr lang="en-US" sz="3000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5508"/>
            <a:ext cx="18288000" cy="1376814"/>
            <a:chOff x="0" y="0"/>
            <a:chExt cx="4882766" cy="3972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781935" y="184068"/>
            <a:ext cx="13900622" cy="1638200"/>
            <a:chOff x="-1" y="0"/>
            <a:chExt cx="18534163" cy="21842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" y="350481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FINDINGS BY TERRITORY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49000" y="1412321"/>
            <a:ext cx="8439000" cy="8874679"/>
            <a:chOff x="0" y="0"/>
            <a:chExt cx="772898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2898" cy="812800"/>
            </a:xfrm>
            <a:custGeom>
              <a:avLst/>
              <a:gdLst/>
              <a:ahLst/>
              <a:cxnLst/>
              <a:rect l="l" t="t" r="r" b="b"/>
              <a:pathLst>
                <a:path w="772898" h="812800">
                  <a:moveTo>
                    <a:pt x="0" y="0"/>
                  </a:moveTo>
                  <a:lnTo>
                    <a:pt x="772898" y="0"/>
                  </a:lnTo>
                  <a:lnTo>
                    <a:pt x="77289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56017" r="-172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892370" y="2242788"/>
            <a:ext cx="1364906" cy="909369"/>
          </a:xfrm>
          <a:custGeom>
            <a:avLst/>
            <a:gdLst/>
            <a:ahLst/>
            <a:cxnLst/>
            <a:rect l="l" t="t" r="r" b="b"/>
            <a:pathLst>
              <a:path w="1364906" h="909369">
                <a:moveTo>
                  <a:pt x="0" y="0"/>
                </a:moveTo>
                <a:lnTo>
                  <a:pt x="1364906" y="0"/>
                </a:lnTo>
                <a:lnTo>
                  <a:pt x="1364906" y="909369"/>
                </a:lnTo>
                <a:lnTo>
                  <a:pt x="0" y="9093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18"/>
            <a:chOff x="0" y="0"/>
            <a:chExt cx="24380150" cy="13714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30064" y="4430802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45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0064" y="4014504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50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12591" y="2338485"/>
            <a:ext cx="304944" cy="304944"/>
            <a:chOff x="0" y="0"/>
            <a:chExt cx="406593" cy="406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3463" y="2410012"/>
            <a:ext cx="102987" cy="161825"/>
            <a:chOff x="0" y="0"/>
            <a:chExt cx="137316" cy="2157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2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628042" y="6186344"/>
            <a:ext cx="1657558" cy="4099376"/>
            <a:chOff x="0" y="0"/>
            <a:chExt cx="2210077" cy="5465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09419" cy="5465064"/>
            </a:xfrm>
            <a:custGeom>
              <a:avLst/>
              <a:gdLst/>
              <a:ahLst/>
              <a:cxnLst/>
              <a:rect l="l" t="t" r="r" b="b"/>
              <a:pathLst>
                <a:path w="2209419" h="5465064">
                  <a:moveTo>
                    <a:pt x="0" y="5465064"/>
                  </a:moveTo>
                  <a:lnTo>
                    <a:pt x="2209419" y="5465064"/>
                  </a:lnTo>
                  <a:lnTo>
                    <a:pt x="2209419" y="0"/>
                  </a:lnTo>
                  <a:lnTo>
                    <a:pt x="0" y="0"/>
                  </a:lnTo>
                  <a:lnTo>
                    <a:pt x="0" y="5465064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50572" y="1938329"/>
            <a:ext cx="9834539" cy="4919762"/>
            <a:chOff x="0" y="0"/>
            <a:chExt cx="13112719" cy="65596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112750" cy="6559677"/>
            </a:xfrm>
            <a:custGeom>
              <a:avLst/>
              <a:gdLst/>
              <a:ahLst/>
              <a:cxnLst/>
              <a:rect l="l" t="t" r="r" b="b"/>
              <a:pathLst>
                <a:path w="13112750" h="6559677">
                  <a:moveTo>
                    <a:pt x="0" y="0"/>
                  </a:moveTo>
                  <a:lnTo>
                    <a:pt x="13112750" y="0"/>
                  </a:lnTo>
                  <a:lnTo>
                    <a:pt x="13112750" y="6559677"/>
                  </a:lnTo>
                  <a:lnTo>
                    <a:pt x="0" y="6559677"/>
                  </a:lnTo>
                  <a:close/>
                </a:path>
              </a:pathLst>
            </a:custGeom>
            <a:blipFill>
              <a:blip r:embed="rId3"/>
              <a:stretch>
                <a:fillRect t="-14312" b="-1431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11653" y="2155190"/>
            <a:ext cx="9320629" cy="4276444"/>
            <a:chOff x="0" y="0"/>
            <a:chExt cx="12427505" cy="57019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27204" cy="5701792"/>
            </a:xfrm>
            <a:custGeom>
              <a:avLst/>
              <a:gdLst/>
              <a:ahLst/>
              <a:cxnLst/>
              <a:rect l="l" t="t" r="r" b="b"/>
              <a:pathLst>
                <a:path w="12427204" h="5701792">
                  <a:moveTo>
                    <a:pt x="0" y="5701792"/>
                  </a:moveTo>
                  <a:lnTo>
                    <a:pt x="12427204" y="5701792"/>
                  </a:lnTo>
                  <a:lnTo>
                    <a:pt x="12427204" y="0"/>
                  </a:lnTo>
                  <a:lnTo>
                    <a:pt x="0" y="0"/>
                  </a:lnTo>
                  <a:lnTo>
                    <a:pt x="0" y="5701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11561" y="3473133"/>
            <a:ext cx="304944" cy="304944"/>
            <a:chOff x="0" y="0"/>
            <a:chExt cx="406593" cy="40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2434" y="3544662"/>
            <a:ext cx="102987" cy="161825"/>
            <a:chOff x="0" y="0"/>
            <a:chExt cx="137316" cy="2157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4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64741" y="4906115"/>
            <a:ext cx="304944" cy="304944"/>
            <a:chOff x="0" y="0"/>
            <a:chExt cx="406593" cy="40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65615" y="4977637"/>
            <a:ext cx="102987" cy="161825"/>
            <a:chOff x="0" y="0"/>
            <a:chExt cx="137316" cy="215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5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71415" y="2299101"/>
            <a:ext cx="5412225" cy="111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683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Below is the number of responses obtained:</a:t>
            </a:r>
          </a:p>
          <a:p>
            <a:pPr algn="l">
              <a:lnSpc>
                <a:spcPts val="2774"/>
              </a:lnSpc>
            </a:pPr>
            <a:endParaRPr lang="en-US" sz="2683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2701790" y="620254"/>
            <a:ext cx="4637208" cy="1241814"/>
            <a:chOff x="0" y="0"/>
            <a:chExt cx="6182945" cy="1655752"/>
          </a:xfrm>
        </p:grpSpPr>
        <p:sp>
          <p:nvSpPr>
            <p:cNvPr id="27" name="Freeform 27"/>
            <p:cNvSpPr/>
            <p:nvPr/>
          </p:nvSpPr>
          <p:spPr>
            <a:xfrm>
              <a:off x="9271" y="0"/>
              <a:ext cx="6173089" cy="1655318"/>
            </a:xfrm>
            <a:custGeom>
              <a:avLst/>
              <a:gdLst/>
              <a:ahLst/>
              <a:cxnLst/>
              <a:rect l="l" t="t" r="r" b="b"/>
              <a:pathLst>
                <a:path w="6173089" h="1655318">
                  <a:moveTo>
                    <a:pt x="0" y="0"/>
                  </a:moveTo>
                  <a:lnTo>
                    <a:pt x="6163818" y="0"/>
                  </a:lnTo>
                  <a:cubicBezTo>
                    <a:pt x="6168898" y="0"/>
                    <a:pt x="6173089" y="4191"/>
                    <a:pt x="6173089" y="9271"/>
                  </a:cubicBezTo>
                  <a:lnTo>
                    <a:pt x="6173089" y="1646047"/>
                  </a:lnTo>
                  <a:cubicBezTo>
                    <a:pt x="6173089" y="1651127"/>
                    <a:pt x="6168898" y="1655318"/>
                    <a:pt x="6163818" y="1655318"/>
                  </a:cubicBezTo>
                  <a:lnTo>
                    <a:pt x="0" y="1655318"/>
                  </a:lnTo>
                  <a:lnTo>
                    <a:pt x="0" y="1636776"/>
                  </a:lnTo>
                  <a:lnTo>
                    <a:pt x="6163818" y="1636776"/>
                  </a:lnTo>
                  <a:lnTo>
                    <a:pt x="6163818" y="1646047"/>
                  </a:lnTo>
                  <a:lnTo>
                    <a:pt x="6154547" y="1646047"/>
                  </a:lnTo>
                  <a:lnTo>
                    <a:pt x="6154547" y="9271"/>
                  </a:lnTo>
                  <a:lnTo>
                    <a:pt x="6163818" y="9271"/>
                  </a:lnTo>
                  <a:lnTo>
                    <a:pt x="6163818" y="18542"/>
                  </a:lnTo>
                  <a:lnTo>
                    <a:pt x="0" y="18542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6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1" name="TextBox 31"/>
          <p:cNvSpPr txBox="1"/>
          <p:nvPr/>
        </p:nvSpPr>
        <p:spPr>
          <a:xfrm>
            <a:off x="9553191" y="2377177"/>
            <a:ext cx="3193253" cy="42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22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Some details: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848325" y="3863382"/>
            <a:ext cx="406015" cy="5151382"/>
            <a:chOff x="0" y="0"/>
            <a:chExt cx="541353" cy="686850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40893" cy="6868033"/>
            </a:xfrm>
            <a:custGeom>
              <a:avLst/>
              <a:gdLst/>
              <a:ahLst/>
              <a:cxnLst/>
              <a:rect l="l" t="t" r="r" b="b"/>
              <a:pathLst>
                <a:path w="540893" h="6868033">
                  <a:moveTo>
                    <a:pt x="540893" y="0"/>
                  </a:moveTo>
                  <a:lnTo>
                    <a:pt x="0" y="237109"/>
                  </a:lnTo>
                  <a:lnTo>
                    <a:pt x="0" y="6632194"/>
                  </a:lnTo>
                  <a:lnTo>
                    <a:pt x="540893" y="6868033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254026" y="3863382"/>
            <a:ext cx="406593" cy="5151382"/>
            <a:chOff x="0" y="0"/>
            <a:chExt cx="542123" cy="686850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42036" cy="6868033"/>
            </a:xfrm>
            <a:custGeom>
              <a:avLst/>
              <a:gdLst/>
              <a:ahLst/>
              <a:cxnLst/>
              <a:rect l="l" t="t" r="r" b="b"/>
              <a:pathLst>
                <a:path w="542036" h="6868033">
                  <a:moveTo>
                    <a:pt x="0" y="0"/>
                  </a:moveTo>
                  <a:lnTo>
                    <a:pt x="0" y="6868033"/>
                  </a:lnTo>
                  <a:lnTo>
                    <a:pt x="542036" y="6632194"/>
                  </a:lnTo>
                  <a:lnTo>
                    <a:pt x="542036" y="237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843191" y="7272528"/>
            <a:ext cx="410835" cy="1742198"/>
            <a:chOff x="0" y="0"/>
            <a:chExt cx="547779" cy="232293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47751" cy="2322957"/>
            </a:xfrm>
            <a:custGeom>
              <a:avLst/>
              <a:gdLst/>
              <a:ahLst/>
              <a:cxnLst/>
              <a:rect l="l" t="t" r="r" b="b"/>
              <a:pathLst>
                <a:path w="547751" h="2322957">
                  <a:moveTo>
                    <a:pt x="6858" y="0"/>
                  </a:moveTo>
                  <a:cubicBezTo>
                    <a:pt x="4572" y="694690"/>
                    <a:pt x="2286" y="1389253"/>
                    <a:pt x="0" y="2083943"/>
                  </a:cubicBezTo>
                  <a:lnTo>
                    <a:pt x="547751" y="2322957"/>
                  </a:lnTo>
                  <a:cubicBezTo>
                    <a:pt x="545465" y="1623949"/>
                    <a:pt x="543179" y="924814"/>
                    <a:pt x="540893" y="225806"/>
                  </a:cubicBezTo>
                  <a:lnTo>
                    <a:pt x="6858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254025" y="7269961"/>
            <a:ext cx="406568" cy="1744764"/>
            <a:chOff x="0" y="0"/>
            <a:chExt cx="542091" cy="232635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42036" cy="2326386"/>
            </a:xfrm>
            <a:custGeom>
              <a:avLst/>
              <a:gdLst/>
              <a:ahLst/>
              <a:cxnLst/>
              <a:rect l="l" t="t" r="r" b="b"/>
              <a:pathLst>
                <a:path w="542036" h="2326386">
                  <a:moveTo>
                    <a:pt x="542036" y="0"/>
                  </a:moveTo>
                  <a:lnTo>
                    <a:pt x="0" y="242951"/>
                  </a:lnTo>
                  <a:lnTo>
                    <a:pt x="0" y="2326386"/>
                  </a:lnTo>
                  <a:lnTo>
                    <a:pt x="538607" y="2087372"/>
                  </a:lnTo>
                  <a:cubicBezTo>
                    <a:pt x="539750" y="1391539"/>
                    <a:pt x="540893" y="695833"/>
                    <a:pt x="542036" y="0"/>
                  </a:cubicBezTo>
                  <a:close/>
                </a:path>
              </a:pathLst>
            </a:custGeom>
            <a:solidFill>
              <a:srgbClr val="3591C6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0" name="Freeform 40"/>
          <p:cNvSpPr/>
          <p:nvPr/>
        </p:nvSpPr>
        <p:spPr>
          <a:xfrm>
            <a:off x="4848325" y="7109874"/>
            <a:ext cx="812607" cy="339020"/>
          </a:xfrm>
          <a:custGeom>
            <a:avLst/>
            <a:gdLst/>
            <a:ahLst/>
            <a:cxnLst/>
            <a:rect l="l" t="t" r="r" b="b"/>
            <a:pathLst>
              <a:path w="812607" h="339020">
                <a:moveTo>
                  <a:pt x="0" y="0"/>
                </a:moveTo>
                <a:lnTo>
                  <a:pt x="812606" y="0"/>
                </a:lnTo>
                <a:lnTo>
                  <a:pt x="812606" y="339019"/>
                </a:lnTo>
                <a:lnTo>
                  <a:pt x="0" y="3390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1" name="Group 41"/>
          <p:cNvGrpSpPr/>
          <p:nvPr/>
        </p:nvGrpSpPr>
        <p:grpSpPr>
          <a:xfrm>
            <a:off x="4848325" y="3863382"/>
            <a:ext cx="812607" cy="339020"/>
            <a:chOff x="0" y="0"/>
            <a:chExt cx="1083475" cy="45202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185371" y="3863382"/>
            <a:ext cx="406015" cy="5151382"/>
            <a:chOff x="0" y="0"/>
            <a:chExt cx="541353" cy="686850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40893" cy="6868033"/>
            </a:xfrm>
            <a:custGeom>
              <a:avLst/>
              <a:gdLst/>
              <a:ahLst/>
              <a:cxnLst/>
              <a:rect l="l" t="t" r="r" b="b"/>
              <a:pathLst>
                <a:path w="540893" h="6868033">
                  <a:moveTo>
                    <a:pt x="540893" y="0"/>
                  </a:moveTo>
                  <a:lnTo>
                    <a:pt x="0" y="237109"/>
                  </a:lnTo>
                  <a:lnTo>
                    <a:pt x="0" y="6632194"/>
                  </a:lnTo>
                  <a:lnTo>
                    <a:pt x="540893" y="6868033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591071" y="3863382"/>
            <a:ext cx="406593" cy="5151382"/>
            <a:chOff x="0" y="0"/>
            <a:chExt cx="542123" cy="686850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42036" cy="6868033"/>
            </a:xfrm>
            <a:custGeom>
              <a:avLst/>
              <a:gdLst/>
              <a:ahLst/>
              <a:cxnLst/>
              <a:rect l="l" t="t" r="r" b="b"/>
              <a:pathLst>
                <a:path w="542036" h="6868033">
                  <a:moveTo>
                    <a:pt x="0" y="0"/>
                  </a:moveTo>
                  <a:lnTo>
                    <a:pt x="0" y="6868033"/>
                  </a:lnTo>
                  <a:lnTo>
                    <a:pt x="542036" y="6632194"/>
                  </a:lnTo>
                  <a:lnTo>
                    <a:pt x="542036" y="237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185371" y="8627253"/>
            <a:ext cx="412719" cy="393293"/>
            <a:chOff x="0" y="0"/>
            <a:chExt cx="550292" cy="524390"/>
          </a:xfrm>
        </p:grpSpPr>
        <p:sp>
          <p:nvSpPr>
            <p:cNvPr id="48" name="Freeform 48"/>
            <p:cNvSpPr/>
            <p:nvPr/>
          </p:nvSpPr>
          <p:spPr>
            <a:xfrm>
              <a:off x="-381" y="0"/>
              <a:ext cx="550672" cy="524383"/>
            </a:xfrm>
            <a:custGeom>
              <a:avLst/>
              <a:gdLst/>
              <a:ahLst/>
              <a:cxnLst/>
              <a:rect l="l" t="t" r="r" b="b"/>
              <a:pathLst>
                <a:path w="550672" h="524383">
                  <a:moveTo>
                    <a:pt x="381" y="0"/>
                  </a:moveTo>
                  <a:cubicBezTo>
                    <a:pt x="3302" y="140843"/>
                    <a:pt x="0" y="139065"/>
                    <a:pt x="2921" y="279908"/>
                  </a:cubicBezTo>
                  <a:lnTo>
                    <a:pt x="543433" y="524383"/>
                  </a:lnTo>
                  <a:cubicBezTo>
                    <a:pt x="546354" y="371729"/>
                    <a:pt x="547751" y="361823"/>
                    <a:pt x="550672" y="209169"/>
                  </a:cubicBezTo>
                  <a:cubicBezTo>
                    <a:pt x="365633" y="148844"/>
                    <a:pt x="512953" y="200787"/>
                    <a:pt x="381" y="0"/>
                  </a:cubicBez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91070" y="8625684"/>
            <a:ext cx="410077" cy="389376"/>
            <a:chOff x="0" y="0"/>
            <a:chExt cx="546769" cy="51916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46735" cy="519176"/>
            </a:xfrm>
            <a:custGeom>
              <a:avLst/>
              <a:gdLst/>
              <a:ahLst/>
              <a:cxnLst/>
              <a:rect l="l" t="t" r="r" b="b"/>
              <a:pathLst>
                <a:path w="546735" h="519176">
                  <a:moveTo>
                    <a:pt x="546735" y="0"/>
                  </a:moveTo>
                  <a:lnTo>
                    <a:pt x="0" y="219710"/>
                  </a:lnTo>
                  <a:lnTo>
                    <a:pt x="0" y="519176"/>
                  </a:lnTo>
                  <a:lnTo>
                    <a:pt x="541401" y="289306"/>
                  </a:lnTo>
                  <a:cubicBezTo>
                    <a:pt x="543179" y="180340"/>
                    <a:pt x="544957" y="108839"/>
                    <a:pt x="546735" y="0"/>
                  </a:cubicBez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1" name="Freeform 51"/>
          <p:cNvSpPr/>
          <p:nvPr/>
        </p:nvSpPr>
        <p:spPr>
          <a:xfrm>
            <a:off x="3185371" y="8455816"/>
            <a:ext cx="812607" cy="339020"/>
          </a:xfrm>
          <a:custGeom>
            <a:avLst/>
            <a:gdLst/>
            <a:ahLst/>
            <a:cxnLst/>
            <a:rect l="l" t="t" r="r" b="b"/>
            <a:pathLst>
              <a:path w="812607" h="339020">
                <a:moveTo>
                  <a:pt x="0" y="0"/>
                </a:moveTo>
                <a:lnTo>
                  <a:pt x="812607" y="0"/>
                </a:lnTo>
                <a:lnTo>
                  <a:pt x="812607" y="339020"/>
                </a:lnTo>
                <a:lnTo>
                  <a:pt x="0" y="339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2" name="Group 52"/>
          <p:cNvGrpSpPr/>
          <p:nvPr/>
        </p:nvGrpSpPr>
        <p:grpSpPr>
          <a:xfrm>
            <a:off x="3185371" y="3863382"/>
            <a:ext cx="812607" cy="339020"/>
            <a:chOff x="0" y="0"/>
            <a:chExt cx="1083475" cy="45202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931768" y="3863382"/>
            <a:ext cx="406015" cy="5151382"/>
            <a:chOff x="0" y="0"/>
            <a:chExt cx="541353" cy="686850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40893" cy="6868033"/>
            </a:xfrm>
            <a:custGeom>
              <a:avLst/>
              <a:gdLst/>
              <a:ahLst/>
              <a:cxnLst/>
              <a:rect l="l" t="t" r="r" b="b"/>
              <a:pathLst>
                <a:path w="540893" h="6868033">
                  <a:moveTo>
                    <a:pt x="540893" y="0"/>
                  </a:moveTo>
                  <a:lnTo>
                    <a:pt x="0" y="237109"/>
                  </a:lnTo>
                  <a:lnTo>
                    <a:pt x="0" y="6632194"/>
                  </a:lnTo>
                  <a:lnTo>
                    <a:pt x="540893" y="6868033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337469" y="3863382"/>
            <a:ext cx="406593" cy="5151382"/>
            <a:chOff x="0" y="0"/>
            <a:chExt cx="542123" cy="686850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42036" cy="6868033"/>
            </a:xfrm>
            <a:custGeom>
              <a:avLst/>
              <a:gdLst/>
              <a:ahLst/>
              <a:cxnLst/>
              <a:rect l="l" t="t" r="r" b="b"/>
              <a:pathLst>
                <a:path w="542036" h="6868033">
                  <a:moveTo>
                    <a:pt x="0" y="0"/>
                  </a:moveTo>
                  <a:lnTo>
                    <a:pt x="0" y="6868033"/>
                  </a:lnTo>
                  <a:lnTo>
                    <a:pt x="542036" y="6632194"/>
                  </a:lnTo>
                  <a:lnTo>
                    <a:pt x="542036" y="237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925505" y="4507105"/>
            <a:ext cx="411477" cy="4507336"/>
            <a:chOff x="0" y="0"/>
            <a:chExt cx="548636" cy="6009781"/>
          </a:xfrm>
        </p:grpSpPr>
        <p:sp>
          <p:nvSpPr>
            <p:cNvPr id="59" name="Freeform 59"/>
            <p:cNvSpPr/>
            <p:nvPr/>
          </p:nvSpPr>
          <p:spPr>
            <a:xfrm>
              <a:off x="-1143" y="0"/>
              <a:ext cx="549783" cy="6009767"/>
            </a:xfrm>
            <a:custGeom>
              <a:avLst/>
              <a:gdLst/>
              <a:ahLst/>
              <a:cxnLst/>
              <a:rect l="l" t="t" r="r" b="b"/>
              <a:pathLst>
                <a:path w="549783" h="6009767">
                  <a:moveTo>
                    <a:pt x="1651" y="0"/>
                  </a:moveTo>
                  <a:cubicBezTo>
                    <a:pt x="0" y="1906397"/>
                    <a:pt x="3175" y="3871214"/>
                    <a:pt x="1397" y="5777611"/>
                  </a:cubicBezTo>
                  <a:lnTo>
                    <a:pt x="549783" y="6009767"/>
                  </a:lnTo>
                  <a:lnTo>
                    <a:pt x="549783" y="205232"/>
                  </a:lnTo>
                  <a:cubicBezTo>
                    <a:pt x="371475" y="110744"/>
                    <a:pt x="179959" y="94488"/>
                    <a:pt x="1651" y="0"/>
                  </a:cubicBez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333618" y="4513232"/>
            <a:ext cx="409917" cy="4493509"/>
            <a:chOff x="0" y="0"/>
            <a:chExt cx="546556" cy="599134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6608" cy="5991352"/>
            </a:xfrm>
            <a:custGeom>
              <a:avLst/>
              <a:gdLst/>
              <a:ahLst/>
              <a:cxnLst/>
              <a:rect l="l" t="t" r="r" b="b"/>
              <a:pathLst>
                <a:path w="546608" h="5991352">
                  <a:moveTo>
                    <a:pt x="540004" y="0"/>
                  </a:moveTo>
                  <a:lnTo>
                    <a:pt x="0" y="199263"/>
                  </a:lnTo>
                  <a:lnTo>
                    <a:pt x="5207" y="5991352"/>
                  </a:lnTo>
                  <a:lnTo>
                    <a:pt x="546608" y="5754243"/>
                  </a:lnTo>
                  <a:cubicBezTo>
                    <a:pt x="544322" y="3842639"/>
                    <a:pt x="542163" y="1911604"/>
                    <a:pt x="540004" y="0"/>
                  </a:cubicBezTo>
                  <a:close/>
                </a:path>
              </a:pathLst>
            </a:custGeom>
            <a:solidFill>
              <a:srgbClr val="3591C6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2" name="Freeform 62"/>
          <p:cNvSpPr/>
          <p:nvPr/>
        </p:nvSpPr>
        <p:spPr>
          <a:xfrm>
            <a:off x="1931768" y="4340738"/>
            <a:ext cx="812607" cy="339020"/>
          </a:xfrm>
          <a:custGeom>
            <a:avLst/>
            <a:gdLst/>
            <a:ahLst/>
            <a:cxnLst/>
            <a:rect l="l" t="t" r="r" b="b"/>
            <a:pathLst>
              <a:path w="812607" h="339020">
                <a:moveTo>
                  <a:pt x="0" y="0"/>
                </a:moveTo>
                <a:lnTo>
                  <a:pt x="812607" y="0"/>
                </a:lnTo>
                <a:lnTo>
                  <a:pt x="812607" y="339020"/>
                </a:lnTo>
                <a:lnTo>
                  <a:pt x="0" y="339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3" name="Group 63"/>
          <p:cNvGrpSpPr/>
          <p:nvPr/>
        </p:nvGrpSpPr>
        <p:grpSpPr>
          <a:xfrm>
            <a:off x="1931768" y="3863382"/>
            <a:ext cx="812607" cy="339020"/>
            <a:chOff x="0" y="0"/>
            <a:chExt cx="1083475" cy="45202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64971" y="8783063"/>
            <a:ext cx="68788" cy="98768"/>
            <a:chOff x="0" y="0"/>
            <a:chExt cx="91717" cy="13169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1694" cy="131699"/>
            </a:xfrm>
            <a:custGeom>
              <a:avLst/>
              <a:gdLst/>
              <a:ahLst/>
              <a:cxnLst/>
              <a:rect l="l" t="t" r="r" b="b"/>
              <a:pathLst>
                <a:path w="91694" h="131699">
                  <a:moveTo>
                    <a:pt x="0" y="0"/>
                  </a:moveTo>
                  <a:lnTo>
                    <a:pt x="91694" y="0"/>
                  </a:lnTo>
                  <a:lnTo>
                    <a:pt x="91694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3"/>
              <a:stretch>
                <a:fillRect t="-58" r="-25" b="-5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6125922" y="3863382"/>
            <a:ext cx="406015" cy="5151382"/>
            <a:chOff x="0" y="0"/>
            <a:chExt cx="541353" cy="6868509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540893" cy="6868033"/>
            </a:xfrm>
            <a:custGeom>
              <a:avLst/>
              <a:gdLst/>
              <a:ahLst/>
              <a:cxnLst/>
              <a:rect l="l" t="t" r="r" b="b"/>
              <a:pathLst>
                <a:path w="540893" h="6868033">
                  <a:moveTo>
                    <a:pt x="540893" y="0"/>
                  </a:moveTo>
                  <a:lnTo>
                    <a:pt x="0" y="237109"/>
                  </a:lnTo>
                  <a:lnTo>
                    <a:pt x="0" y="6632194"/>
                  </a:lnTo>
                  <a:lnTo>
                    <a:pt x="540893" y="6868033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531624" y="3863382"/>
            <a:ext cx="406593" cy="5151382"/>
            <a:chOff x="0" y="0"/>
            <a:chExt cx="542123" cy="6868509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542036" cy="6868033"/>
            </a:xfrm>
            <a:custGeom>
              <a:avLst/>
              <a:gdLst/>
              <a:ahLst/>
              <a:cxnLst/>
              <a:rect l="l" t="t" r="r" b="b"/>
              <a:pathLst>
                <a:path w="542036" h="6868033">
                  <a:moveTo>
                    <a:pt x="0" y="0"/>
                  </a:moveTo>
                  <a:lnTo>
                    <a:pt x="0" y="6868033"/>
                  </a:lnTo>
                  <a:lnTo>
                    <a:pt x="542036" y="6632194"/>
                  </a:lnTo>
                  <a:lnTo>
                    <a:pt x="542036" y="237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122652" y="8333798"/>
            <a:ext cx="408971" cy="680749"/>
            <a:chOff x="0" y="0"/>
            <a:chExt cx="545295" cy="907665"/>
          </a:xfrm>
        </p:grpSpPr>
        <p:sp>
          <p:nvSpPr>
            <p:cNvPr id="72" name="Freeform 72"/>
            <p:cNvSpPr/>
            <p:nvPr/>
          </p:nvSpPr>
          <p:spPr>
            <a:xfrm>
              <a:off x="-1524" y="0"/>
              <a:ext cx="546862" cy="907669"/>
            </a:xfrm>
            <a:custGeom>
              <a:avLst/>
              <a:gdLst/>
              <a:ahLst/>
              <a:cxnLst/>
              <a:rect l="l" t="t" r="r" b="b"/>
              <a:pathLst>
                <a:path w="546862" h="907669">
                  <a:moveTo>
                    <a:pt x="1778" y="0"/>
                  </a:moveTo>
                  <a:cubicBezTo>
                    <a:pt x="0" y="239522"/>
                    <a:pt x="7620" y="482092"/>
                    <a:pt x="5842" y="721614"/>
                  </a:cubicBezTo>
                  <a:lnTo>
                    <a:pt x="546862" y="907669"/>
                  </a:lnTo>
                  <a:lnTo>
                    <a:pt x="543560" y="22237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525997" y="8336194"/>
            <a:ext cx="412192" cy="678353"/>
            <a:chOff x="0" y="0"/>
            <a:chExt cx="549590" cy="904471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549529" cy="904494"/>
            </a:xfrm>
            <a:custGeom>
              <a:avLst/>
              <a:gdLst/>
              <a:ahLst/>
              <a:cxnLst/>
              <a:rect l="l" t="t" r="r" b="b"/>
              <a:pathLst>
                <a:path w="549529" h="904494">
                  <a:moveTo>
                    <a:pt x="549529" y="0"/>
                  </a:moveTo>
                  <a:lnTo>
                    <a:pt x="0" y="218313"/>
                  </a:lnTo>
                  <a:cubicBezTo>
                    <a:pt x="2540" y="447040"/>
                    <a:pt x="4953" y="675767"/>
                    <a:pt x="7493" y="904494"/>
                  </a:cubicBezTo>
                  <a:lnTo>
                    <a:pt x="549529" y="718312"/>
                  </a:lnTo>
                  <a:lnTo>
                    <a:pt x="549529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5" name="Freeform 75"/>
          <p:cNvSpPr/>
          <p:nvPr/>
        </p:nvSpPr>
        <p:spPr>
          <a:xfrm>
            <a:off x="6125922" y="8169384"/>
            <a:ext cx="812607" cy="339020"/>
          </a:xfrm>
          <a:custGeom>
            <a:avLst/>
            <a:gdLst/>
            <a:ahLst/>
            <a:cxnLst/>
            <a:rect l="l" t="t" r="r" b="b"/>
            <a:pathLst>
              <a:path w="812607" h="339020">
                <a:moveTo>
                  <a:pt x="0" y="0"/>
                </a:moveTo>
                <a:lnTo>
                  <a:pt x="812607" y="0"/>
                </a:lnTo>
                <a:lnTo>
                  <a:pt x="812607" y="339020"/>
                </a:lnTo>
                <a:lnTo>
                  <a:pt x="0" y="339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6" name="Group 76"/>
          <p:cNvGrpSpPr/>
          <p:nvPr/>
        </p:nvGrpSpPr>
        <p:grpSpPr>
          <a:xfrm>
            <a:off x="6125922" y="3863382"/>
            <a:ext cx="812607" cy="339020"/>
            <a:chOff x="0" y="0"/>
            <a:chExt cx="1083475" cy="452026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2350613" y="9046188"/>
            <a:ext cx="1386111" cy="23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Operatives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053529" y="9046188"/>
            <a:ext cx="1475619" cy="23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Administratives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2042247" y="9566777"/>
            <a:ext cx="212536" cy="212536"/>
            <a:chOff x="0" y="0"/>
            <a:chExt cx="283381" cy="283381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2405305" y="9510232"/>
            <a:ext cx="982406" cy="3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Universe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3622966" y="9566777"/>
            <a:ext cx="212536" cy="212536"/>
            <a:chOff x="0" y="0"/>
            <a:chExt cx="283381" cy="283381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3986029" y="9510232"/>
            <a:ext cx="2181969" cy="27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22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Total answers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64554" y="8262005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230064" y="7718879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230064" y="7197313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230064" y="6681812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230064" y="6194984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230064" y="5739941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230064" y="5328071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30064" y="4877842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40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0" y="3119725"/>
            <a:ext cx="7331949" cy="459726"/>
            <a:chOff x="0" y="0"/>
            <a:chExt cx="9775932" cy="612968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9775444" cy="612267"/>
            </a:xfrm>
            <a:custGeom>
              <a:avLst/>
              <a:gdLst/>
              <a:ahLst/>
              <a:cxnLst/>
              <a:rect l="l" t="t" r="r" b="b"/>
              <a:pathLst>
                <a:path w="9775444" h="612267">
                  <a:moveTo>
                    <a:pt x="9775444" y="612267"/>
                  </a:moveTo>
                  <a:lnTo>
                    <a:pt x="0" y="612267"/>
                  </a:lnTo>
                  <a:lnTo>
                    <a:pt x="0" y="0"/>
                  </a:lnTo>
                  <a:lnTo>
                    <a:pt x="9775444" y="0"/>
                  </a:lnTo>
                  <a:lnTo>
                    <a:pt x="9775444" y="61226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6" name="TextBox 96"/>
          <p:cNvSpPr txBox="1"/>
          <p:nvPr/>
        </p:nvSpPr>
        <p:spPr>
          <a:xfrm>
            <a:off x="1104645" y="3119547"/>
            <a:ext cx="6377161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Participation in Suriname media survey</a:t>
            </a:r>
          </a:p>
          <a:p>
            <a:pPr algn="l">
              <a:lnSpc>
                <a:spcPts val="2946"/>
              </a:lnSpc>
            </a:pPr>
            <a:endParaRPr lang="en-US" sz="2455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97" name="TextBox 97"/>
          <p:cNvSpPr txBox="1"/>
          <p:nvPr/>
        </p:nvSpPr>
        <p:spPr>
          <a:xfrm>
            <a:off x="10094008" y="3393818"/>
            <a:ext cx="722180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 dirty="0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Administrative: </a:t>
            </a:r>
            <a:r>
              <a:rPr lang="en-US" sz="2455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Around 33%</a:t>
            </a:r>
            <a:r>
              <a:rPr lang="en-US" sz="2455" b="1" spc="13" dirty="0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 dirty="0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of administrative staff participated</a:t>
            </a:r>
            <a:r>
              <a:rPr lang="en-US" sz="2455" b="1" spc="13" dirty="0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0065276" y="4797837"/>
            <a:ext cx="7402000" cy="70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455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Operative: </a:t>
            </a:r>
            <a:r>
              <a:rPr lang="en-US" sz="2455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Among the operatives, the participation was </a:t>
            </a:r>
            <a:r>
              <a:rPr lang="en-US" sz="2455" b="1" spc="9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4%.</a:t>
            </a:r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2C3B0751-FA56-F1B2-A185-50ED421497EF}"/>
              </a:ext>
            </a:extLst>
          </p:cNvPr>
          <p:cNvSpPr txBox="1">
            <a:spLocks/>
          </p:cNvSpPr>
          <p:nvPr/>
        </p:nvSpPr>
        <p:spPr>
          <a:xfrm>
            <a:off x="3090343" y="860909"/>
            <a:ext cx="3744560" cy="693439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>
              <a:spcBef>
                <a:spcPts val="127"/>
              </a:spcBef>
            </a:pPr>
            <a:r>
              <a:rPr lang="es-CO" b="1" spc="32">
                <a:solidFill>
                  <a:schemeClr val="bg1"/>
                </a:solidFill>
                <a:latin typeface="Trebuchet MS" panose="020B0703020202090204" pitchFamily="34" charset="0"/>
              </a:rPr>
              <a:t>WHO</a:t>
            </a:r>
            <a:r>
              <a:rPr lang="es-CO" b="1" spc="32">
                <a:solidFill>
                  <a:srgbClr val="081C49"/>
                </a:solidFill>
                <a:latin typeface="Trebuchet MS" panose="020B0703020202090204" pitchFamily="34" charset="0"/>
              </a:rPr>
              <a:t> OPINED?</a:t>
            </a:r>
            <a:endParaRPr lang="es-CO" b="1" spc="32"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412321"/>
            <a:chOff x="0" y="0"/>
            <a:chExt cx="4882766" cy="397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781935" y="184068"/>
            <a:ext cx="13900622" cy="1953566"/>
            <a:chOff x="-1" y="0"/>
            <a:chExt cx="18534163" cy="2604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" y="505239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MEDIA STRATEGY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SURINAMe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74423"/>
              </p:ext>
            </p:extLst>
          </p:nvPr>
        </p:nvGraphicFramePr>
        <p:xfrm>
          <a:off x="0" y="1412321"/>
          <a:ext cx="18288000" cy="8874678"/>
        </p:xfrm>
        <a:graphic>
          <a:graphicData uri="http://schemas.openxmlformats.org/drawingml/2006/table">
            <a:tbl>
              <a:tblPr/>
              <a:tblGrid>
                <a:gridCol w="201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40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/CHANNEL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 b="1" u="none" strike="noStrik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>
                          <a:solidFill>
                            <a:schemeClr val="tx1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management)</a:t>
                      </a:r>
                      <a:endParaRPr lang="en-US" sz="1699" dirty="0">
                        <a:solidFill>
                          <a:schemeClr val="tx1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699" u="none" strike="noStrike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 Suriname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 To Date newsletter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management)</a:t>
                      </a:r>
                      <a:endParaRPr lang="en-US" sz="1699" u="none" strike="noStrike" dirty="0">
                        <a:solidFill>
                          <a:srgbClr val="CE1126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b="0" u="none" strike="noStrike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</a:t>
                      </a: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billboards 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(local 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management)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u="none" strike="noStrik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</a:t>
                      </a:r>
                      <a:r>
                        <a:rPr lang="en-US" sz="1699" b="1" u="none" strike="noStrik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u="none" strike="noStrike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1658600" y="448697"/>
            <a:ext cx="1119176" cy="745651"/>
          </a:xfrm>
          <a:custGeom>
            <a:avLst/>
            <a:gdLst/>
            <a:ahLst/>
            <a:cxnLst/>
            <a:rect l="l" t="t" r="r" b="b"/>
            <a:pathLst>
              <a:path w="1119176" h="745651">
                <a:moveTo>
                  <a:pt x="0" y="0"/>
                </a:moveTo>
                <a:lnTo>
                  <a:pt x="1119175" y="0"/>
                </a:lnTo>
                <a:lnTo>
                  <a:pt x="1119175" y="745651"/>
                </a:lnTo>
                <a:lnTo>
                  <a:pt x="0" y="745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778"/>
            <a:ext cx="18288000" cy="1139365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2274" y="197184"/>
            <a:ext cx="13900621" cy="1489639"/>
            <a:chOff x="0" y="0"/>
            <a:chExt cx="18534162" cy="1986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suriname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8071" y="4750926"/>
            <a:ext cx="825826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370155" y="4727534"/>
            <a:ext cx="888212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40323" y="4733916"/>
            <a:ext cx="830927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58936" y="4727534"/>
            <a:ext cx="845258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32186" y="4727534"/>
            <a:ext cx="90236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311495" y="4716531"/>
            <a:ext cx="989577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75264" y="4716531"/>
            <a:ext cx="111971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140553" y="4750926"/>
            <a:ext cx="89366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21414" y="5732111"/>
            <a:ext cx="720302" cy="233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152131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1521317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JULY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68188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312880" y="5660456"/>
            <a:ext cx="13098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97212" y="5637500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12121" y="6541939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712703" y="7732559"/>
            <a:ext cx="115697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206730" y="5695808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508908" y="8832025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684880" y="7655900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965566" y="6541939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912197" y="6583112"/>
            <a:ext cx="1043136" cy="7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609537" y="2100926"/>
            <a:ext cx="6140225" cy="911272"/>
            <a:chOff x="0" y="0"/>
            <a:chExt cx="13383082" cy="19861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FIRST EDITION</a:t>
              </a:r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508908" y="65831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0E8D520F-3AF3-305A-87C7-FD560F58E2D4}"/>
              </a:ext>
            </a:extLst>
          </p:cNvPr>
          <p:cNvSpPr txBox="1"/>
          <p:nvPr/>
        </p:nvSpPr>
        <p:spPr>
          <a:xfrm>
            <a:off x="5215512" y="56275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B6326FC0-3314-1796-EAB5-E2B06F9E53FA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715"/>
            <a:ext cx="18288000" cy="1198858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7" y="0"/>
            <a:ext cx="13900622" cy="1888849"/>
            <a:chOff x="-1" y="0"/>
            <a:chExt cx="18534163" cy="2518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418949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suriname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8071" y="4750925"/>
            <a:ext cx="858102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370154" y="4727534"/>
            <a:ext cx="87890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40324" y="4733917"/>
            <a:ext cx="85624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58935" y="4727535"/>
            <a:ext cx="87057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32186" y="4727535"/>
            <a:ext cx="84379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311496" y="4716531"/>
            <a:ext cx="93101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480013" y="4673423"/>
            <a:ext cx="87537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140553" y="4750925"/>
            <a:ext cx="88273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2428087" cy="911272"/>
            <a:chOff x="0" y="0"/>
            <a:chExt cx="5292197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292198" cy="1986186"/>
            </a:xfrm>
            <a:custGeom>
              <a:avLst/>
              <a:gdLst/>
              <a:ahLst/>
              <a:cxnLst/>
              <a:rect l="l" t="t" r="r" b="b"/>
              <a:pathLst>
                <a:path w="5292198" h="1986186">
                  <a:moveTo>
                    <a:pt x="0" y="0"/>
                  </a:moveTo>
                  <a:lnTo>
                    <a:pt x="5292198" y="0"/>
                  </a:lnTo>
                  <a:lnTo>
                    <a:pt x="5292198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5292197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AUGUST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3763904" cy="911272"/>
            <a:chOff x="0" y="0"/>
            <a:chExt cx="8203711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203711" cy="1986186"/>
            </a:xfrm>
            <a:custGeom>
              <a:avLst/>
              <a:gdLst/>
              <a:ahLst/>
              <a:cxnLst/>
              <a:rect l="l" t="t" r="r" b="b"/>
              <a:pathLst>
                <a:path w="8203711" h="1986186">
                  <a:moveTo>
                    <a:pt x="0" y="0"/>
                  </a:moveTo>
                  <a:lnTo>
                    <a:pt x="8203711" y="0"/>
                  </a:lnTo>
                  <a:lnTo>
                    <a:pt x="8203711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8203711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SEPTEMBER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68188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609537" y="2100926"/>
            <a:ext cx="6140225" cy="911272"/>
            <a:chOff x="0" y="0"/>
            <a:chExt cx="13383082" cy="19861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SECOND EDITION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50428437-E1C2-9D0E-AEEE-192CECCFBE8F}"/>
              </a:ext>
            </a:extLst>
          </p:cNvPr>
          <p:cNvSpPr txBox="1"/>
          <p:nvPr/>
        </p:nvSpPr>
        <p:spPr>
          <a:xfrm>
            <a:off x="5215512" y="56275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0">
            <a:extLst>
              <a:ext uri="{FF2B5EF4-FFF2-40B4-BE49-F238E27FC236}">
                <a16:creationId xmlns:a16="http://schemas.microsoft.com/office/drawing/2014/main" id="{26DFD58F-9066-C1C5-D255-DD1F04EF6F00}"/>
              </a:ext>
            </a:extLst>
          </p:cNvPr>
          <p:cNvSpPr txBox="1"/>
          <p:nvPr/>
        </p:nvSpPr>
        <p:spPr>
          <a:xfrm>
            <a:off x="7312880" y="5660456"/>
            <a:ext cx="13098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76" name="TextBox 62">
            <a:extLst>
              <a:ext uri="{FF2B5EF4-FFF2-40B4-BE49-F238E27FC236}">
                <a16:creationId xmlns:a16="http://schemas.microsoft.com/office/drawing/2014/main" id="{843BF85F-BBB1-C53D-80C5-A985B3479F63}"/>
              </a:ext>
            </a:extLst>
          </p:cNvPr>
          <p:cNvSpPr txBox="1"/>
          <p:nvPr/>
        </p:nvSpPr>
        <p:spPr>
          <a:xfrm>
            <a:off x="7212121" y="6541939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84053B18-4994-870F-56F0-513AD1EA74A6}"/>
              </a:ext>
            </a:extLst>
          </p:cNvPr>
          <p:cNvSpPr txBox="1"/>
          <p:nvPr/>
        </p:nvSpPr>
        <p:spPr>
          <a:xfrm>
            <a:off x="9821414" y="5732111"/>
            <a:ext cx="720302" cy="233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sp>
        <p:nvSpPr>
          <p:cNvPr id="78" name="TextBox 72">
            <a:extLst>
              <a:ext uri="{FF2B5EF4-FFF2-40B4-BE49-F238E27FC236}">
                <a16:creationId xmlns:a16="http://schemas.microsoft.com/office/drawing/2014/main" id="{447192B3-BBA5-134D-C15C-7E79114AAE5B}"/>
              </a:ext>
            </a:extLst>
          </p:cNvPr>
          <p:cNvSpPr txBox="1"/>
          <p:nvPr/>
        </p:nvSpPr>
        <p:spPr>
          <a:xfrm>
            <a:off x="9508908" y="65831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80" name="TextBox 63">
            <a:extLst>
              <a:ext uri="{FF2B5EF4-FFF2-40B4-BE49-F238E27FC236}">
                <a16:creationId xmlns:a16="http://schemas.microsoft.com/office/drawing/2014/main" id="{450AADC6-CED5-7F04-905C-984CBC3C80EA}"/>
              </a:ext>
            </a:extLst>
          </p:cNvPr>
          <p:cNvSpPr txBox="1"/>
          <p:nvPr/>
        </p:nvSpPr>
        <p:spPr>
          <a:xfrm>
            <a:off x="9712703" y="7732559"/>
            <a:ext cx="115697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81" name="TextBox 65">
            <a:extLst>
              <a:ext uri="{FF2B5EF4-FFF2-40B4-BE49-F238E27FC236}">
                <a16:creationId xmlns:a16="http://schemas.microsoft.com/office/drawing/2014/main" id="{0CD60C9A-F9BD-09A0-24BA-E78C6590377B}"/>
              </a:ext>
            </a:extLst>
          </p:cNvPr>
          <p:cNvSpPr txBox="1"/>
          <p:nvPr/>
        </p:nvSpPr>
        <p:spPr>
          <a:xfrm>
            <a:off x="9508908" y="8832025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82" name="TextBox 61">
            <a:extLst>
              <a:ext uri="{FF2B5EF4-FFF2-40B4-BE49-F238E27FC236}">
                <a16:creationId xmlns:a16="http://schemas.microsoft.com/office/drawing/2014/main" id="{9000858F-B379-F0D1-0FFA-B5CC5ECDC16B}"/>
              </a:ext>
            </a:extLst>
          </p:cNvPr>
          <p:cNvSpPr txBox="1"/>
          <p:nvPr/>
        </p:nvSpPr>
        <p:spPr>
          <a:xfrm>
            <a:off x="11497212" y="5637500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83" name="TextBox 68">
            <a:extLst>
              <a:ext uri="{FF2B5EF4-FFF2-40B4-BE49-F238E27FC236}">
                <a16:creationId xmlns:a16="http://schemas.microsoft.com/office/drawing/2014/main" id="{7C544CC6-C389-4889-A8B0-797C8E049E3A}"/>
              </a:ext>
            </a:extLst>
          </p:cNvPr>
          <p:cNvSpPr txBox="1"/>
          <p:nvPr/>
        </p:nvSpPr>
        <p:spPr>
          <a:xfrm>
            <a:off x="11912197" y="6583112"/>
            <a:ext cx="1043136" cy="7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sp>
        <p:nvSpPr>
          <p:cNvPr id="84" name="TextBox 66">
            <a:extLst>
              <a:ext uri="{FF2B5EF4-FFF2-40B4-BE49-F238E27FC236}">
                <a16:creationId xmlns:a16="http://schemas.microsoft.com/office/drawing/2014/main" id="{E6FCF3B9-9751-55A7-6265-402CBFC7B762}"/>
              </a:ext>
            </a:extLst>
          </p:cNvPr>
          <p:cNvSpPr txBox="1"/>
          <p:nvPr/>
        </p:nvSpPr>
        <p:spPr>
          <a:xfrm>
            <a:off x="11684880" y="7655900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85" name="TextBox 64">
            <a:extLst>
              <a:ext uri="{FF2B5EF4-FFF2-40B4-BE49-F238E27FC236}">
                <a16:creationId xmlns:a16="http://schemas.microsoft.com/office/drawing/2014/main" id="{F5D3E413-0D5F-E955-52A1-07E1E558B4F0}"/>
              </a:ext>
            </a:extLst>
          </p:cNvPr>
          <p:cNvSpPr txBox="1"/>
          <p:nvPr/>
        </p:nvSpPr>
        <p:spPr>
          <a:xfrm>
            <a:off x="14206730" y="5695808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86" name="TextBox 67">
            <a:extLst>
              <a:ext uri="{FF2B5EF4-FFF2-40B4-BE49-F238E27FC236}">
                <a16:creationId xmlns:a16="http://schemas.microsoft.com/office/drawing/2014/main" id="{7BADC026-8109-32B2-DB9F-32B83588CA28}"/>
              </a:ext>
            </a:extLst>
          </p:cNvPr>
          <p:cNvSpPr txBox="1"/>
          <p:nvPr/>
        </p:nvSpPr>
        <p:spPr>
          <a:xfrm>
            <a:off x="13965566" y="6541939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id="52" name="TextBox 62">
            <a:extLst>
              <a:ext uri="{FF2B5EF4-FFF2-40B4-BE49-F238E27FC236}">
                <a16:creationId xmlns:a16="http://schemas.microsoft.com/office/drawing/2014/main" id="{AEA5220F-B665-D383-079C-2B1A5EF0678D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E4A7-CFA1-5005-1BAF-86D46EF57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99F281-A6E8-6EEC-9441-752C313C5652}"/>
              </a:ext>
            </a:extLst>
          </p:cNvPr>
          <p:cNvGrpSpPr/>
          <p:nvPr/>
        </p:nvGrpSpPr>
        <p:grpSpPr>
          <a:xfrm>
            <a:off x="0" y="-28715"/>
            <a:ext cx="18288000" cy="1198858"/>
            <a:chOff x="0" y="0"/>
            <a:chExt cx="4882766" cy="33351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5B1963-5AFE-0B8E-649A-A06865F9CCE1}"/>
                </a:ext>
              </a:extLst>
            </p:cNvPr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57BF2F-CA4F-378B-15BC-8DBC7AE6F6E7}"/>
                </a:ext>
              </a:extLst>
            </p:cNvPr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DEAE11F-B847-53BC-432A-48A09AAE3D11}"/>
              </a:ext>
            </a:extLst>
          </p:cNvPr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C2FB8D8-13BB-1443-8FA1-950790207113}"/>
              </a:ext>
            </a:extLst>
          </p:cNvPr>
          <p:cNvGrpSpPr/>
          <p:nvPr/>
        </p:nvGrpSpPr>
        <p:grpSpPr>
          <a:xfrm>
            <a:off x="400847" y="0"/>
            <a:ext cx="13900622" cy="1888849"/>
            <a:chOff x="-1" y="0"/>
            <a:chExt cx="18534163" cy="251846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01824E-47EC-517B-B8AB-079C19F10EC7}"/>
                </a:ext>
              </a:extLst>
            </p:cNvPr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3B288C1-3BC7-6E20-250A-F08309113BBB}"/>
                </a:ext>
              </a:extLst>
            </p:cNvPr>
            <p:cNvSpPr txBox="1"/>
            <p:nvPr/>
          </p:nvSpPr>
          <p:spPr>
            <a:xfrm>
              <a:off x="-1" y="418949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to date -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suriname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5CE60614-0FFD-3380-0A87-D4CEBB969C2F}"/>
              </a:ext>
            </a:extLst>
          </p:cNvPr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E14A242-0F62-CC1A-FE79-A630F3199DDE}"/>
              </a:ext>
            </a:extLst>
          </p:cNvPr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B98F839-CAF4-A10A-2B6C-84941C6285E2}"/>
              </a:ext>
            </a:extLst>
          </p:cNvPr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F7AC4DC-32B7-0DA7-C548-06EB68B44DD0}"/>
              </a:ext>
            </a:extLst>
          </p:cNvPr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34D7E39-62CA-D627-756E-6BDAB8461DCA}"/>
              </a:ext>
            </a:extLst>
          </p:cNvPr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ECDD0685-C6B3-8FB6-3C11-CB6F95D9A922}"/>
              </a:ext>
            </a:extLst>
          </p:cNvPr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25DD760-9B1D-6E08-2D61-19666BEF24B6}"/>
              </a:ext>
            </a:extLst>
          </p:cNvPr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B6125604-95F1-4F69-5A76-054442D97732}"/>
              </a:ext>
            </a:extLst>
          </p:cNvPr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1B467EE3-D32E-C534-FE6D-451B46F1DA25}"/>
              </a:ext>
            </a:extLst>
          </p:cNvPr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7B98BC3-0110-99DA-F95F-23ACDE7AA91D}"/>
              </a:ext>
            </a:extLst>
          </p:cNvPr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78B5C6C-02D1-190B-70EB-4E137B8CD44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4E0C0B3-48E3-00C2-5D9D-EE00CAA6A355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DEDE965D-748A-8CB7-A01E-EADBBE3A0BA1}"/>
              </a:ext>
            </a:extLst>
          </p:cNvPr>
          <p:cNvSpPr txBox="1"/>
          <p:nvPr/>
        </p:nvSpPr>
        <p:spPr>
          <a:xfrm>
            <a:off x="3278071" y="4750925"/>
            <a:ext cx="858102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EC0654E-16A1-D6CF-0B28-0AB370274F85}"/>
              </a:ext>
            </a:extLst>
          </p:cNvPr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7B11A73-3F61-E0B1-4AC0-E692ADD549FD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2149BD1-4475-1F1A-9317-62A3CCAFEBE7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70B394C8-D27C-7B50-EC68-E884DFE0700D}"/>
              </a:ext>
            </a:extLst>
          </p:cNvPr>
          <p:cNvSpPr txBox="1"/>
          <p:nvPr/>
        </p:nvSpPr>
        <p:spPr>
          <a:xfrm>
            <a:off x="5370154" y="4727534"/>
            <a:ext cx="87890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121D05A-6C68-557D-C5CC-DC4FDFD6D175}"/>
              </a:ext>
            </a:extLst>
          </p:cNvPr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D7FF1A5-C85D-4754-93BA-ACB0D2DD9422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A3C61DA-5497-61D4-4527-972105D51B99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41F06084-9483-F6A3-3D16-3A3D0D1636CA}"/>
              </a:ext>
            </a:extLst>
          </p:cNvPr>
          <p:cNvSpPr txBox="1"/>
          <p:nvPr/>
        </p:nvSpPr>
        <p:spPr>
          <a:xfrm>
            <a:off x="7540324" y="4733917"/>
            <a:ext cx="85624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D631950A-5AA2-4DF8-DA6F-C66AF673112B}"/>
              </a:ext>
            </a:extLst>
          </p:cNvPr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675BC24-60DE-70BD-FAA8-74D71BB04404}"/>
                </a:ext>
              </a:extLst>
            </p:cNvPr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9E76AAAE-2517-FE76-D38D-EF818B484327}"/>
                </a:ext>
              </a:extLst>
            </p:cNvPr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A147AD91-FFC9-9D4E-2CAA-B8892A8A6409}"/>
              </a:ext>
            </a:extLst>
          </p:cNvPr>
          <p:cNvSpPr txBox="1"/>
          <p:nvPr/>
        </p:nvSpPr>
        <p:spPr>
          <a:xfrm>
            <a:off x="9758935" y="4727535"/>
            <a:ext cx="87057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D831503-EF53-1109-AA08-262BA89A59A9}"/>
              </a:ext>
            </a:extLst>
          </p:cNvPr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DC8D5FC-3E92-657A-DB03-30156380A12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3A9941E-5141-FF7E-D999-D237A723CD39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A28BB9AC-4B5C-5B78-8F37-7F469B45556F}"/>
              </a:ext>
            </a:extLst>
          </p:cNvPr>
          <p:cNvSpPr txBox="1"/>
          <p:nvPr/>
        </p:nvSpPr>
        <p:spPr>
          <a:xfrm>
            <a:off x="12032186" y="4727535"/>
            <a:ext cx="843791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0AF12C1A-3250-63EB-99AC-881569C81214}"/>
              </a:ext>
            </a:extLst>
          </p:cNvPr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FFB7E3D-8662-5192-E691-E89F3D961BA6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F9FE58EE-5F8F-2DDC-1961-471EE75892BF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0E896338-C1D7-40A2-0ADB-0377A39C2D9C}"/>
              </a:ext>
            </a:extLst>
          </p:cNvPr>
          <p:cNvSpPr txBox="1"/>
          <p:nvPr/>
        </p:nvSpPr>
        <p:spPr>
          <a:xfrm>
            <a:off x="14311496" y="4716531"/>
            <a:ext cx="93101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D2423876-2602-F1A5-70AF-751919157473}"/>
              </a:ext>
            </a:extLst>
          </p:cNvPr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E1C997E-1780-D791-04EC-B40C4FD3A0A2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D43002B3-B77B-ECB3-C631-0C8D58E18012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0B7E4EC4-D494-1247-3BD4-0B295167F593}"/>
              </a:ext>
            </a:extLst>
          </p:cNvPr>
          <p:cNvSpPr txBox="1"/>
          <p:nvPr/>
        </p:nvSpPr>
        <p:spPr>
          <a:xfrm>
            <a:off x="16480013" y="4673423"/>
            <a:ext cx="87537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id="46" name="AutoShape 46">
            <a:extLst>
              <a:ext uri="{FF2B5EF4-FFF2-40B4-BE49-F238E27FC236}">
                <a16:creationId xmlns:a16="http://schemas.microsoft.com/office/drawing/2014/main" id="{BF57819D-AF29-E086-3460-96EAC364A51A}"/>
              </a:ext>
            </a:extLst>
          </p:cNvPr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8CACA46B-4A64-66F0-549B-5AD3FE945BD3}"/>
              </a:ext>
            </a:extLst>
          </p:cNvPr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D21172DE-2783-DF74-10DA-BBFDBC34E84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AE5524CF-96F2-7E3D-4D48-A11DDCDFA2B5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>
            <a:extLst>
              <a:ext uri="{FF2B5EF4-FFF2-40B4-BE49-F238E27FC236}">
                <a16:creationId xmlns:a16="http://schemas.microsoft.com/office/drawing/2014/main" id="{13FD115C-7288-FD12-F361-0B8FD927ABCD}"/>
              </a:ext>
            </a:extLst>
          </p:cNvPr>
          <p:cNvSpPr txBox="1"/>
          <p:nvPr/>
        </p:nvSpPr>
        <p:spPr>
          <a:xfrm>
            <a:off x="1140553" y="4750925"/>
            <a:ext cx="88273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5ACF2317-0BE5-787D-5F69-63C3F8F2A398}"/>
              </a:ext>
            </a:extLst>
          </p:cNvPr>
          <p:cNvSpPr txBox="1"/>
          <p:nvPr/>
        </p:nvSpPr>
        <p:spPr>
          <a:xfrm>
            <a:off x="900213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42748019-0592-8CD9-810E-BA19D4874856}"/>
              </a:ext>
            </a:extLst>
          </p:cNvPr>
          <p:cNvSpPr txBox="1"/>
          <p:nvPr/>
        </p:nvSpPr>
        <p:spPr>
          <a:xfrm>
            <a:off x="3068188" y="561669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85AEED3D-F14B-F095-6FFE-6FD3CDF44350}"/>
              </a:ext>
            </a:extLst>
          </p:cNvPr>
          <p:cNvSpPr/>
          <p:nvPr/>
        </p:nvSpPr>
        <p:spPr>
          <a:xfrm>
            <a:off x="609537" y="2100926"/>
            <a:ext cx="6140225" cy="911272"/>
          </a:xfrm>
          <a:custGeom>
            <a:avLst/>
            <a:gdLst/>
            <a:ahLst/>
            <a:cxnLst/>
            <a:rect l="l" t="t" r="r" b="b"/>
            <a:pathLst>
              <a:path w="13383082" h="1986186">
                <a:moveTo>
                  <a:pt x="0" y="0"/>
                </a:moveTo>
                <a:lnTo>
                  <a:pt x="13383082" y="0"/>
                </a:lnTo>
                <a:lnTo>
                  <a:pt x="13383082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3241D688-F812-96FE-0F0E-B5EB33E86D25}"/>
              </a:ext>
            </a:extLst>
          </p:cNvPr>
          <p:cNvSpPr txBox="1"/>
          <p:nvPr/>
        </p:nvSpPr>
        <p:spPr>
          <a:xfrm>
            <a:off x="5215512" y="5627525"/>
            <a:ext cx="1222923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id="74" name="TextBox 60">
            <a:extLst>
              <a:ext uri="{FF2B5EF4-FFF2-40B4-BE49-F238E27FC236}">
                <a16:creationId xmlns:a16="http://schemas.microsoft.com/office/drawing/2014/main" id="{34225F4C-7859-E42C-9E66-3EDE46B116E0}"/>
              </a:ext>
            </a:extLst>
          </p:cNvPr>
          <p:cNvSpPr txBox="1"/>
          <p:nvPr/>
        </p:nvSpPr>
        <p:spPr>
          <a:xfrm>
            <a:off x="7312880" y="5660456"/>
            <a:ext cx="13098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id="76" name="TextBox 62">
            <a:extLst>
              <a:ext uri="{FF2B5EF4-FFF2-40B4-BE49-F238E27FC236}">
                <a16:creationId xmlns:a16="http://schemas.microsoft.com/office/drawing/2014/main" id="{308A1BBE-DEB8-F41D-B913-AC9BD7239902}"/>
              </a:ext>
            </a:extLst>
          </p:cNvPr>
          <p:cNvSpPr txBox="1"/>
          <p:nvPr/>
        </p:nvSpPr>
        <p:spPr>
          <a:xfrm>
            <a:off x="7212121" y="6541939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C7D48FBA-ACE5-E83A-CFD6-97C7D3D29728}"/>
              </a:ext>
            </a:extLst>
          </p:cNvPr>
          <p:cNvSpPr txBox="1"/>
          <p:nvPr/>
        </p:nvSpPr>
        <p:spPr>
          <a:xfrm>
            <a:off x="9821414" y="5732111"/>
            <a:ext cx="720302" cy="233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sp>
        <p:nvSpPr>
          <p:cNvPr id="78" name="TextBox 72">
            <a:extLst>
              <a:ext uri="{FF2B5EF4-FFF2-40B4-BE49-F238E27FC236}">
                <a16:creationId xmlns:a16="http://schemas.microsoft.com/office/drawing/2014/main" id="{2714C4E4-294C-F222-6CC9-E9F840F6B471}"/>
              </a:ext>
            </a:extLst>
          </p:cNvPr>
          <p:cNvSpPr txBox="1"/>
          <p:nvPr/>
        </p:nvSpPr>
        <p:spPr>
          <a:xfrm>
            <a:off x="9508908" y="6583112"/>
            <a:ext cx="1564567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id="80" name="TextBox 63">
            <a:extLst>
              <a:ext uri="{FF2B5EF4-FFF2-40B4-BE49-F238E27FC236}">
                <a16:creationId xmlns:a16="http://schemas.microsoft.com/office/drawing/2014/main" id="{7B56A1FA-D830-FF68-5728-9EE49DAC7888}"/>
              </a:ext>
            </a:extLst>
          </p:cNvPr>
          <p:cNvSpPr txBox="1"/>
          <p:nvPr/>
        </p:nvSpPr>
        <p:spPr>
          <a:xfrm>
            <a:off x="9712703" y="7732559"/>
            <a:ext cx="115697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id="81" name="TextBox 65">
            <a:extLst>
              <a:ext uri="{FF2B5EF4-FFF2-40B4-BE49-F238E27FC236}">
                <a16:creationId xmlns:a16="http://schemas.microsoft.com/office/drawing/2014/main" id="{3433A30E-AD85-342E-7AD8-891FC3EA8FF8}"/>
              </a:ext>
            </a:extLst>
          </p:cNvPr>
          <p:cNvSpPr txBox="1"/>
          <p:nvPr/>
        </p:nvSpPr>
        <p:spPr>
          <a:xfrm>
            <a:off x="9508908" y="8832025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id="82" name="TextBox 61">
            <a:extLst>
              <a:ext uri="{FF2B5EF4-FFF2-40B4-BE49-F238E27FC236}">
                <a16:creationId xmlns:a16="http://schemas.microsoft.com/office/drawing/2014/main" id="{84F492A9-C263-2695-2364-6414BF4A6B97}"/>
              </a:ext>
            </a:extLst>
          </p:cNvPr>
          <p:cNvSpPr txBox="1"/>
          <p:nvPr/>
        </p:nvSpPr>
        <p:spPr>
          <a:xfrm>
            <a:off x="11497212" y="5637500"/>
            <a:ext cx="1972307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modifications</a:t>
            </a:r>
          </a:p>
        </p:txBody>
      </p:sp>
      <p:sp>
        <p:nvSpPr>
          <p:cNvPr id="83" name="TextBox 68">
            <a:extLst>
              <a:ext uri="{FF2B5EF4-FFF2-40B4-BE49-F238E27FC236}">
                <a16:creationId xmlns:a16="http://schemas.microsoft.com/office/drawing/2014/main" id="{1EC76B33-FCA0-E59C-1167-A5B6758EFD9E}"/>
              </a:ext>
            </a:extLst>
          </p:cNvPr>
          <p:cNvSpPr txBox="1"/>
          <p:nvPr/>
        </p:nvSpPr>
        <p:spPr>
          <a:xfrm>
            <a:off x="11912197" y="6583112"/>
            <a:ext cx="1043136" cy="7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sp>
        <p:nvSpPr>
          <p:cNvPr id="84" name="TextBox 66">
            <a:extLst>
              <a:ext uri="{FF2B5EF4-FFF2-40B4-BE49-F238E27FC236}">
                <a16:creationId xmlns:a16="http://schemas.microsoft.com/office/drawing/2014/main" id="{7A888CD6-B7E4-DA45-F4E3-86DF14CC7E49}"/>
              </a:ext>
            </a:extLst>
          </p:cNvPr>
          <p:cNvSpPr txBox="1"/>
          <p:nvPr/>
        </p:nvSpPr>
        <p:spPr>
          <a:xfrm>
            <a:off x="11684880" y="7655900"/>
            <a:ext cx="1596970" cy="95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id="85" name="TextBox 64">
            <a:extLst>
              <a:ext uri="{FF2B5EF4-FFF2-40B4-BE49-F238E27FC236}">
                <a16:creationId xmlns:a16="http://schemas.microsoft.com/office/drawing/2014/main" id="{483DF119-DB9F-1DCC-7F77-51AC4CE2195F}"/>
              </a:ext>
            </a:extLst>
          </p:cNvPr>
          <p:cNvSpPr txBox="1"/>
          <p:nvPr/>
        </p:nvSpPr>
        <p:spPr>
          <a:xfrm>
            <a:off x="14206730" y="5695808"/>
            <a:ext cx="1199105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id="86" name="TextBox 67">
            <a:extLst>
              <a:ext uri="{FF2B5EF4-FFF2-40B4-BE49-F238E27FC236}">
                <a16:creationId xmlns:a16="http://schemas.microsoft.com/office/drawing/2014/main" id="{339E7384-2F8C-1817-1BC9-EF12359BEE79}"/>
              </a:ext>
            </a:extLst>
          </p:cNvPr>
          <p:cNvSpPr txBox="1"/>
          <p:nvPr/>
        </p:nvSpPr>
        <p:spPr>
          <a:xfrm>
            <a:off x="13965566" y="6541939"/>
            <a:ext cx="1596970" cy="50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id="52" name="TextBox 71">
            <a:extLst>
              <a:ext uri="{FF2B5EF4-FFF2-40B4-BE49-F238E27FC236}">
                <a16:creationId xmlns:a16="http://schemas.microsoft.com/office/drawing/2014/main" id="{823AFCEA-787E-D891-52C6-6258647F06FD}"/>
              </a:ext>
            </a:extLst>
          </p:cNvPr>
          <p:cNvSpPr txBox="1"/>
          <p:nvPr/>
        </p:nvSpPr>
        <p:spPr>
          <a:xfrm>
            <a:off x="609537" y="2148997"/>
            <a:ext cx="6140225" cy="8632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THIRD EDITION</a:t>
            </a:r>
          </a:p>
        </p:txBody>
      </p:sp>
      <p:sp>
        <p:nvSpPr>
          <p:cNvPr id="60" name="TextBox 55">
            <a:extLst>
              <a:ext uri="{FF2B5EF4-FFF2-40B4-BE49-F238E27FC236}">
                <a16:creationId xmlns:a16="http://schemas.microsoft.com/office/drawing/2014/main" id="{64B21E94-982C-6230-26E0-5367EDBAE873}"/>
              </a:ext>
            </a:extLst>
          </p:cNvPr>
          <p:cNvSpPr txBox="1"/>
          <p:nvPr/>
        </p:nvSpPr>
        <p:spPr>
          <a:xfrm>
            <a:off x="543128" y="3645311"/>
            <a:ext cx="3039548" cy="8632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OCTOBER</a:t>
            </a:r>
          </a:p>
        </p:txBody>
      </p:sp>
      <p:sp>
        <p:nvSpPr>
          <p:cNvPr id="61" name="TextBox 58">
            <a:extLst>
              <a:ext uri="{FF2B5EF4-FFF2-40B4-BE49-F238E27FC236}">
                <a16:creationId xmlns:a16="http://schemas.microsoft.com/office/drawing/2014/main" id="{E37084F2-8AC5-45BF-E252-91A047B926A5}"/>
              </a:ext>
            </a:extLst>
          </p:cNvPr>
          <p:cNvSpPr txBox="1"/>
          <p:nvPr/>
        </p:nvSpPr>
        <p:spPr>
          <a:xfrm>
            <a:off x="9421814" y="3631769"/>
            <a:ext cx="3763904" cy="8632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NOVEMBER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125C667B-17E1-9D63-9CD1-6A338AB9AD85}"/>
              </a:ext>
            </a:extLst>
          </p:cNvPr>
          <p:cNvSpPr txBox="1"/>
          <p:nvPr/>
        </p:nvSpPr>
        <p:spPr>
          <a:xfrm>
            <a:off x="7279366" y="7631242"/>
            <a:ext cx="1564567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</a:t>
            </a:r>
          </a:p>
          <a:p>
            <a:pPr algn="ctr">
              <a:lnSpc>
                <a:spcPts val="1835"/>
              </a:lnSpc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80124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38859"/>
            <a:chOff x="0" y="0"/>
            <a:chExt cx="18534162" cy="24518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2296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INTERNAL MEDIA 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46086" y="4772479"/>
            <a:ext cx="625848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90222" y="4772479"/>
            <a:ext cx="581259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65045" y="4733579"/>
            <a:ext cx="808357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67893" y="4727198"/>
            <a:ext cx="126239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07118" y="4727198"/>
            <a:ext cx="93553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61185" y="4716198"/>
            <a:ext cx="115986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9038" y="4673100"/>
            <a:ext cx="1175797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00241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47" name="AutoShape 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8" name="Group 48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297207" y="4751159"/>
            <a:ext cx="56395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95537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419916" y="5421718"/>
            <a:ext cx="725239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22691" y="4093741"/>
            <a:ext cx="1372046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Socialization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media strategy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50739" y="5417653"/>
            <a:ext cx="1456283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Campaig media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strategy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5085977" cy="1588802"/>
            <a:chOff x="0" y="0"/>
            <a:chExt cx="20114636" cy="21184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4636" cy="1986186"/>
            </a:xfrm>
            <a:custGeom>
              <a:avLst/>
              <a:gdLst/>
              <a:ahLst/>
              <a:cxnLst/>
              <a:rect l="l" t="t" r="r" b="b"/>
              <a:pathLst>
                <a:path w="20114636" h="1986186">
                  <a:moveTo>
                    <a:pt x="0" y="0"/>
                  </a:moveTo>
                  <a:lnTo>
                    <a:pt x="20114636" y="0"/>
                  </a:lnTo>
                  <a:lnTo>
                    <a:pt x="20114636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4617"/>
              <a:ext cx="20114636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INTERNAL COMMUNICATION SCHEME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06856" y="2173385"/>
            <a:ext cx="15074288" cy="7084915"/>
          </a:xfrm>
          <a:custGeom>
            <a:avLst/>
            <a:gdLst/>
            <a:ahLst/>
            <a:cxnLst/>
            <a:rect l="l" t="t" r="r" b="b"/>
            <a:pathLst>
              <a:path w="15074288" h="7084915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0" name="Group 10"/>
          <p:cNvGrpSpPr/>
          <p:nvPr/>
        </p:nvGrpSpPr>
        <p:grpSpPr>
          <a:xfrm>
            <a:off x="1335171" y="4869141"/>
            <a:ext cx="3086100" cy="1092443"/>
            <a:chOff x="0" y="0"/>
            <a:chExt cx="812800" cy="287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87722"/>
            </a:xfrm>
            <a:custGeom>
              <a:avLst/>
              <a:gdLst/>
              <a:ahLst/>
              <a:cxnLst/>
              <a:rect l="l" t="t" r="r" b="b"/>
              <a:pathLst>
                <a:path w="812800" h="287722">
                  <a:moveTo>
                    <a:pt x="0" y="0"/>
                  </a:moveTo>
                  <a:lnTo>
                    <a:pt x="812800" y="0"/>
                  </a:lnTo>
                  <a:lnTo>
                    <a:pt x="812800" y="287722"/>
                  </a:lnTo>
                  <a:lnTo>
                    <a:pt x="0" y="287722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306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Caribbean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Communications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26051" y="4400594"/>
            <a:ext cx="3086100" cy="742906"/>
            <a:chOff x="0" y="0"/>
            <a:chExt cx="812800" cy="1956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95662"/>
            </a:xfrm>
            <a:custGeom>
              <a:avLst/>
              <a:gdLst/>
              <a:ahLst/>
              <a:cxnLst/>
              <a:rect l="l" t="t" r="r" b="b"/>
              <a:pathLst>
                <a:path w="812800" h="195662">
                  <a:moveTo>
                    <a:pt x="0" y="0"/>
                  </a:moveTo>
                  <a:lnTo>
                    <a:pt x="812800" y="0"/>
                  </a:lnTo>
                  <a:lnTo>
                    <a:pt x="812800" y="195662"/>
                  </a:lnTo>
                  <a:lnTo>
                    <a:pt x="0" y="195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214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Country Manager and operational leaders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07293" y="5476230"/>
            <a:ext cx="2723617" cy="970708"/>
            <a:chOff x="0" y="0"/>
            <a:chExt cx="717331" cy="2556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7331" cy="255660"/>
            </a:xfrm>
            <a:custGeom>
              <a:avLst/>
              <a:gdLst/>
              <a:ahLst/>
              <a:cxnLst/>
              <a:rect l="l" t="t" r="r" b="b"/>
              <a:pathLst>
                <a:path w="717331" h="255660">
                  <a:moveTo>
                    <a:pt x="0" y="0"/>
                  </a:moveTo>
                  <a:lnTo>
                    <a:pt x="717331" y="0"/>
                  </a:lnTo>
                  <a:lnTo>
                    <a:pt x="717331" y="255660"/>
                  </a:lnTo>
                  <a:lnTo>
                    <a:pt x="0" y="255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17331" cy="274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Local HR allies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49957" y="2757607"/>
            <a:ext cx="2853075" cy="1003187"/>
            <a:chOff x="0" y="0"/>
            <a:chExt cx="751427" cy="2642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1427" cy="264214"/>
            </a:xfrm>
            <a:custGeom>
              <a:avLst/>
              <a:gdLst/>
              <a:ahLst/>
              <a:cxnLst/>
              <a:rect l="l" t="t" r="r" b="b"/>
              <a:pathLst>
                <a:path w="751427" h="264214">
                  <a:moveTo>
                    <a:pt x="0" y="0"/>
                  </a:moveTo>
                  <a:lnTo>
                    <a:pt x="751427" y="0"/>
                  </a:lnTo>
                  <a:lnTo>
                    <a:pt x="751427" y="264214"/>
                  </a:lnTo>
                  <a:lnTo>
                    <a:pt x="0" y="26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51427" cy="283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Tools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Training spaces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communication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86684" y="7438741"/>
            <a:ext cx="3086100" cy="904875"/>
            <a:chOff x="0" y="0"/>
            <a:chExt cx="812800" cy="2383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38321"/>
            </a:xfrm>
            <a:custGeom>
              <a:avLst/>
              <a:gdLst/>
              <a:ahLst/>
              <a:cxnLst/>
              <a:rect l="l" t="t" r="r" b="b"/>
              <a:pathLst>
                <a:path w="812800" h="238321">
                  <a:moveTo>
                    <a:pt x="0" y="0"/>
                  </a:moveTo>
                  <a:lnTo>
                    <a:pt x="812800" y="0"/>
                  </a:lnTo>
                  <a:lnTo>
                    <a:pt x="812800" y="238321"/>
                  </a:lnTo>
                  <a:lnTo>
                    <a:pt x="0" y="238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257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mass media and communication channels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713855" y="5415362"/>
            <a:ext cx="2967289" cy="1031575"/>
            <a:chOff x="0" y="0"/>
            <a:chExt cx="781508" cy="2716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1508" cy="271691"/>
            </a:xfrm>
            <a:custGeom>
              <a:avLst/>
              <a:gdLst/>
              <a:ahLst/>
              <a:cxnLst/>
              <a:rect l="l" t="t" r="r" b="b"/>
              <a:pathLst>
                <a:path w="781508" h="271691">
                  <a:moveTo>
                    <a:pt x="0" y="0"/>
                  </a:moveTo>
                  <a:lnTo>
                    <a:pt x="781508" y="0"/>
                  </a:lnTo>
                  <a:lnTo>
                    <a:pt x="781508" y="271691"/>
                  </a:lnTo>
                  <a:lnTo>
                    <a:pt x="0" y="271691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781508" cy="290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 dirty="0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Employees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 dirty="0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territories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617587" y="8188266"/>
            <a:ext cx="2063557" cy="1070034"/>
            <a:chOff x="0" y="0"/>
            <a:chExt cx="543488" cy="2818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3488" cy="281820"/>
            </a:xfrm>
            <a:custGeom>
              <a:avLst/>
              <a:gdLst/>
              <a:ahLst/>
              <a:cxnLst/>
              <a:rect l="l" t="t" r="r" b="b"/>
              <a:pathLst>
                <a:path w="543488" h="281820">
                  <a:moveTo>
                    <a:pt x="0" y="0"/>
                  </a:moveTo>
                  <a:lnTo>
                    <a:pt x="543488" y="0"/>
                  </a:lnTo>
                  <a:lnTo>
                    <a:pt x="543488" y="281820"/>
                  </a:lnTo>
                  <a:lnTo>
                    <a:pt x="0" y="281820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543488" cy="300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External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public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53534" y="5648760"/>
            <a:ext cx="4711999" cy="385275"/>
            <a:chOff x="0" y="0"/>
            <a:chExt cx="1241020" cy="1014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41020" cy="101472"/>
            </a:xfrm>
            <a:custGeom>
              <a:avLst/>
              <a:gdLst/>
              <a:ahLst/>
              <a:cxnLst/>
              <a:rect l="l" t="t" r="r" b="b"/>
              <a:pathLst>
                <a:path w="1241020" h="101472">
                  <a:moveTo>
                    <a:pt x="0" y="0"/>
                  </a:moveTo>
                  <a:lnTo>
                    <a:pt x="1241020" y="0"/>
                  </a:lnTo>
                  <a:lnTo>
                    <a:pt x="1241020" y="101472"/>
                  </a:lnTo>
                  <a:lnTo>
                    <a:pt x="0" y="101472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241020" cy="120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4"/>
                </a:lnSpc>
              </a:pPr>
              <a:r>
                <a:rPr lang="en-US" sz="1699">
                  <a:solidFill>
                    <a:srgbClr val="FFFFFF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content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9800" y="1710062"/>
            <a:ext cx="18259537" cy="8541423"/>
          </a:xfrm>
          <a:custGeom>
            <a:avLst/>
            <a:gdLst/>
            <a:ahLst/>
            <a:cxnLst/>
            <a:rect l="l" t="t" r="r" b="b"/>
            <a:pathLst>
              <a:path w="18259537" h="8541423">
                <a:moveTo>
                  <a:pt x="18259537" y="0"/>
                </a:moveTo>
                <a:lnTo>
                  <a:pt x="0" y="0"/>
                </a:lnTo>
                <a:lnTo>
                  <a:pt x="0" y="8541423"/>
                </a:lnTo>
                <a:lnTo>
                  <a:pt x="18259537" y="8541423"/>
                </a:lnTo>
                <a:lnTo>
                  <a:pt x="18259537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75" t="1894" r="-2308" b="-48311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4871499" y="6128222"/>
            <a:ext cx="6018608" cy="81434"/>
            <a:chOff x="0" y="0"/>
            <a:chExt cx="8024811" cy="108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20885" y="2277648"/>
            <a:ext cx="8388858" cy="4203607"/>
            <a:chOff x="0" y="0"/>
            <a:chExt cx="11185144" cy="56048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85144" cy="5604764"/>
            </a:xfrm>
            <a:custGeom>
              <a:avLst/>
              <a:gdLst/>
              <a:ahLst/>
              <a:cxnLst/>
              <a:rect l="l" t="t" r="r" b="b"/>
              <a:pathLst>
                <a:path w="11185144" h="5604764">
                  <a:moveTo>
                    <a:pt x="0" y="0"/>
                  </a:moveTo>
                  <a:lnTo>
                    <a:pt x="11185144" y="0"/>
                  </a:lnTo>
                  <a:lnTo>
                    <a:pt x="11185144" y="5604764"/>
                  </a:lnTo>
                  <a:lnTo>
                    <a:pt x="0" y="5604764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1450"/>
              <a:ext cx="11185144" cy="54333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827"/>
                </a:lnSpc>
              </a:pPr>
              <a:r>
                <a:rPr lang="en-US" sz="7276" b="1" spc="13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LOCAL MEDIA RESULTS</a:t>
              </a:r>
            </a:p>
            <a:p>
              <a:pPr algn="l">
                <a:lnSpc>
                  <a:spcPts val="6827"/>
                </a:lnSpc>
              </a:pPr>
              <a:endParaRPr lang="en-US" sz="7276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7974" y="2277648"/>
            <a:ext cx="1711269" cy="1711269"/>
            <a:chOff x="0" y="0"/>
            <a:chExt cx="2281692" cy="2281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7665" y="26873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8"/>
                </a:lnTo>
                <a:lnTo>
                  <a:pt x="0" y="892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1598360" y="3002614"/>
            <a:ext cx="171157" cy="171251"/>
            <a:chOff x="0" y="0"/>
            <a:chExt cx="228210" cy="2283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5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8241" y="3273251"/>
            <a:ext cx="171300" cy="170694"/>
            <a:chOff x="0" y="0"/>
            <a:chExt cx="228400" cy="2275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6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47785" y="3077986"/>
            <a:ext cx="381180" cy="21369"/>
            <a:chOff x="0" y="0"/>
            <a:chExt cx="508241" cy="28492"/>
          </a:xfrm>
        </p:grpSpPr>
        <p:sp>
          <p:nvSpPr>
            <p:cNvPr id="18" name="Freeform 18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58828" y="3243273"/>
            <a:ext cx="142757" cy="140748"/>
            <a:chOff x="0" y="0"/>
            <a:chExt cx="190342" cy="1876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7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7703" y="3408470"/>
            <a:ext cx="201564" cy="20792"/>
            <a:chOff x="0" y="0"/>
            <a:chExt cx="268751" cy="2772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28337" y="3017948"/>
            <a:ext cx="200985" cy="20792"/>
            <a:chOff x="0" y="0"/>
            <a:chExt cx="267980" cy="27722"/>
          </a:xfrm>
        </p:grpSpPr>
        <p:sp>
          <p:nvSpPr>
            <p:cNvPr id="27" name="Freeform 27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47777" y="3137984"/>
            <a:ext cx="201564" cy="20792"/>
            <a:chOff x="0" y="0"/>
            <a:chExt cx="268751" cy="2772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7785" y="3287950"/>
            <a:ext cx="201564" cy="21369"/>
            <a:chOff x="0" y="0"/>
            <a:chExt cx="268751" cy="28492"/>
          </a:xfrm>
        </p:grpSpPr>
        <p:sp>
          <p:nvSpPr>
            <p:cNvPr id="33" name="Freeform 33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88386" y="3137954"/>
            <a:ext cx="140921" cy="20792"/>
            <a:chOff x="0" y="0"/>
            <a:chExt cx="187895" cy="277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47769" y="3017942"/>
            <a:ext cx="140921" cy="20792"/>
            <a:chOff x="0" y="0"/>
            <a:chExt cx="187895" cy="2772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47755" y="3288028"/>
            <a:ext cx="141499" cy="20792"/>
            <a:chOff x="0" y="0"/>
            <a:chExt cx="188665" cy="27722"/>
          </a:xfrm>
        </p:grpSpPr>
        <p:sp>
          <p:nvSpPr>
            <p:cNvPr id="42" name="Freeform 42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88346" y="3408447"/>
            <a:ext cx="140921" cy="20792"/>
            <a:chOff x="0" y="0"/>
            <a:chExt cx="187895" cy="2772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07886" y="2747369"/>
            <a:ext cx="80735" cy="80559"/>
            <a:chOff x="0" y="0"/>
            <a:chExt cx="107646" cy="10741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8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87727" y="2747363"/>
            <a:ext cx="80524" cy="80578"/>
            <a:chOff x="0" y="0"/>
            <a:chExt cx="107366" cy="10743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9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28389" y="2747361"/>
            <a:ext cx="80432" cy="80587"/>
            <a:chOff x="0" y="0"/>
            <a:chExt cx="107242" cy="10745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0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5112" cy="10286097"/>
            <a:chOff x="0" y="0"/>
            <a:chExt cx="24380150" cy="13714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603"/>
            </a:xfrm>
            <a:custGeom>
              <a:avLst/>
              <a:gdLst/>
              <a:ahLst/>
              <a:cxnLst/>
              <a:rect l="l" t="t" r="r" b="b"/>
              <a:pathLst>
                <a:path w="24380189" h="13714603">
                  <a:moveTo>
                    <a:pt x="0" y="13714603"/>
                  </a:moveTo>
                  <a:lnTo>
                    <a:pt x="24380189" y="13714603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603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2755871" y="4234651"/>
            <a:ext cx="5803433" cy="4528914"/>
          </a:xfrm>
          <a:custGeom>
            <a:avLst/>
            <a:gdLst/>
            <a:ahLst/>
            <a:cxnLst/>
            <a:rect l="l" t="t" r="r" b="b"/>
            <a:pathLst>
              <a:path w="5803433" h="4528914">
                <a:moveTo>
                  <a:pt x="0" y="0"/>
                </a:moveTo>
                <a:lnTo>
                  <a:pt x="5803433" y="0"/>
                </a:lnTo>
                <a:lnTo>
                  <a:pt x="5803433" y="4528914"/>
                </a:lnTo>
                <a:lnTo>
                  <a:pt x="0" y="4528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4419370" y="7451428"/>
            <a:ext cx="1681058" cy="792938"/>
            <a:chOff x="0" y="0"/>
            <a:chExt cx="2241410" cy="10572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1423" cy="1057275"/>
            </a:xfrm>
            <a:custGeom>
              <a:avLst/>
              <a:gdLst/>
              <a:ahLst/>
              <a:cxnLst/>
              <a:rect l="l" t="t" r="r" b="b"/>
              <a:pathLst>
                <a:path w="2241423" h="1057275">
                  <a:moveTo>
                    <a:pt x="0" y="0"/>
                  </a:moveTo>
                  <a:lnTo>
                    <a:pt x="2241423" y="0"/>
                  </a:lnTo>
                  <a:lnTo>
                    <a:pt x="2241423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l="-18326" r="-18325" b="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60097" y="7643642"/>
            <a:ext cx="1399534" cy="407601"/>
            <a:chOff x="0" y="0"/>
            <a:chExt cx="1866045" cy="5434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66011" cy="543433"/>
            </a:xfrm>
            <a:custGeom>
              <a:avLst/>
              <a:gdLst/>
              <a:ahLst/>
              <a:cxnLst/>
              <a:rect l="l" t="t" r="r" b="b"/>
              <a:pathLst>
                <a:path w="1866011" h="543433">
                  <a:moveTo>
                    <a:pt x="1866011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1866011" y="0"/>
                  </a:lnTo>
                  <a:lnTo>
                    <a:pt x="1866011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Freeform 9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0" name="Group 10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419369" y="6926136"/>
            <a:ext cx="4514119" cy="792938"/>
            <a:chOff x="0" y="0"/>
            <a:chExt cx="6018826" cy="10572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18784" cy="1057275"/>
            </a:xfrm>
            <a:custGeom>
              <a:avLst/>
              <a:gdLst/>
              <a:ahLst/>
              <a:cxnLst/>
              <a:rect l="l" t="t" r="r" b="b"/>
              <a:pathLst>
                <a:path w="6018784" h="1057275">
                  <a:moveTo>
                    <a:pt x="0" y="0"/>
                  </a:moveTo>
                  <a:lnTo>
                    <a:pt x="6018784" y="0"/>
                  </a:lnTo>
                  <a:lnTo>
                    <a:pt x="6018784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t="-48251" b="-48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97261" y="7118350"/>
            <a:ext cx="3758147" cy="407601"/>
            <a:chOff x="0" y="0"/>
            <a:chExt cx="5010863" cy="5434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10785" cy="543433"/>
            </a:xfrm>
            <a:custGeom>
              <a:avLst/>
              <a:gdLst/>
              <a:ahLst/>
              <a:cxnLst/>
              <a:rect l="l" t="t" r="r" b="b"/>
              <a:pathLst>
                <a:path w="5010785" h="543433">
                  <a:moveTo>
                    <a:pt x="5010785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5010785" y="0"/>
                  </a:lnTo>
                  <a:lnTo>
                    <a:pt x="5010785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19369" y="5350965"/>
            <a:ext cx="3018949" cy="765734"/>
            <a:chOff x="0" y="0"/>
            <a:chExt cx="4025265" cy="10209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25265" cy="1020953"/>
            </a:xfrm>
            <a:custGeom>
              <a:avLst/>
              <a:gdLst/>
              <a:ahLst/>
              <a:cxnLst/>
              <a:rect l="l" t="t" r="r" b="b"/>
              <a:pathLst>
                <a:path w="4025265" h="1020953">
                  <a:moveTo>
                    <a:pt x="0" y="0"/>
                  </a:moveTo>
                  <a:lnTo>
                    <a:pt x="4025265" y="0"/>
                  </a:lnTo>
                  <a:lnTo>
                    <a:pt x="4025265" y="1020953"/>
                  </a:lnTo>
                  <a:lnTo>
                    <a:pt x="0" y="1020953"/>
                  </a:lnTo>
                  <a:close/>
                </a:path>
              </a:pathLst>
            </a:custGeom>
            <a:blipFill>
              <a:blip r:embed="rId9"/>
              <a:stretch>
                <a:fillRect t="-18037" b="-1803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63527" y="5529800"/>
            <a:ext cx="2531029" cy="407601"/>
            <a:chOff x="0" y="0"/>
            <a:chExt cx="3374706" cy="5434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74517" cy="543433"/>
            </a:xfrm>
            <a:custGeom>
              <a:avLst/>
              <a:gdLst/>
              <a:ahLst/>
              <a:cxnLst/>
              <a:rect l="l" t="t" r="r" b="b"/>
              <a:pathLst>
                <a:path w="3374517" h="543433">
                  <a:moveTo>
                    <a:pt x="3374517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3374517" y="0"/>
                  </a:lnTo>
                  <a:lnTo>
                    <a:pt x="3374517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19369" y="5882962"/>
            <a:ext cx="4514119" cy="792938"/>
            <a:chOff x="0" y="0"/>
            <a:chExt cx="6018826" cy="10572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18784" cy="1057275"/>
            </a:xfrm>
            <a:custGeom>
              <a:avLst/>
              <a:gdLst/>
              <a:ahLst/>
              <a:cxnLst/>
              <a:rect l="l" t="t" r="r" b="b"/>
              <a:pathLst>
                <a:path w="6018784" h="1057275">
                  <a:moveTo>
                    <a:pt x="0" y="0"/>
                  </a:moveTo>
                  <a:lnTo>
                    <a:pt x="6018784" y="0"/>
                  </a:lnTo>
                  <a:lnTo>
                    <a:pt x="6018784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t="-48251" b="-48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97261" y="6075176"/>
            <a:ext cx="3758147" cy="407601"/>
            <a:chOff x="0" y="0"/>
            <a:chExt cx="5010863" cy="5434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10785" cy="543433"/>
            </a:xfrm>
            <a:custGeom>
              <a:avLst/>
              <a:gdLst/>
              <a:ahLst/>
              <a:cxnLst/>
              <a:rect l="l" t="t" r="r" b="b"/>
              <a:pathLst>
                <a:path w="5010785" h="543433">
                  <a:moveTo>
                    <a:pt x="5010785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5010785" y="0"/>
                  </a:lnTo>
                  <a:lnTo>
                    <a:pt x="5010785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19370" y="4805486"/>
            <a:ext cx="1681058" cy="792938"/>
            <a:chOff x="0" y="0"/>
            <a:chExt cx="2241410" cy="10572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41423" cy="1057275"/>
            </a:xfrm>
            <a:custGeom>
              <a:avLst/>
              <a:gdLst/>
              <a:ahLst/>
              <a:cxnLst/>
              <a:rect l="l" t="t" r="r" b="b"/>
              <a:pathLst>
                <a:path w="2241423" h="1057275">
                  <a:moveTo>
                    <a:pt x="0" y="0"/>
                  </a:moveTo>
                  <a:lnTo>
                    <a:pt x="2241423" y="0"/>
                  </a:lnTo>
                  <a:lnTo>
                    <a:pt x="2241423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l="-18326" r="-18325" b="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560097" y="4997700"/>
            <a:ext cx="1399534" cy="407601"/>
            <a:chOff x="0" y="0"/>
            <a:chExt cx="1866045" cy="5434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66011" cy="543433"/>
            </a:xfrm>
            <a:custGeom>
              <a:avLst/>
              <a:gdLst/>
              <a:ahLst/>
              <a:cxnLst/>
              <a:rect l="l" t="t" r="r" b="b"/>
              <a:pathLst>
                <a:path w="1866011" h="543433">
                  <a:moveTo>
                    <a:pt x="1866011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1866011" y="0"/>
                  </a:lnTo>
                  <a:lnTo>
                    <a:pt x="1866011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857314" y="882419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40852" y="882419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03438" y="882419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59430" y="882419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38686" y="5037075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 (+ 14 %)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12285" y="5566832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 (+28 %)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68523" y="8257362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 (0 %)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2699309" y="617773"/>
            <a:ext cx="8507110" cy="1246777"/>
            <a:chOff x="0" y="0"/>
            <a:chExt cx="11342813" cy="1662369"/>
          </a:xfrm>
        </p:grpSpPr>
        <p:sp>
          <p:nvSpPr>
            <p:cNvPr id="39" name="Freeform 39"/>
            <p:cNvSpPr/>
            <p:nvPr/>
          </p:nvSpPr>
          <p:spPr>
            <a:xfrm>
              <a:off x="12573" y="0"/>
              <a:ext cx="11330178" cy="1661922"/>
            </a:xfrm>
            <a:custGeom>
              <a:avLst/>
              <a:gdLst/>
              <a:ahLst/>
              <a:cxnLst/>
              <a:rect l="l" t="t" r="r" b="b"/>
              <a:pathLst>
                <a:path w="11330178" h="1661922">
                  <a:moveTo>
                    <a:pt x="0" y="0"/>
                  </a:moveTo>
                  <a:lnTo>
                    <a:pt x="11317605" y="0"/>
                  </a:lnTo>
                  <a:cubicBezTo>
                    <a:pt x="11324590" y="0"/>
                    <a:pt x="11330178" y="5588"/>
                    <a:pt x="11330178" y="12573"/>
                  </a:cubicBezTo>
                  <a:lnTo>
                    <a:pt x="11330178" y="1649349"/>
                  </a:lnTo>
                  <a:cubicBezTo>
                    <a:pt x="11330178" y="1656334"/>
                    <a:pt x="11324590" y="1661922"/>
                    <a:pt x="11317605" y="1661922"/>
                  </a:cubicBezTo>
                  <a:lnTo>
                    <a:pt x="0" y="1661922"/>
                  </a:lnTo>
                  <a:lnTo>
                    <a:pt x="0" y="1636649"/>
                  </a:lnTo>
                  <a:lnTo>
                    <a:pt x="11317605" y="1636649"/>
                  </a:lnTo>
                  <a:lnTo>
                    <a:pt x="11317605" y="1649222"/>
                  </a:lnTo>
                  <a:lnTo>
                    <a:pt x="11305032" y="1649222"/>
                  </a:lnTo>
                  <a:lnTo>
                    <a:pt x="11305032" y="12573"/>
                  </a:lnTo>
                  <a:lnTo>
                    <a:pt x="11317605" y="12573"/>
                  </a:lnTo>
                  <a:lnTo>
                    <a:pt x="11317605" y="25146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112591" y="432337"/>
            <a:ext cx="1617707" cy="1617707"/>
          </a:xfrm>
          <a:custGeom>
            <a:avLst/>
            <a:gdLst/>
            <a:ahLst/>
            <a:cxnLst/>
            <a:rect l="l" t="t" r="r" b="b"/>
            <a:pathLst>
              <a:path w="1617707" h="1617707">
                <a:moveTo>
                  <a:pt x="0" y="0"/>
                </a:moveTo>
                <a:lnTo>
                  <a:pt x="1617707" y="0"/>
                </a:lnTo>
                <a:lnTo>
                  <a:pt x="161770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2" name="Group 42"/>
          <p:cNvGrpSpPr/>
          <p:nvPr/>
        </p:nvGrpSpPr>
        <p:grpSpPr>
          <a:xfrm>
            <a:off x="11474787" y="2090711"/>
            <a:ext cx="2796379" cy="2719833"/>
            <a:chOff x="0" y="0"/>
            <a:chExt cx="3728506" cy="362644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728085" cy="3626231"/>
            </a:xfrm>
            <a:custGeom>
              <a:avLst/>
              <a:gdLst/>
              <a:ahLst/>
              <a:cxnLst/>
              <a:rect l="l" t="t" r="r" b="b"/>
              <a:pathLst>
                <a:path w="3728085" h="3626231">
                  <a:moveTo>
                    <a:pt x="3728085" y="3626231"/>
                  </a:moveTo>
                  <a:lnTo>
                    <a:pt x="0" y="3626231"/>
                  </a:lnTo>
                  <a:lnTo>
                    <a:pt x="0" y="0"/>
                  </a:lnTo>
                  <a:lnTo>
                    <a:pt x="3728085" y="0"/>
                  </a:lnTo>
                  <a:lnTo>
                    <a:pt x="3728085" y="3626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1717382" y="3752490"/>
            <a:ext cx="2553785" cy="978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638" b="1" spc="-95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3</a:t>
            </a:r>
          </a:p>
          <a:p>
            <a:pPr algn="ctr">
              <a:lnSpc>
                <a:spcPts val="3274"/>
              </a:lnSpc>
            </a:pPr>
            <a:r>
              <a:rPr lang="en-US" sz="2728" b="1" spc="27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CHANNELS</a:t>
            </a:r>
          </a:p>
        </p:txBody>
      </p:sp>
      <p:sp>
        <p:nvSpPr>
          <p:cNvPr id="45" name="Freeform 45"/>
          <p:cNvSpPr/>
          <p:nvPr/>
        </p:nvSpPr>
        <p:spPr>
          <a:xfrm>
            <a:off x="12228737" y="2455615"/>
            <a:ext cx="1280068" cy="1207792"/>
          </a:xfrm>
          <a:custGeom>
            <a:avLst/>
            <a:gdLst/>
            <a:ahLst/>
            <a:cxnLst/>
            <a:rect l="l" t="t" r="r" b="b"/>
            <a:pathLst>
              <a:path w="1280068" h="1207792">
                <a:moveTo>
                  <a:pt x="0" y="0"/>
                </a:moveTo>
                <a:lnTo>
                  <a:pt x="1280068" y="0"/>
                </a:lnTo>
                <a:lnTo>
                  <a:pt x="1280068" y="1207791"/>
                </a:lnTo>
                <a:lnTo>
                  <a:pt x="0" y="12077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6" name="Group 46"/>
          <p:cNvGrpSpPr/>
          <p:nvPr/>
        </p:nvGrpSpPr>
        <p:grpSpPr>
          <a:xfrm>
            <a:off x="10549078" y="5306764"/>
            <a:ext cx="291661" cy="291661"/>
            <a:chOff x="0" y="0"/>
            <a:chExt cx="388881" cy="38888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645577" y="5375177"/>
            <a:ext cx="98510" cy="154800"/>
            <a:chOff x="0" y="0"/>
            <a:chExt cx="131347" cy="206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549078" y="7879273"/>
            <a:ext cx="291661" cy="291661"/>
            <a:chOff x="0" y="0"/>
            <a:chExt cx="388881" cy="38888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645577" y="7947689"/>
            <a:ext cx="98510" cy="154800"/>
            <a:chOff x="0" y="0"/>
            <a:chExt cx="131347" cy="206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549078" y="6587111"/>
            <a:ext cx="291661" cy="291661"/>
            <a:chOff x="0" y="0"/>
            <a:chExt cx="388881" cy="38888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645577" y="6655530"/>
            <a:ext cx="98510" cy="154800"/>
            <a:chOff x="0" y="0"/>
            <a:chExt cx="131347" cy="206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5"/>
              <a:stretch>
                <a:fillRect t="-620" r="-22" b="-63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1100748" y="5229200"/>
            <a:ext cx="593052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Newsletter To Date: </a:t>
            </a:r>
            <a:r>
              <a:rPr lang="en-US" sz="2546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43% </a:t>
            </a:r>
          </a:p>
          <a:p>
            <a:pPr algn="l">
              <a:lnSpc>
                <a:spcPts val="3055"/>
              </a:lnSpc>
            </a:pPr>
            <a:r>
              <a:rPr lang="en-US" sz="2546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of participants chose this option</a:t>
            </a:r>
            <a:r>
              <a:rPr lang="en-US" sz="2546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100748" y="6500946"/>
            <a:ext cx="61140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Emails:</a:t>
            </a:r>
            <a:r>
              <a:rPr lang="en-US" sz="2546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Nearly 43%</a:t>
            </a:r>
            <a:r>
              <a:rPr lang="en-US" sz="2546" b="1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of participants chose this option.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968523" y="4482660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 (0 %)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698908" y="6107919"/>
            <a:ext cx="1753515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 (Nearly 43 %)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4419370" y="6385706"/>
            <a:ext cx="1681058" cy="792938"/>
            <a:chOff x="0" y="0"/>
            <a:chExt cx="2241410" cy="105725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241423" cy="1057275"/>
            </a:xfrm>
            <a:custGeom>
              <a:avLst/>
              <a:gdLst/>
              <a:ahLst/>
              <a:cxnLst/>
              <a:rect l="l" t="t" r="r" b="b"/>
              <a:pathLst>
                <a:path w="2241423" h="1057275">
                  <a:moveTo>
                    <a:pt x="0" y="0"/>
                  </a:moveTo>
                  <a:lnTo>
                    <a:pt x="2241423" y="0"/>
                  </a:lnTo>
                  <a:lnTo>
                    <a:pt x="2241423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l="-18326" r="-18325" b="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4560097" y="6577921"/>
            <a:ext cx="1399534" cy="407601"/>
            <a:chOff x="0" y="0"/>
            <a:chExt cx="1866045" cy="54346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866011" cy="543433"/>
            </a:xfrm>
            <a:custGeom>
              <a:avLst/>
              <a:gdLst/>
              <a:ahLst/>
              <a:cxnLst/>
              <a:rect l="l" t="t" r="r" b="b"/>
              <a:pathLst>
                <a:path w="1866011" h="543433">
                  <a:moveTo>
                    <a:pt x="1866011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1866011" y="0"/>
                  </a:lnTo>
                  <a:lnTo>
                    <a:pt x="1866011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6038686" y="6617295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 (+ 14 %)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373255" y="3871072"/>
            <a:ext cx="4944788" cy="5211256"/>
            <a:chOff x="0" y="0"/>
            <a:chExt cx="6593050" cy="6948341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593078" cy="6948297"/>
            </a:xfrm>
            <a:custGeom>
              <a:avLst/>
              <a:gdLst/>
              <a:ahLst/>
              <a:cxnLst/>
              <a:rect l="l" t="t" r="r" b="b"/>
              <a:pathLst>
                <a:path w="6593078" h="6948297">
                  <a:moveTo>
                    <a:pt x="0" y="0"/>
                  </a:moveTo>
                  <a:lnTo>
                    <a:pt x="6593078" y="0"/>
                  </a:lnTo>
                  <a:lnTo>
                    <a:pt x="6593078" y="6948297"/>
                  </a:lnTo>
                  <a:lnTo>
                    <a:pt x="0" y="6948297"/>
                  </a:lnTo>
                  <a:close/>
                </a:path>
              </a:pathLst>
            </a:custGeom>
            <a:blipFill>
              <a:blip r:embed="rId16"/>
              <a:stretch>
                <a:fillRect t="-8000" b="-800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03924" y="4243065"/>
            <a:ext cx="4084068" cy="4468475"/>
            <a:chOff x="0" y="0"/>
            <a:chExt cx="5445424" cy="595796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5445379" cy="5957824"/>
            </a:xfrm>
            <a:custGeom>
              <a:avLst/>
              <a:gdLst/>
              <a:ahLst/>
              <a:cxnLst/>
              <a:rect l="l" t="t" r="r" b="b"/>
              <a:pathLst>
                <a:path w="5445379" h="5957824">
                  <a:moveTo>
                    <a:pt x="0" y="0"/>
                  </a:moveTo>
                  <a:lnTo>
                    <a:pt x="5445379" y="0"/>
                  </a:lnTo>
                  <a:lnTo>
                    <a:pt x="5445379" y="5957824"/>
                  </a:lnTo>
                  <a:lnTo>
                    <a:pt x="0" y="595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988145" y="4482322"/>
            <a:ext cx="3857610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 and physical screens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88144" y="5056417"/>
            <a:ext cx="3749629" cy="31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000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Internal pressroom (NewsRoom)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88145" y="5621327"/>
            <a:ext cx="3960231" cy="3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WhatsApp distribution lists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88145" y="6107919"/>
            <a:ext cx="3594943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Local newsletter (To Date)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88145" y="6627656"/>
            <a:ext cx="3813306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Caribbean Regional Newsletter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88144" y="7129381"/>
            <a:ext cx="5112280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Comms Argos Caribbean Mailbox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88145" y="7630662"/>
            <a:ext cx="3894370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Conversations with my leader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88144" y="8173175"/>
            <a:ext cx="3776012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Among others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100748" y="7797051"/>
            <a:ext cx="62494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WhatsApp distribution lists: </a:t>
            </a:r>
            <a:r>
              <a:rPr lang="en-US" sz="2546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than 28% </a:t>
            </a:r>
            <a:r>
              <a:rPr lang="en-US" sz="2546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of voters chose this option.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735852" y="7129381"/>
            <a:ext cx="1753515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 (Nearly 43 %)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056128" y="7709125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 (+ 14 %)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:a16="http://schemas.microsoft.com/office/drawing/2014/main" id="{90C06EEB-5900-B7E2-CC4E-CCC8567B7354}"/>
              </a:ext>
            </a:extLst>
          </p:cNvPr>
          <p:cNvSpPr txBox="1"/>
          <p:nvPr/>
        </p:nvSpPr>
        <p:spPr>
          <a:xfrm>
            <a:off x="3090126" y="779423"/>
            <a:ext cx="7420609" cy="99013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3200" b="1" dirty="0">
                <a:latin typeface="Trebuchet MS" panose="020B0703020202090204" pitchFamily="34" charset="0"/>
              </a:rPr>
              <a:t>PREFERRED CHANNELS </a:t>
            </a:r>
            <a:r>
              <a:rPr lang="es-CO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FOR STAYING INFORMED</a:t>
            </a:r>
            <a:endParaRPr lang="es-CO" sz="3200" b="1" dirty="0">
              <a:solidFill>
                <a:schemeClr val="bg1"/>
              </a:solidFill>
              <a:latin typeface="Trebuchet MS" panose="020B0703020202090204" pitchFamily="34" charset="0"/>
              <a:cs typeface="Trebuchet MS"/>
            </a:endParaRPr>
          </a:p>
        </p:txBody>
      </p:sp>
      <p:sp>
        <p:nvSpPr>
          <p:cNvPr id="83" name="object 42">
            <a:extLst>
              <a:ext uri="{FF2B5EF4-FFF2-40B4-BE49-F238E27FC236}">
                <a16:creationId xmlns:a16="http://schemas.microsoft.com/office/drawing/2014/main" id="{8425FC73-484D-EDE4-4481-B3292D531926}"/>
              </a:ext>
            </a:extLst>
          </p:cNvPr>
          <p:cNvSpPr txBox="1"/>
          <p:nvPr/>
        </p:nvSpPr>
        <p:spPr>
          <a:xfrm>
            <a:off x="1591889" y="2613531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10286098"/>
            <a:chOff x="0" y="0"/>
            <a:chExt cx="24380150" cy="13714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3968"/>
            </a:xfrm>
            <a:custGeom>
              <a:avLst/>
              <a:gdLst/>
              <a:ahLst/>
              <a:cxnLst/>
              <a:rect l="l" t="t" r="r" b="b"/>
              <a:pathLst>
                <a:path w="24380189" h="13713968">
                  <a:moveTo>
                    <a:pt x="0" y="13713968"/>
                  </a:moveTo>
                  <a:lnTo>
                    <a:pt x="24380189" y="13713968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3968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2755871" y="3190177"/>
            <a:ext cx="6813047" cy="4102818"/>
          </a:xfrm>
          <a:custGeom>
            <a:avLst/>
            <a:gdLst/>
            <a:ahLst/>
            <a:cxnLst/>
            <a:rect l="l" t="t" r="r" b="b"/>
            <a:pathLst>
              <a:path w="6813047" h="4102818">
                <a:moveTo>
                  <a:pt x="0" y="0"/>
                </a:moveTo>
                <a:lnTo>
                  <a:pt x="6813047" y="0"/>
                </a:lnTo>
                <a:lnTo>
                  <a:pt x="6813047" y="4102817"/>
                </a:lnTo>
                <a:lnTo>
                  <a:pt x="0" y="410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4419369" y="4912463"/>
            <a:ext cx="3019342" cy="792938"/>
            <a:chOff x="0" y="0"/>
            <a:chExt cx="4025790" cy="10572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25773" cy="1057275"/>
            </a:xfrm>
            <a:custGeom>
              <a:avLst/>
              <a:gdLst/>
              <a:ahLst/>
              <a:cxnLst/>
              <a:rect l="l" t="t" r="r" b="b"/>
              <a:pathLst>
                <a:path w="4025773" h="1057275">
                  <a:moveTo>
                    <a:pt x="0" y="0"/>
                  </a:moveTo>
                  <a:lnTo>
                    <a:pt x="4025773" y="0"/>
                  </a:lnTo>
                  <a:lnTo>
                    <a:pt x="4025773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t="-15717" b="-15715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72128" y="5104678"/>
            <a:ext cx="2513698" cy="407601"/>
            <a:chOff x="0" y="0"/>
            <a:chExt cx="3351597" cy="5434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51530" cy="543433"/>
            </a:xfrm>
            <a:custGeom>
              <a:avLst/>
              <a:gdLst/>
              <a:ahLst/>
              <a:cxnLst/>
              <a:rect l="l" t="t" r="r" b="b"/>
              <a:pathLst>
                <a:path w="3351530" h="543433">
                  <a:moveTo>
                    <a:pt x="3351530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3351530" y="0"/>
                  </a:lnTo>
                  <a:lnTo>
                    <a:pt x="3351530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Freeform 9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0" name="Group 10"/>
          <p:cNvGrpSpPr/>
          <p:nvPr/>
        </p:nvGrpSpPr>
        <p:grpSpPr>
          <a:xfrm>
            <a:off x="2699309" y="617773"/>
            <a:ext cx="8507110" cy="1246777"/>
            <a:chOff x="0" y="0"/>
            <a:chExt cx="11342813" cy="1662369"/>
          </a:xfrm>
        </p:grpSpPr>
        <p:sp>
          <p:nvSpPr>
            <p:cNvPr id="11" name="Freeform 11"/>
            <p:cNvSpPr/>
            <p:nvPr/>
          </p:nvSpPr>
          <p:spPr>
            <a:xfrm>
              <a:off x="12573" y="0"/>
              <a:ext cx="11330178" cy="1661922"/>
            </a:xfrm>
            <a:custGeom>
              <a:avLst/>
              <a:gdLst/>
              <a:ahLst/>
              <a:cxnLst/>
              <a:rect l="l" t="t" r="r" b="b"/>
              <a:pathLst>
                <a:path w="11330178" h="1661922">
                  <a:moveTo>
                    <a:pt x="0" y="0"/>
                  </a:moveTo>
                  <a:lnTo>
                    <a:pt x="11317605" y="0"/>
                  </a:lnTo>
                  <a:cubicBezTo>
                    <a:pt x="11324590" y="0"/>
                    <a:pt x="11330178" y="5588"/>
                    <a:pt x="11330178" y="12573"/>
                  </a:cubicBezTo>
                  <a:lnTo>
                    <a:pt x="11330178" y="1649349"/>
                  </a:lnTo>
                  <a:cubicBezTo>
                    <a:pt x="11330178" y="1656334"/>
                    <a:pt x="11324590" y="1661922"/>
                    <a:pt x="11317605" y="1661922"/>
                  </a:cubicBezTo>
                  <a:lnTo>
                    <a:pt x="0" y="1661922"/>
                  </a:lnTo>
                  <a:lnTo>
                    <a:pt x="0" y="1636649"/>
                  </a:lnTo>
                  <a:lnTo>
                    <a:pt x="11317605" y="1636649"/>
                  </a:lnTo>
                  <a:lnTo>
                    <a:pt x="11317605" y="1649222"/>
                  </a:lnTo>
                  <a:lnTo>
                    <a:pt x="11305032" y="1649222"/>
                  </a:lnTo>
                  <a:lnTo>
                    <a:pt x="11305032" y="12573"/>
                  </a:lnTo>
                  <a:lnTo>
                    <a:pt x="11317605" y="12573"/>
                  </a:lnTo>
                  <a:lnTo>
                    <a:pt x="11317605" y="25146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12591" y="432337"/>
            <a:ext cx="1617707" cy="1617707"/>
          </a:xfrm>
          <a:custGeom>
            <a:avLst/>
            <a:gdLst/>
            <a:ahLst/>
            <a:cxnLst/>
            <a:rect l="l" t="t" r="r" b="b"/>
            <a:pathLst>
              <a:path w="1617707" h="1617707">
                <a:moveTo>
                  <a:pt x="0" y="0"/>
                </a:moveTo>
                <a:lnTo>
                  <a:pt x="1617707" y="0"/>
                </a:lnTo>
                <a:lnTo>
                  <a:pt x="161770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1112591" y="2528955"/>
            <a:ext cx="304944" cy="304944"/>
            <a:chOff x="0" y="0"/>
            <a:chExt cx="406593" cy="406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3463" y="2600482"/>
            <a:ext cx="102987" cy="161825"/>
            <a:chOff x="0" y="0"/>
            <a:chExt cx="137316" cy="2157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852350" y="6769720"/>
            <a:ext cx="2785113" cy="2708876"/>
            <a:chOff x="0" y="0"/>
            <a:chExt cx="3713484" cy="36118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13099" cy="3611626"/>
            </a:xfrm>
            <a:custGeom>
              <a:avLst/>
              <a:gdLst/>
              <a:ahLst/>
              <a:cxnLst/>
              <a:rect l="l" t="t" r="r" b="b"/>
              <a:pathLst>
                <a:path w="3713099" h="3611626">
                  <a:moveTo>
                    <a:pt x="3713099" y="3611626"/>
                  </a:moveTo>
                  <a:lnTo>
                    <a:pt x="0" y="3611626"/>
                  </a:lnTo>
                  <a:lnTo>
                    <a:pt x="0" y="0"/>
                  </a:lnTo>
                  <a:lnTo>
                    <a:pt x="3713099" y="0"/>
                  </a:lnTo>
                  <a:lnTo>
                    <a:pt x="3713099" y="3611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852350" y="8312514"/>
            <a:ext cx="2785113" cy="108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365" b="1" spc="-95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3</a:t>
            </a:r>
          </a:p>
          <a:p>
            <a:pPr algn="ctr">
              <a:lnSpc>
                <a:spcPts val="3055"/>
              </a:lnSpc>
            </a:pPr>
            <a:r>
              <a:rPr lang="en-US" sz="2546" b="1" spc="27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FORMATS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607478" y="7042786"/>
            <a:ext cx="1274910" cy="1202925"/>
          </a:xfrm>
          <a:custGeom>
            <a:avLst/>
            <a:gdLst/>
            <a:ahLst/>
            <a:cxnLst/>
            <a:rect l="l" t="t" r="r" b="b"/>
            <a:pathLst>
              <a:path w="1274910" h="1202925">
                <a:moveTo>
                  <a:pt x="0" y="0"/>
                </a:moveTo>
                <a:lnTo>
                  <a:pt x="1274910" y="0"/>
                </a:lnTo>
                <a:lnTo>
                  <a:pt x="1274910" y="1202925"/>
                </a:lnTo>
                <a:lnTo>
                  <a:pt x="0" y="1202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1" name="Group 21"/>
          <p:cNvGrpSpPr/>
          <p:nvPr/>
        </p:nvGrpSpPr>
        <p:grpSpPr>
          <a:xfrm>
            <a:off x="810218" y="8266869"/>
            <a:ext cx="78778" cy="71617"/>
            <a:chOff x="0" y="0"/>
            <a:chExt cx="105037" cy="9548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029" cy="95504"/>
            </a:xfrm>
            <a:custGeom>
              <a:avLst/>
              <a:gdLst/>
              <a:ahLst/>
              <a:cxnLst/>
              <a:rect l="l" t="t" r="r" b="b"/>
              <a:pathLst>
                <a:path w="105029" h="95504">
                  <a:moveTo>
                    <a:pt x="0" y="0"/>
                  </a:moveTo>
                  <a:lnTo>
                    <a:pt x="105029" y="0"/>
                  </a:lnTo>
                  <a:lnTo>
                    <a:pt x="105029" y="95504"/>
                  </a:lnTo>
                  <a:lnTo>
                    <a:pt x="0" y="95504"/>
                  </a:lnTo>
                  <a:close/>
                </a:path>
              </a:pathLst>
            </a:custGeom>
            <a:blipFill>
              <a:blip r:embed="rId13"/>
              <a:stretch>
                <a:fillRect t="-1764" r="-7" b="-174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854900" y="5357192"/>
            <a:ext cx="291661" cy="291661"/>
            <a:chOff x="0" y="0"/>
            <a:chExt cx="388881" cy="3888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951398" y="5425608"/>
            <a:ext cx="98510" cy="154800"/>
            <a:chOff x="0" y="0"/>
            <a:chExt cx="131347" cy="2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57770" y="7987447"/>
            <a:ext cx="10694467" cy="199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8"/>
              </a:lnSpc>
            </a:pPr>
            <a:r>
              <a:rPr lang="en-US" sz="2546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Fun fact…</a:t>
            </a:r>
          </a:p>
          <a:p>
            <a:pPr algn="l">
              <a:lnSpc>
                <a:spcPts val="3128"/>
              </a:lnSpc>
            </a:pPr>
            <a:endParaRPr lang="en-US" sz="2546" b="1" spc="18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3128"/>
              </a:lnSpc>
            </a:pPr>
            <a:r>
              <a:rPr lang="en-US" sz="2546" b="1" spc="18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 Suriname, with 8 votes, </a:t>
            </a:r>
            <a:r>
              <a:rPr lang="en-US" sz="2546" spc="18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reflecting the total number of participants</a:t>
            </a:r>
            <a:r>
              <a:rPr lang="en-US" sz="2546" b="1" spc="18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they prefer content in static formats. On the other hand, less than half of the participants value audiovisual content.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854900" y="4122728"/>
            <a:ext cx="291661" cy="291661"/>
            <a:chOff x="0" y="0"/>
            <a:chExt cx="388881" cy="38888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951398" y="4191144"/>
            <a:ext cx="98510" cy="154800"/>
            <a:chOff x="0" y="0"/>
            <a:chExt cx="131347" cy="2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854900" y="2970573"/>
            <a:ext cx="291661" cy="291661"/>
            <a:chOff x="0" y="0"/>
            <a:chExt cx="388881" cy="38888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951398" y="3038989"/>
            <a:ext cx="98510" cy="154800"/>
            <a:chOff x="0" y="0"/>
            <a:chExt cx="131347" cy="206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419370" y="5980858"/>
            <a:ext cx="1681058" cy="792938"/>
            <a:chOff x="0" y="0"/>
            <a:chExt cx="2241410" cy="10572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241423" cy="1057275"/>
            </a:xfrm>
            <a:custGeom>
              <a:avLst/>
              <a:gdLst/>
              <a:ahLst/>
              <a:cxnLst/>
              <a:rect l="l" t="t" r="r" b="b"/>
              <a:pathLst>
                <a:path w="2241423" h="1057275">
                  <a:moveTo>
                    <a:pt x="0" y="0"/>
                  </a:moveTo>
                  <a:lnTo>
                    <a:pt x="2241423" y="0"/>
                  </a:lnTo>
                  <a:lnTo>
                    <a:pt x="2241423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l="-18326" r="-18325" b="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560097" y="6173072"/>
            <a:ext cx="1399534" cy="407601"/>
            <a:chOff x="0" y="0"/>
            <a:chExt cx="1866045" cy="5434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866011" cy="543433"/>
            </a:xfrm>
            <a:custGeom>
              <a:avLst/>
              <a:gdLst/>
              <a:ahLst/>
              <a:cxnLst/>
              <a:rect l="l" t="t" r="r" b="b"/>
              <a:pathLst>
                <a:path w="1866011" h="543433">
                  <a:moveTo>
                    <a:pt x="1866011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1866011" y="0"/>
                  </a:lnTo>
                  <a:lnTo>
                    <a:pt x="1866011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067341" y="6230770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 (+ 14 %)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419369" y="3880395"/>
            <a:ext cx="4279493" cy="765734"/>
            <a:chOff x="0" y="0"/>
            <a:chExt cx="5705990" cy="102097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705983" cy="1020953"/>
            </a:xfrm>
            <a:custGeom>
              <a:avLst/>
              <a:gdLst/>
              <a:ahLst/>
              <a:cxnLst/>
              <a:rect l="l" t="t" r="r" b="b"/>
              <a:pathLst>
                <a:path w="5705983" h="1020953">
                  <a:moveTo>
                    <a:pt x="0" y="0"/>
                  </a:moveTo>
                  <a:lnTo>
                    <a:pt x="5705983" y="0"/>
                  </a:lnTo>
                  <a:lnTo>
                    <a:pt x="5705983" y="1020953"/>
                  </a:lnTo>
                  <a:lnTo>
                    <a:pt x="0" y="1020953"/>
                  </a:lnTo>
                  <a:close/>
                </a:path>
              </a:pathLst>
            </a:custGeom>
            <a:blipFill>
              <a:blip r:embed="rId15"/>
              <a:stretch>
                <a:fillRect t="-46446" b="-4644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765473" y="4059230"/>
            <a:ext cx="3587846" cy="407601"/>
            <a:chOff x="0" y="0"/>
            <a:chExt cx="4783794" cy="54346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783582" cy="543433"/>
            </a:xfrm>
            <a:custGeom>
              <a:avLst/>
              <a:gdLst/>
              <a:ahLst/>
              <a:cxnLst/>
              <a:rect l="l" t="t" r="r" b="b"/>
              <a:pathLst>
                <a:path w="4783582" h="543433">
                  <a:moveTo>
                    <a:pt x="4783582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4783582" y="0"/>
                  </a:lnTo>
                  <a:lnTo>
                    <a:pt x="4783582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419369" y="3334916"/>
            <a:ext cx="5589904" cy="792938"/>
            <a:chOff x="0" y="0"/>
            <a:chExt cx="7453205" cy="105725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453249" cy="1057275"/>
            </a:xfrm>
            <a:custGeom>
              <a:avLst/>
              <a:gdLst/>
              <a:ahLst/>
              <a:cxnLst/>
              <a:rect l="l" t="t" r="r" b="b"/>
              <a:pathLst>
                <a:path w="7453249" h="1057275">
                  <a:moveTo>
                    <a:pt x="0" y="0"/>
                  </a:moveTo>
                  <a:lnTo>
                    <a:pt x="7453249" y="0"/>
                  </a:lnTo>
                  <a:lnTo>
                    <a:pt x="7453249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t="-71665" b="-7166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887319" y="3527131"/>
            <a:ext cx="4653772" cy="407601"/>
            <a:chOff x="0" y="0"/>
            <a:chExt cx="6205029" cy="54346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204966" cy="543433"/>
            </a:xfrm>
            <a:custGeom>
              <a:avLst/>
              <a:gdLst/>
              <a:ahLst/>
              <a:cxnLst/>
              <a:rect l="l" t="t" r="r" b="b"/>
              <a:pathLst>
                <a:path w="6204966" h="543433">
                  <a:moveTo>
                    <a:pt x="6204966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6204966" y="0"/>
                  </a:lnTo>
                  <a:lnTo>
                    <a:pt x="6204966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5857314" y="735362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140852" y="735362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87912" y="735362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59430" y="735362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42033" y="3581716"/>
            <a:ext cx="1570296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 (+ 57 %)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36792" y="4098604"/>
            <a:ext cx="1914098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 (Cerca 43 %)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68523" y="6786792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 (0 %)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338061" y="5178929"/>
            <a:ext cx="1197485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 (+ 28 %)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73255" y="2859357"/>
            <a:ext cx="4944788" cy="4752401"/>
            <a:chOff x="0" y="0"/>
            <a:chExt cx="6593050" cy="633653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593078" cy="6336538"/>
            </a:xfrm>
            <a:custGeom>
              <a:avLst/>
              <a:gdLst/>
              <a:ahLst/>
              <a:cxnLst/>
              <a:rect l="l" t="t" r="r" b="b"/>
              <a:pathLst>
                <a:path w="6593078" h="6336538">
                  <a:moveTo>
                    <a:pt x="0" y="0"/>
                  </a:moveTo>
                  <a:lnTo>
                    <a:pt x="6593078" y="0"/>
                  </a:lnTo>
                  <a:lnTo>
                    <a:pt x="6593078" y="6336538"/>
                  </a:lnTo>
                  <a:lnTo>
                    <a:pt x="0" y="6336538"/>
                  </a:lnTo>
                  <a:close/>
                </a:path>
              </a:pathLst>
            </a:custGeom>
            <a:blipFill>
              <a:blip r:embed="rId16"/>
              <a:stretch>
                <a:fillRect t="-13600" b="-1360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03924" y="3198596"/>
            <a:ext cx="4084068" cy="4075023"/>
            <a:chOff x="0" y="0"/>
            <a:chExt cx="5445424" cy="543336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445379" cy="5433187"/>
            </a:xfrm>
            <a:custGeom>
              <a:avLst/>
              <a:gdLst/>
              <a:ahLst/>
              <a:cxnLst/>
              <a:rect l="l" t="t" r="r" b="b"/>
              <a:pathLst>
                <a:path w="5445379" h="5433187">
                  <a:moveTo>
                    <a:pt x="0" y="0"/>
                  </a:moveTo>
                  <a:lnTo>
                    <a:pt x="5445379" y="0"/>
                  </a:lnTo>
                  <a:lnTo>
                    <a:pt x="5445379" y="5433187"/>
                  </a:lnTo>
                  <a:lnTo>
                    <a:pt x="0" y="5433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988145" y="3601129"/>
            <a:ext cx="3749629" cy="31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000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Images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88145" y="4150757"/>
            <a:ext cx="3960231" cy="3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Videos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88145" y="4637349"/>
            <a:ext cx="3594943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Graphic desings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88145" y="5157086"/>
            <a:ext cx="3813306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Audios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88145" y="5658811"/>
            <a:ext cx="3768255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Conversation spaces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88145" y="6240888"/>
            <a:ext cx="3894370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Text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88145" y="6766545"/>
            <a:ext cx="3776012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Among others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956939" y="9908488"/>
            <a:ext cx="6328174" cy="377609"/>
            <a:chOff x="0" y="0"/>
            <a:chExt cx="8437565" cy="503478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436864" cy="503428"/>
            </a:xfrm>
            <a:custGeom>
              <a:avLst/>
              <a:gdLst/>
              <a:ahLst/>
              <a:cxnLst/>
              <a:rect l="l" t="t" r="r" b="b"/>
              <a:pathLst>
                <a:path w="8436864" h="503428">
                  <a:moveTo>
                    <a:pt x="0" y="503428"/>
                  </a:moveTo>
                  <a:lnTo>
                    <a:pt x="8436864" y="503428"/>
                  </a:lnTo>
                  <a:lnTo>
                    <a:pt x="8436864" y="0"/>
                  </a:lnTo>
                  <a:lnTo>
                    <a:pt x="0" y="0"/>
                  </a:lnTo>
                  <a:lnTo>
                    <a:pt x="0" y="503428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414843" y="7353629"/>
            <a:ext cx="183874" cy="23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4419369" y="4373474"/>
            <a:ext cx="5589904" cy="792938"/>
            <a:chOff x="0" y="0"/>
            <a:chExt cx="7453205" cy="1057251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453249" cy="1057275"/>
            </a:xfrm>
            <a:custGeom>
              <a:avLst/>
              <a:gdLst/>
              <a:ahLst/>
              <a:cxnLst/>
              <a:rect l="l" t="t" r="r" b="b"/>
              <a:pathLst>
                <a:path w="7453249" h="1057275">
                  <a:moveTo>
                    <a:pt x="0" y="0"/>
                  </a:moveTo>
                  <a:lnTo>
                    <a:pt x="7453249" y="0"/>
                  </a:lnTo>
                  <a:lnTo>
                    <a:pt x="7453249" y="1057275"/>
                  </a:lnTo>
                  <a:lnTo>
                    <a:pt x="0" y="1057275"/>
                  </a:lnTo>
                  <a:close/>
                </a:path>
              </a:pathLst>
            </a:custGeom>
            <a:blipFill>
              <a:blip r:embed="rId5"/>
              <a:stretch>
                <a:fillRect t="-71665" b="-7166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4887319" y="4565688"/>
            <a:ext cx="4653772" cy="407601"/>
            <a:chOff x="0" y="0"/>
            <a:chExt cx="6205029" cy="543468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6204966" cy="543433"/>
            </a:xfrm>
            <a:custGeom>
              <a:avLst/>
              <a:gdLst/>
              <a:ahLst/>
              <a:cxnLst/>
              <a:rect l="l" t="t" r="r" b="b"/>
              <a:pathLst>
                <a:path w="6204966" h="543433">
                  <a:moveTo>
                    <a:pt x="6204966" y="543433"/>
                  </a:moveTo>
                  <a:lnTo>
                    <a:pt x="0" y="543433"/>
                  </a:lnTo>
                  <a:lnTo>
                    <a:pt x="0" y="0"/>
                  </a:lnTo>
                  <a:lnTo>
                    <a:pt x="6204966" y="0"/>
                  </a:lnTo>
                  <a:lnTo>
                    <a:pt x="6204966" y="5434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4968523" y="5705644"/>
            <a:ext cx="1273599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 (0 %)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432151" y="3963501"/>
            <a:ext cx="659954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Graphic </a:t>
            </a:r>
            <a:r>
              <a:rPr lang="en-US" sz="2546" b="1" spc="18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desings</a:t>
            </a:r>
            <a:r>
              <a:rPr lang="en-US" sz="2546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546" b="1" spc="18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than 57%</a:t>
            </a:r>
            <a:r>
              <a:rPr lang="en-US" sz="2546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18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of participants prefer them.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494222" y="2808561"/>
            <a:ext cx="632655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Images: </a:t>
            </a:r>
            <a:r>
              <a:rPr lang="en-US" sz="2546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than 57%</a:t>
            </a:r>
            <a:r>
              <a:rPr lang="en-US" sz="2546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of participants chose this format.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494222" y="5250517"/>
            <a:ext cx="482889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Videos: </a:t>
            </a:r>
            <a:r>
              <a:rPr lang="en-US" sz="2546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43%</a:t>
            </a:r>
            <a:r>
              <a:rPr lang="en-US" sz="2546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prefer audiovisual content.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111436" y="4611186"/>
            <a:ext cx="1631491" cy="32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 (+ 57 %)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:a16="http://schemas.microsoft.com/office/drawing/2014/main" id="{3D4301A3-D6D6-C6C2-E88F-223AFC360FC5}"/>
              </a:ext>
            </a:extLst>
          </p:cNvPr>
          <p:cNvSpPr txBox="1"/>
          <p:nvPr/>
        </p:nvSpPr>
        <p:spPr>
          <a:xfrm>
            <a:off x="3090126" y="779423"/>
            <a:ext cx="7420609" cy="99013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3200" b="1" dirty="0">
                <a:latin typeface="Trebuchet MS" panose="020B0703020202090204" pitchFamily="34" charset="0"/>
              </a:rPr>
              <a:t>PREFERRED FORMATS </a:t>
            </a:r>
            <a:r>
              <a:rPr lang="es-CO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FOR STAYING INFORMED</a:t>
            </a:r>
            <a:endParaRPr lang="es-CO" sz="3200" b="1" dirty="0">
              <a:solidFill>
                <a:schemeClr val="bg1"/>
              </a:solidFill>
              <a:latin typeface="Trebuchet MS" panose="020B0703020202090204" pitchFamily="34" charset="0"/>
              <a:cs typeface="Trebuchet MS"/>
            </a:endParaRPr>
          </a:p>
        </p:txBody>
      </p:sp>
      <p:sp>
        <p:nvSpPr>
          <p:cNvPr id="83" name="object 42">
            <a:extLst>
              <a:ext uri="{FF2B5EF4-FFF2-40B4-BE49-F238E27FC236}">
                <a16:creationId xmlns:a16="http://schemas.microsoft.com/office/drawing/2014/main" id="{6F750785-532E-5780-846F-24FD1A32F757}"/>
              </a:ext>
            </a:extLst>
          </p:cNvPr>
          <p:cNvSpPr txBox="1"/>
          <p:nvPr/>
        </p:nvSpPr>
        <p:spPr>
          <a:xfrm>
            <a:off x="1667599" y="2515575"/>
            <a:ext cx="9300465" cy="389969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CO" sz="2500" b="1" spc="18" dirty="0">
                <a:solidFill>
                  <a:srgbClr val="081C49"/>
                </a:solidFill>
                <a:latin typeface="Trebuchet MS"/>
                <a:cs typeface="Trebuchet MS"/>
              </a:rPr>
              <a:t>This is what our people are saying:</a:t>
            </a:r>
            <a:endParaRPr lang="es-CO"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71499" y="6128222"/>
            <a:ext cx="6018608" cy="81434"/>
            <a:chOff x="0" y="0"/>
            <a:chExt cx="8024811" cy="108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" name="Freeform 7"/>
          <p:cNvSpPr/>
          <p:nvPr/>
        </p:nvSpPr>
        <p:spPr>
          <a:xfrm>
            <a:off x="2520885" y="2277648"/>
            <a:ext cx="8388858" cy="4465702"/>
          </a:xfrm>
          <a:custGeom>
            <a:avLst/>
            <a:gdLst/>
            <a:ahLst/>
            <a:cxnLst/>
            <a:rect l="l" t="t" r="r" b="b"/>
            <a:pathLst>
              <a:path w="11185144" h="5954268">
                <a:moveTo>
                  <a:pt x="0" y="0"/>
                </a:moveTo>
                <a:lnTo>
                  <a:pt x="11185144" y="0"/>
                </a:lnTo>
                <a:lnTo>
                  <a:pt x="11185144" y="5954268"/>
                </a:lnTo>
                <a:lnTo>
                  <a:pt x="0" y="5954268"/>
                </a:lnTo>
                <a:close/>
              </a:path>
            </a:pathLst>
          </a:custGeom>
          <a:solidFill>
            <a:srgbClr val="00B0C5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9" name="Group 9"/>
          <p:cNvGrpSpPr/>
          <p:nvPr/>
        </p:nvGrpSpPr>
        <p:grpSpPr>
          <a:xfrm>
            <a:off x="617974" y="2277648"/>
            <a:ext cx="1711269" cy="1711269"/>
            <a:chOff x="0" y="0"/>
            <a:chExt cx="2281692" cy="2281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7665" y="26873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8"/>
                </a:lnTo>
                <a:lnTo>
                  <a:pt x="0" y="89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1598360" y="3002614"/>
            <a:ext cx="171157" cy="171251"/>
            <a:chOff x="0" y="0"/>
            <a:chExt cx="228210" cy="2283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4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98241" y="3273251"/>
            <a:ext cx="171300" cy="170694"/>
            <a:chOff x="0" y="0"/>
            <a:chExt cx="228400" cy="2275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5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7785" y="3077986"/>
            <a:ext cx="381180" cy="21369"/>
            <a:chOff x="0" y="0"/>
            <a:chExt cx="508241" cy="28492"/>
          </a:xfrm>
        </p:grpSpPr>
        <p:sp>
          <p:nvSpPr>
            <p:cNvPr id="17" name="Freeform 17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58828" y="3243273"/>
            <a:ext cx="142757" cy="140748"/>
            <a:chOff x="0" y="0"/>
            <a:chExt cx="190342" cy="1876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6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7703" y="3408470"/>
            <a:ext cx="201564" cy="20792"/>
            <a:chOff x="0" y="0"/>
            <a:chExt cx="268751" cy="277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8337" y="3017948"/>
            <a:ext cx="200985" cy="20792"/>
            <a:chOff x="0" y="0"/>
            <a:chExt cx="267980" cy="27722"/>
          </a:xfrm>
        </p:grpSpPr>
        <p:sp>
          <p:nvSpPr>
            <p:cNvPr id="26" name="Freeform 26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7777" y="3137984"/>
            <a:ext cx="201564" cy="20792"/>
            <a:chOff x="0" y="0"/>
            <a:chExt cx="268751" cy="277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27785" y="3287950"/>
            <a:ext cx="201564" cy="21369"/>
            <a:chOff x="0" y="0"/>
            <a:chExt cx="268751" cy="28492"/>
          </a:xfrm>
        </p:grpSpPr>
        <p:sp>
          <p:nvSpPr>
            <p:cNvPr id="32" name="Freeform 32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8386" y="3137954"/>
            <a:ext cx="140921" cy="20792"/>
            <a:chOff x="0" y="0"/>
            <a:chExt cx="187895" cy="277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47769" y="3017942"/>
            <a:ext cx="140921" cy="20792"/>
            <a:chOff x="0" y="0"/>
            <a:chExt cx="187895" cy="2772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47755" y="3288028"/>
            <a:ext cx="141499" cy="20792"/>
            <a:chOff x="0" y="0"/>
            <a:chExt cx="188665" cy="27722"/>
          </a:xfrm>
        </p:grpSpPr>
        <p:sp>
          <p:nvSpPr>
            <p:cNvPr id="41" name="Freeform 41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88346" y="3408447"/>
            <a:ext cx="140921" cy="20792"/>
            <a:chOff x="0" y="0"/>
            <a:chExt cx="187895" cy="2772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07886" y="2747369"/>
            <a:ext cx="80735" cy="80559"/>
            <a:chOff x="0" y="0"/>
            <a:chExt cx="107646" cy="10741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7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87727" y="2747363"/>
            <a:ext cx="80524" cy="80578"/>
            <a:chOff x="0" y="0"/>
            <a:chExt cx="107366" cy="10743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8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28389" y="2747361"/>
            <a:ext cx="80432" cy="80587"/>
            <a:chOff x="0" y="0"/>
            <a:chExt cx="107242" cy="10745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9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Freeform 52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11259055" y="2230131"/>
            <a:ext cx="5131456" cy="7703990"/>
          </a:xfrm>
          <a:custGeom>
            <a:avLst/>
            <a:gdLst/>
            <a:ahLst/>
            <a:cxnLst/>
            <a:rect l="l" t="t" r="r" b="b"/>
            <a:pathLst>
              <a:path w="5131456" h="7703990">
                <a:moveTo>
                  <a:pt x="0" y="0"/>
                </a:moveTo>
                <a:lnTo>
                  <a:pt x="5131456" y="0"/>
                </a:lnTo>
                <a:lnTo>
                  <a:pt x="5131456" y="7703990"/>
                </a:lnTo>
                <a:lnTo>
                  <a:pt x="0" y="7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7" b="-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C063544-9969-0FEE-7D71-A0718B4BDDFA}"/>
              </a:ext>
            </a:extLst>
          </p:cNvPr>
          <p:cNvSpPr txBox="1"/>
          <p:nvPr/>
        </p:nvSpPr>
        <p:spPr>
          <a:xfrm>
            <a:off x="1986088" y="2687341"/>
            <a:ext cx="9372600" cy="379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8000" b="1" spc="14" dirty="0">
                <a:solidFill>
                  <a:srgbClr val="FFFFFF"/>
                </a:solidFill>
                <a:latin typeface="Trebuchet MS"/>
                <a:cs typeface="Trebuchet MS"/>
              </a:rPr>
              <a:t>CARIBBEAN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8000" b="1" spc="14" dirty="0">
                <a:solidFill>
                  <a:srgbClr val="FFFFFF"/>
                </a:solidFill>
                <a:latin typeface="Trebuchet MS"/>
                <a:cs typeface="Trebuchet MS"/>
              </a:rPr>
              <a:t>MEDIA</a:t>
            </a:r>
          </a:p>
          <a:p>
            <a:pPr marL="2178692" marR="1264358">
              <a:lnSpc>
                <a:spcPct val="78200"/>
              </a:lnSpc>
              <a:spcBef>
                <a:spcPts val="3084"/>
              </a:spcBef>
            </a:pPr>
            <a:r>
              <a:rPr lang="es-ES" sz="8000" b="1" spc="14" dirty="0">
                <a:solidFill>
                  <a:srgbClr val="FFFFFF"/>
                </a:solidFill>
                <a:latin typeface="Trebuchet MS"/>
                <a:cs typeface="Trebuchet MS"/>
              </a:rPr>
              <a:t>RESULTS</a:t>
            </a:r>
            <a:endParaRPr lang="es-CO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45692" y="8092657"/>
            <a:ext cx="8703343" cy="1909496"/>
            <a:chOff x="0" y="0"/>
            <a:chExt cx="11604457" cy="2545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4244" cy="2545842"/>
            </a:xfrm>
            <a:custGeom>
              <a:avLst/>
              <a:gdLst/>
              <a:ahLst/>
              <a:cxnLst/>
              <a:rect l="l" t="t" r="r" b="b"/>
              <a:pathLst>
                <a:path w="11604244" h="2545842">
                  <a:moveTo>
                    <a:pt x="6350" y="0"/>
                  </a:moveTo>
                  <a:lnTo>
                    <a:pt x="11597894" y="0"/>
                  </a:lnTo>
                  <a:cubicBezTo>
                    <a:pt x="11601450" y="0"/>
                    <a:pt x="11604244" y="2794"/>
                    <a:pt x="11604244" y="6350"/>
                  </a:cubicBezTo>
                  <a:lnTo>
                    <a:pt x="11604244" y="2539492"/>
                  </a:lnTo>
                  <a:cubicBezTo>
                    <a:pt x="11604244" y="2543048"/>
                    <a:pt x="11601450" y="2545842"/>
                    <a:pt x="11597894" y="2545842"/>
                  </a:cubicBezTo>
                  <a:lnTo>
                    <a:pt x="6350" y="2545842"/>
                  </a:lnTo>
                  <a:cubicBezTo>
                    <a:pt x="2794" y="2545842"/>
                    <a:pt x="0" y="2543048"/>
                    <a:pt x="0" y="2539492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2539492"/>
                  </a:lnTo>
                  <a:lnTo>
                    <a:pt x="6350" y="2539492"/>
                  </a:lnTo>
                  <a:lnTo>
                    <a:pt x="6350" y="2533142"/>
                  </a:lnTo>
                  <a:lnTo>
                    <a:pt x="11597894" y="2533142"/>
                  </a:lnTo>
                  <a:lnTo>
                    <a:pt x="11597894" y="2539492"/>
                  </a:lnTo>
                  <a:lnTo>
                    <a:pt x="11591544" y="2539492"/>
                  </a:lnTo>
                  <a:lnTo>
                    <a:pt x="11591544" y="6350"/>
                  </a:lnTo>
                  <a:lnTo>
                    <a:pt x="11597894" y="6350"/>
                  </a:lnTo>
                  <a:lnTo>
                    <a:pt x="11597894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868866"/>
            <a:ext cx="9494897" cy="5540905"/>
            <a:chOff x="0" y="0"/>
            <a:chExt cx="12659862" cy="7387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59868" cy="7387844"/>
            </a:xfrm>
            <a:custGeom>
              <a:avLst/>
              <a:gdLst/>
              <a:ahLst/>
              <a:cxnLst/>
              <a:rect l="l" t="t" r="r" b="b"/>
              <a:pathLst>
                <a:path w="12659868" h="7387844">
                  <a:moveTo>
                    <a:pt x="0" y="0"/>
                  </a:moveTo>
                  <a:lnTo>
                    <a:pt x="12659868" y="0"/>
                  </a:lnTo>
                  <a:lnTo>
                    <a:pt x="12659868" y="7387844"/>
                  </a:lnTo>
                  <a:lnTo>
                    <a:pt x="0" y="7387844"/>
                  </a:lnTo>
                  <a:close/>
                </a:path>
              </a:pathLst>
            </a:custGeom>
            <a:blipFill>
              <a:blip r:embed="rId3"/>
              <a:stretch>
                <a:fillRect t="-13821" b="-138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033603"/>
            <a:ext cx="9142556" cy="5245283"/>
            <a:chOff x="0" y="0"/>
            <a:chExt cx="12190075" cy="69937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90095" cy="6993382"/>
            </a:xfrm>
            <a:custGeom>
              <a:avLst/>
              <a:gdLst/>
              <a:ahLst/>
              <a:cxnLst/>
              <a:rect l="l" t="t" r="r" b="b"/>
              <a:pathLst>
                <a:path w="12190095" h="6993382">
                  <a:moveTo>
                    <a:pt x="0" y="0"/>
                  </a:moveTo>
                  <a:lnTo>
                    <a:pt x="0" y="6993382"/>
                  </a:lnTo>
                  <a:lnTo>
                    <a:pt x="12190095" y="6993382"/>
                  </a:lnTo>
                  <a:lnTo>
                    <a:pt x="121900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66290" y="2050044"/>
            <a:ext cx="6303036" cy="5345956"/>
            <a:chOff x="0" y="0"/>
            <a:chExt cx="8404048" cy="71279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04098" cy="7128002"/>
            </a:xfrm>
            <a:custGeom>
              <a:avLst/>
              <a:gdLst/>
              <a:ahLst/>
              <a:cxnLst/>
              <a:rect l="l" t="t" r="r" b="b"/>
              <a:pathLst>
                <a:path w="8404098" h="7128002">
                  <a:moveTo>
                    <a:pt x="0" y="0"/>
                  </a:moveTo>
                  <a:lnTo>
                    <a:pt x="8404098" y="0"/>
                  </a:lnTo>
                  <a:lnTo>
                    <a:pt x="8404098" y="7128002"/>
                  </a:lnTo>
                  <a:lnTo>
                    <a:pt x="0" y="7128002"/>
                  </a:lnTo>
                  <a:close/>
                </a:path>
              </a:pathLst>
            </a:custGeom>
            <a:blipFill>
              <a:blip r:embed="rId3"/>
              <a:stretch>
                <a:fillRect l="-6931" r="-693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39913" y="2208985"/>
            <a:ext cx="6323656" cy="5060735"/>
            <a:chOff x="0" y="0"/>
            <a:chExt cx="8431542" cy="67476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31530" cy="6747383"/>
            </a:xfrm>
            <a:custGeom>
              <a:avLst/>
              <a:gdLst/>
              <a:ahLst/>
              <a:cxnLst/>
              <a:rect l="l" t="t" r="r" b="b"/>
              <a:pathLst>
                <a:path w="8431530" h="6747383">
                  <a:moveTo>
                    <a:pt x="0" y="0"/>
                  </a:moveTo>
                  <a:lnTo>
                    <a:pt x="0" y="6747383"/>
                  </a:lnTo>
                  <a:lnTo>
                    <a:pt x="8431530" y="6747383"/>
                  </a:lnTo>
                  <a:lnTo>
                    <a:pt x="8431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1112591" y="432337"/>
            <a:ext cx="9724565" cy="1617707"/>
          </a:xfrm>
          <a:custGeom>
            <a:avLst/>
            <a:gdLst/>
            <a:ahLst/>
            <a:cxnLst/>
            <a:rect l="l" t="t" r="r" b="b"/>
            <a:pathLst>
              <a:path w="9724565" h="1617707">
                <a:moveTo>
                  <a:pt x="0" y="0"/>
                </a:moveTo>
                <a:lnTo>
                  <a:pt x="9724566" y="0"/>
                </a:lnTo>
                <a:lnTo>
                  <a:pt x="9724566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7" name="Group 17"/>
          <p:cNvGrpSpPr/>
          <p:nvPr/>
        </p:nvGrpSpPr>
        <p:grpSpPr>
          <a:xfrm>
            <a:off x="670454" y="4116790"/>
            <a:ext cx="304944" cy="304944"/>
            <a:chOff x="0" y="0"/>
            <a:chExt cx="406593" cy="40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1322" y="4188319"/>
            <a:ext cx="102987" cy="161825"/>
            <a:chOff x="0" y="0"/>
            <a:chExt cx="137316" cy="2157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8887" y="6143417"/>
            <a:ext cx="304944" cy="304944"/>
            <a:chOff x="0" y="0"/>
            <a:chExt cx="406593" cy="4065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9755" y="6214941"/>
            <a:ext cx="102987" cy="161825"/>
            <a:chOff x="0" y="0"/>
            <a:chExt cx="137316" cy="21576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9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58887" y="3392021"/>
            <a:ext cx="778416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6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OPINIONS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71724" y="8419930"/>
            <a:ext cx="671878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8"/>
              </a:lnSpc>
            </a:pPr>
            <a:r>
              <a:rPr lang="en-US" sz="4365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Encouraging data!</a:t>
            </a:r>
          </a:p>
          <a:p>
            <a:pPr algn="l">
              <a:lnSpc>
                <a:spcPts val="3055"/>
              </a:lnSpc>
            </a:pPr>
            <a:r>
              <a:rPr lang="en-US" sz="2546" spc="18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546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100%</a:t>
            </a:r>
            <a:r>
              <a:rPr lang="en-US" sz="2546" spc="18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agreed that this space adds value.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83827" y="2803610"/>
            <a:ext cx="3965208" cy="32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637" spc="1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it was a close space in which we connected as a team.</a:t>
            </a:r>
          </a:p>
          <a:p>
            <a:pPr algn="just">
              <a:lnSpc>
                <a:spcPts val="1819"/>
              </a:lnSpc>
            </a:pPr>
            <a:endParaRPr lang="en-US" sz="1637" spc="13">
              <a:solidFill>
                <a:srgbClr val="000E4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819"/>
              </a:lnSpc>
            </a:pPr>
            <a:r>
              <a:rPr lang="en-US" sz="1637" spc="1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I was able to learn more about the territories, their teams, and their particularities.</a:t>
            </a:r>
          </a:p>
          <a:p>
            <a:pPr algn="just">
              <a:lnSpc>
                <a:spcPts val="1819"/>
              </a:lnSpc>
            </a:pPr>
            <a:endParaRPr lang="en-US" sz="1637" spc="13">
              <a:solidFill>
                <a:srgbClr val="000E4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819"/>
              </a:lnSpc>
            </a:pPr>
            <a:r>
              <a:rPr lang="en-US" sz="1637" spc="1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I feel like it didn't add value and was an unnecessary space.</a:t>
            </a:r>
          </a:p>
          <a:p>
            <a:pPr algn="just">
              <a:lnSpc>
                <a:spcPts val="1819"/>
              </a:lnSpc>
            </a:pPr>
            <a:endParaRPr lang="en-US" sz="1637" spc="13">
              <a:solidFill>
                <a:srgbClr val="000E4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819"/>
              </a:lnSpc>
            </a:pPr>
            <a:r>
              <a:rPr lang="en-US" sz="1637" spc="1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I feel like it didn't add value because there's already a lot of information and other spaces.</a:t>
            </a:r>
          </a:p>
          <a:p>
            <a:pPr algn="just">
              <a:lnSpc>
                <a:spcPts val="1819"/>
              </a:lnSpc>
            </a:pPr>
            <a:endParaRPr lang="en-US" sz="1637" spc="13">
              <a:solidFill>
                <a:srgbClr val="000E4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6914813" y="9316046"/>
            <a:ext cx="1368784" cy="969700"/>
            <a:chOff x="0" y="0"/>
            <a:chExt cx="1825046" cy="129293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24990" cy="1292479"/>
            </a:xfrm>
            <a:custGeom>
              <a:avLst/>
              <a:gdLst/>
              <a:ahLst/>
              <a:cxnLst/>
              <a:rect l="l" t="t" r="r" b="b"/>
              <a:pathLst>
                <a:path w="1824990" h="1292479">
                  <a:moveTo>
                    <a:pt x="0" y="1292479"/>
                  </a:moveTo>
                  <a:lnTo>
                    <a:pt x="1824990" y="1292479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1292479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38093" y="6080219"/>
            <a:ext cx="677780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than 57%</a:t>
            </a:r>
            <a:r>
              <a:rPr lang="en-US" sz="2455" b="1" spc="13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highlight the value of discovering other territories, their projects, and their unique features.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9932" y="4107994"/>
            <a:ext cx="677780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8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About 43%</a:t>
            </a:r>
            <a:r>
              <a:rPr lang="en-US" sz="2455" b="1" spc="18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8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saw the conversation as a close space, ideal for strengthening team ties.</a:t>
            </a:r>
          </a:p>
        </p:txBody>
      </p:sp>
      <p:sp>
        <p:nvSpPr>
          <p:cNvPr id="32" name="Freeform 32"/>
          <p:cNvSpPr/>
          <p:nvPr/>
        </p:nvSpPr>
        <p:spPr>
          <a:xfrm>
            <a:off x="8695925" y="2803610"/>
            <a:ext cx="4922220" cy="4418605"/>
          </a:xfrm>
          <a:custGeom>
            <a:avLst/>
            <a:gdLst/>
            <a:ahLst/>
            <a:cxnLst/>
            <a:rect l="l" t="t" r="r" b="b"/>
            <a:pathLst>
              <a:path w="4922220" h="4418605">
                <a:moveTo>
                  <a:pt x="0" y="0"/>
                </a:moveTo>
                <a:lnTo>
                  <a:pt x="4922219" y="0"/>
                </a:lnTo>
                <a:lnTo>
                  <a:pt x="4922219" y="4418605"/>
                </a:lnTo>
                <a:lnTo>
                  <a:pt x="0" y="4418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3469" t="-67091" r="-37984" b="-4060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3" name="TextBox 33"/>
          <p:cNvSpPr txBox="1"/>
          <p:nvPr/>
        </p:nvSpPr>
        <p:spPr>
          <a:xfrm>
            <a:off x="10994243" y="5189556"/>
            <a:ext cx="1850083" cy="36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43 %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50810" y="3794898"/>
            <a:ext cx="1249810" cy="36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+ 57 %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3779178" y="3544382"/>
            <a:ext cx="237974" cy="221854"/>
            <a:chOff x="0" y="0"/>
            <a:chExt cx="317298" cy="2958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17246" cy="295783"/>
            </a:xfrm>
            <a:custGeom>
              <a:avLst/>
              <a:gdLst/>
              <a:ahLst/>
              <a:cxnLst/>
              <a:rect l="l" t="t" r="r" b="b"/>
              <a:pathLst>
                <a:path w="317246" h="295783">
                  <a:moveTo>
                    <a:pt x="0" y="0"/>
                  </a:moveTo>
                  <a:lnTo>
                    <a:pt x="317246" y="0"/>
                  </a:lnTo>
                  <a:lnTo>
                    <a:pt x="317246" y="295783"/>
                  </a:lnTo>
                  <a:lnTo>
                    <a:pt x="0" y="295783"/>
                  </a:lnTo>
                  <a:close/>
                </a:path>
              </a:pathLst>
            </a:custGeom>
            <a:solidFill>
              <a:srgbClr val="F9AD2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779179" y="2808598"/>
            <a:ext cx="237974" cy="225006"/>
            <a:chOff x="0" y="0"/>
            <a:chExt cx="317298" cy="30000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17246" cy="299974"/>
            </a:xfrm>
            <a:custGeom>
              <a:avLst/>
              <a:gdLst/>
              <a:ahLst/>
              <a:cxnLst/>
              <a:rect l="l" t="t" r="r" b="b"/>
              <a:pathLst>
                <a:path w="317246" h="299974">
                  <a:moveTo>
                    <a:pt x="0" y="0"/>
                  </a:moveTo>
                  <a:lnTo>
                    <a:pt x="317246" y="0"/>
                  </a:lnTo>
                  <a:lnTo>
                    <a:pt x="317246" y="299974"/>
                  </a:lnTo>
                  <a:lnTo>
                    <a:pt x="0" y="299974"/>
                  </a:lnTo>
                  <a:close/>
                </a:path>
              </a:pathLst>
            </a:custGeom>
            <a:solidFill>
              <a:srgbClr val="00C3C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779179" y="4452309"/>
            <a:ext cx="237974" cy="221854"/>
            <a:chOff x="0" y="0"/>
            <a:chExt cx="317298" cy="29580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17246" cy="295783"/>
            </a:xfrm>
            <a:custGeom>
              <a:avLst/>
              <a:gdLst/>
              <a:ahLst/>
              <a:cxnLst/>
              <a:rect l="l" t="t" r="r" b="b"/>
              <a:pathLst>
                <a:path w="317246" h="295783">
                  <a:moveTo>
                    <a:pt x="0" y="0"/>
                  </a:moveTo>
                  <a:lnTo>
                    <a:pt x="317246" y="0"/>
                  </a:lnTo>
                  <a:lnTo>
                    <a:pt x="317246" y="295783"/>
                  </a:lnTo>
                  <a:lnTo>
                    <a:pt x="0" y="295783"/>
                  </a:lnTo>
                  <a:close/>
                </a:path>
              </a:pathLst>
            </a:custGeom>
            <a:solidFill>
              <a:srgbClr val="83B502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779178" y="5108877"/>
            <a:ext cx="237974" cy="221854"/>
            <a:chOff x="0" y="0"/>
            <a:chExt cx="317298" cy="29580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17246" cy="295783"/>
            </a:xfrm>
            <a:custGeom>
              <a:avLst/>
              <a:gdLst/>
              <a:ahLst/>
              <a:cxnLst/>
              <a:rect l="l" t="t" r="r" b="b"/>
              <a:pathLst>
                <a:path w="317246" h="295783">
                  <a:moveTo>
                    <a:pt x="0" y="0"/>
                  </a:moveTo>
                  <a:lnTo>
                    <a:pt x="317246" y="0"/>
                  </a:lnTo>
                  <a:lnTo>
                    <a:pt x="317246" y="295783"/>
                  </a:lnTo>
                  <a:lnTo>
                    <a:pt x="0" y="295783"/>
                  </a:lnTo>
                  <a:close/>
                </a:path>
              </a:pathLst>
            </a:custGeom>
            <a:solidFill>
              <a:srgbClr val="FF360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3" name="object 10">
            <a:extLst>
              <a:ext uri="{FF2B5EF4-FFF2-40B4-BE49-F238E27FC236}">
                <a16:creationId xmlns:a16="http://schemas.microsoft.com/office/drawing/2014/main" id="{1953AF17-1EAE-DCF9-E9AD-7FBE953657BB}"/>
              </a:ext>
            </a:extLst>
          </p:cNvPr>
          <p:cNvSpPr txBox="1">
            <a:spLocks/>
          </p:cNvSpPr>
          <p:nvPr/>
        </p:nvSpPr>
        <p:spPr>
          <a:xfrm>
            <a:off x="2923704" y="950831"/>
            <a:ext cx="7805498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n-US" sz="3200" b="1" spc="27" dirty="0">
                <a:solidFill>
                  <a:srgbClr val="081C49"/>
                </a:solidFill>
                <a:latin typeface="Trebuchet MS" panose="020B0603020202020204" pitchFamily="34" charset="0"/>
              </a:rPr>
              <a:t>ABOUT THE LAST </a:t>
            </a:r>
            <a:r>
              <a:rPr lang="en-US" sz="3200" b="1" spc="27" dirty="0">
                <a:solidFill>
                  <a:schemeClr val="bg1"/>
                </a:solidFill>
                <a:latin typeface="Trebuchet MS" panose="020B0603020202020204" pitchFamily="34" charset="0"/>
              </a:rPr>
              <a:t>CARIBBEAN WEBINAR</a:t>
            </a:r>
            <a:endParaRPr lang="en-US" sz="3200" b="1" spc="32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5112" cy="10286097"/>
            <a:chOff x="0" y="0"/>
            <a:chExt cx="24380150" cy="13714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603"/>
            </a:xfrm>
            <a:custGeom>
              <a:avLst/>
              <a:gdLst/>
              <a:ahLst/>
              <a:cxnLst/>
              <a:rect l="l" t="t" r="r" b="b"/>
              <a:pathLst>
                <a:path w="24380189" h="13714603">
                  <a:moveTo>
                    <a:pt x="0" y="13714603"/>
                  </a:moveTo>
                  <a:lnTo>
                    <a:pt x="24380189" y="13714603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603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950148" y="8943941"/>
            <a:ext cx="4335534" cy="1342155"/>
            <a:chOff x="0" y="0"/>
            <a:chExt cx="5780712" cy="17895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80278" cy="1789303"/>
            </a:xfrm>
            <a:custGeom>
              <a:avLst/>
              <a:gdLst/>
              <a:ahLst/>
              <a:cxnLst/>
              <a:rect l="l" t="t" r="r" b="b"/>
              <a:pathLst>
                <a:path w="5780278" h="1789303">
                  <a:moveTo>
                    <a:pt x="0" y="1789303"/>
                  </a:moveTo>
                  <a:lnTo>
                    <a:pt x="5780278" y="1789303"/>
                  </a:lnTo>
                  <a:lnTo>
                    <a:pt x="5780278" y="0"/>
                  </a:lnTo>
                  <a:lnTo>
                    <a:pt x="0" y="0"/>
                  </a:lnTo>
                  <a:lnTo>
                    <a:pt x="0" y="1789303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Freeform 6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2699485" y="606992"/>
            <a:ext cx="8196037" cy="1246424"/>
            <a:chOff x="0" y="0"/>
            <a:chExt cx="10928049" cy="1661898"/>
          </a:xfrm>
        </p:grpSpPr>
        <p:sp>
          <p:nvSpPr>
            <p:cNvPr id="9" name="Freeform 9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2591" y="421376"/>
            <a:ext cx="1617356" cy="1617356"/>
            <a:chOff x="0" y="0"/>
            <a:chExt cx="2156474" cy="21564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778150" y="3340113"/>
            <a:ext cx="291661" cy="291661"/>
            <a:chOff x="0" y="0"/>
            <a:chExt cx="388881" cy="3888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74648" y="3408530"/>
            <a:ext cx="98510" cy="154800"/>
            <a:chOff x="0" y="0"/>
            <a:chExt cx="131347" cy="2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5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258683" y="3188161"/>
            <a:ext cx="5940799" cy="198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b="1" dirty="0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The team wants to delve deeper into the strategic aspect without losing sight of the bigger picture. They prefer to cover all topics in a general way, while prioritizing relevant topics. </a:t>
            </a:r>
            <a:r>
              <a:rPr lang="en-US" sz="21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100% </a:t>
            </a:r>
            <a:r>
              <a:rPr lang="en-US" sz="2137" b="1" dirty="0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of participants chose these two options.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78150" y="5418175"/>
            <a:ext cx="291661" cy="291661"/>
            <a:chOff x="0" y="0"/>
            <a:chExt cx="388881" cy="3888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874648" y="5486597"/>
            <a:ext cx="98510" cy="154800"/>
            <a:chOff x="0" y="0"/>
            <a:chExt cx="131347" cy="2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7"/>
              <a:stretch>
                <a:fillRect t="-620" r="-22" b="-63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72419" y="4430802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45%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72419" y="4014504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50%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22886" y="4100899"/>
            <a:ext cx="8029322" cy="4829530"/>
          </a:xfrm>
          <a:custGeom>
            <a:avLst/>
            <a:gdLst/>
            <a:ahLst/>
            <a:cxnLst/>
            <a:rect l="l" t="t" r="r" b="b"/>
            <a:pathLst>
              <a:path w="8029322" h="4829530">
                <a:moveTo>
                  <a:pt x="0" y="0"/>
                </a:moveTo>
                <a:lnTo>
                  <a:pt x="8029323" y="0"/>
                </a:lnTo>
                <a:lnTo>
                  <a:pt x="8029323" y="4829530"/>
                </a:lnTo>
                <a:lnTo>
                  <a:pt x="0" y="4829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Freeform 28"/>
          <p:cNvSpPr/>
          <p:nvPr/>
        </p:nvSpPr>
        <p:spPr>
          <a:xfrm>
            <a:off x="5992184" y="3844846"/>
            <a:ext cx="818048" cy="5151382"/>
          </a:xfrm>
          <a:custGeom>
            <a:avLst/>
            <a:gdLst/>
            <a:ahLst/>
            <a:cxnLst/>
            <a:rect l="l" t="t" r="r" b="b"/>
            <a:pathLst>
              <a:path w="818048" h="5151382">
                <a:moveTo>
                  <a:pt x="0" y="0"/>
                </a:moveTo>
                <a:lnTo>
                  <a:pt x="818048" y="0"/>
                </a:lnTo>
                <a:lnTo>
                  <a:pt x="818048" y="5151382"/>
                </a:lnTo>
                <a:lnTo>
                  <a:pt x="0" y="5151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9" name="Freeform 29"/>
          <p:cNvSpPr/>
          <p:nvPr/>
        </p:nvSpPr>
        <p:spPr>
          <a:xfrm>
            <a:off x="1925505" y="3844846"/>
            <a:ext cx="818870" cy="5151382"/>
          </a:xfrm>
          <a:custGeom>
            <a:avLst/>
            <a:gdLst/>
            <a:ahLst/>
            <a:cxnLst/>
            <a:rect l="l" t="t" r="r" b="b"/>
            <a:pathLst>
              <a:path w="818870" h="5151382">
                <a:moveTo>
                  <a:pt x="0" y="0"/>
                </a:moveTo>
                <a:lnTo>
                  <a:pt x="818870" y="0"/>
                </a:lnTo>
                <a:lnTo>
                  <a:pt x="818870" y="5151382"/>
                </a:lnTo>
                <a:lnTo>
                  <a:pt x="0" y="515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0" name="TextBox 30"/>
          <p:cNvSpPr txBox="1"/>
          <p:nvPr/>
        </p:nvSpPr>
        <p:spPr>
          <a:xfrm>
            <a:off x="1908201" y="9046188"/>
            <a:ext cx="1181229" cy="47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 topics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04271" y="9074473"/>
            <a:ext cx="1475619" cy="23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Success cases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4554" y="8262005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5%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72419" y="7718879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10%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7546" y="7197313"/>
            <a:ext cx="256392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15%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3262" y="6681812"/>
            <a:ext cx="240677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20%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3262" y="6194984"/>
            <a:ext cx="240677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25%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2419" y="5739941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30%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2419" y="5328071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35%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72419" y="4877842"/>
            <a:ext cx="241520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40%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64554" y="8781906"/>
            <a:ext cx="183874" cy="1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0%</a:t>
            </a:r>
          </a:p>
        </p:txBody>
      </p:sp>
      <p:sp>
        <p:nvSpPr>
          <p:cNvPr id="41" name="Freeform 41"/>
          <p:cNvSpPr/>
          <p:nvPr/>
        </p:nvSpPr>
        <p:spPr>
          <a:xfrm>
            <a:off x="3980458" y="3844846"/>
            <a:ext cx="818870" cy="5151382"/>
          </a:xfrm>
          <a:custGeom>
            <a:avLst/>
            <a:gdLst/>
            <a:ahLst/>
            <a:cxnLst/>
            <a:rect l="l" t="t" r="r" b="b"/>
            <a:pathLst>
              <a:path w="818870" h="5151382">
                <a:moveTo>
                  <a:pt x="0" y="0"/>
                </a:moveTo>
                <a:lnTo>
                  <a:pt x="818870" y="0"/>
                </a:lnTo>
                <a:lnTo>
                  <a:pt x="818870" y="5151382"/>
                </a:lnTo>
                <a:lnTo>
                  <a:pt x="0" y="5151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>
            <a:off x="7906609" y="3844846"/>
            <a:ext cx="818048" cy="5151382"/>
          </a:xfrm>
          <a:custGeom>
            <a:avLst/>
            <a:gdLst/>
            <a:ahLst/>
            <a:cxnLst/>
            <a:rect l="l" t="t" r="r" b="b"/>
            <a:pathLst>
              <a:path w="818048" h="5151382">
                <a:moveTo>
                  <a:pt x="0" y="0"/>
                </a:moveTo>
                <a:lnTo>
                  <a:pt x="818048" y="0"/>
                </a:lnTo>
                <a:lnTo>
                  <a:pt x="818048" y="5151382"/>
                </a:lnTo>
                <a:lnTo>
                  <a:pt x="0" y="5151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3964108" y="9064190"/>
            <a:ext cx="1786922" cy="48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All topics</a:t>
            </a:r>
          </a:p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 general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51741" y="9050891"/>
            <a:ext cx="1671120" cy="70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Knowledge transfer with external guests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3390652" y="2674243"/>
            <a:ext cx="966189" cy="224703"/>
            <a:chOff x="0" y="0"/>
            <a:chExt cx="1288252" cy="29960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87399" cy="298831"/>
            </a:xfrm>
            <a:custGeom>
              <a:avLst/>
              <a:gdLst/>
              <a:ahLst/>
              <a:cxnLst/>
              <a:rect l="l" t="t" r="r" b="b"/>
              <a:pathLst>
                <a:path w="1287399" h="298831">
                  <a:moveTo>
                    <a:pt x="1287399" y="298831"/>
                  </a:moveTo>
                  <a:lnTo>
                    <a:pt x="0" y="298831"/>
                  </a:lnTo>
                  <a:lnTo>
                    <a:pt x="0" y="0"/>
                  </a:lnTo>
                  <a:lnTo>
                    <a:pt x="1287399" y="0"/>
                  </a:lnTo>
                  <a:lnTo>
                    <a:pt x="1287399" y="298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664984" y="2621551"/>
            <a:ext cx="865439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683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the </a:t>
            </a:r>
            <a:r>
              <a:rPr lang="en-US" sz="2683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4 </a:t>
            </a:r>
            <a:r>
              <a:rPr lang="en-US" sz="2683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topics suggested by our employees for upcoming conversations.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233097" y="5295813"/>
            <a:ext cx="5677961" cy="198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b="1" dirty="0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There is a clear interest in learning from the "how" and the "who." Success stories and knowledge transfers with external stakeholders are inspiring in Suriname. </a:t>
            </a:r>
            <a:r>
              <a:rPr lang="en-US" sz="21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More than 50% </a:t>
            </a:r>
            <a:r>
              <a:rPr lang="en-US" sz="2137" b="1" dirty="0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of participants chose these two options.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31768" y="3459407"/>
            <a:ext cx="1181229" cy="35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 votes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64108" y="3462348"/>
            <a:ext cx="1181229" cy="35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 votes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51466" y="3463319"/>
            <a:ext cx="1181229" cy="35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 votes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825751" y="3456074"/>
            <a:ext cx="1181229" cy="35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 votes</a:t>
            </a: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144077FA-D861-697F-752D-72FDB6B172A9}"/>
              </a:ext>
            </a:extLst>
          </p:cNvPr>
          <p:cNvSpPr txBox="1">
            <a:spLocks/>
          </p:cNvSpPr>
          <p:nvPr/>
        </p:nvSpPr>
        <p:spPr>
          <a:xfrm>
            <a:off x="2923704" y="950831"/>
            <a:ext cx="7805498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n-US" sz="3200" b="1" spc="27" dirty="0">
                <a:solidFill>
                  <a:srgbClr val="081C49"/>
                </a:solidFill>
                <a:latin typeface="Trebuchet MS" panose="020B0603020202020204" pitchFamily="34" charset="0"/>
              </a:rPr>
              <a:t>ABOUT THE LAST </a:t>
            </a:r>
            <a:r>
              <a:rPr lang="en-US" sz="3200" b="1" spc="27" dirty="0">
                <a:solidFill>
                  <a:schemeClr val="bg1"/>
                </a:solidFill>
                <a:latin typeface="Trebuchet MS" panose="020B0603020202020204" pitchFamily="34" charset="0"/>
              </a:rPr>
              <a:t>CARIBBEAN WEBINAR</a:t>
            </a:r>
            <a:endParaRPr lang="en-US" sz="3200" b="1" spc="32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5" y="-333301"/>
            <a:ext cx="18298006" cy="10613996"/>
            <a:chOff x="0" y="0"/>
            <a:chExt cx="24397341" cy="14151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97336" cy="14151738"/>
            </a:xfrm>
            <a:custGeom>
              <a:avLst/>
              <a:gdLst/>
              <a:ahLst/>
              <a:cxnLst/>
              <a:rect l="l" t="t" r="r" b="b"/>
              <a:pathLst>
                <a:path w="24397336" h="14151738">
                  <a:moveTo>
                    <a:pt x="0" y="14151738"/>
                  </a:moveTo>
                  <a:lnTo>
                    <a:pt x="24397336" y="14151738"/>
                  </a:lnTo>
                  <a:lnTo>
                    <a:pt x="24397336" y="0"/>
                  </a:lnTo>
                  <a:lnTo>
                    <a:pt x="0" y="0"/>
                  </a:lnTo>
                  <a:lnTo>
                    <a:pt x="0" y="14151738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12591" y="2500484"/>
            <a:ext cx="304944" cy="304944"/>
            <a:chOff x="0" y="0"/>
            <a:chExt cx="406593" cy="40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3463" y="2572011"/>
            <a:ext cx="102987" cy="161825"/>
            <a:chOff x="0" y="0"/>
            <a:chExt cx="137316" cy="215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2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99485" y="617949"/>
            <a:ext cx="8196037" cy="1246424"/>
            <a:chOff x="0" y="0"/>
            <a:chExt cx="10928049" cy="1661898"/>
          </a:xfrm>
        </p:grpSpPr>
        <p:sp>
          <p:nvSpPr>
            <p:cNvPr id="10" name="Freeform 10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3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8545585" y="5106572"/>
            <a:ext cx="9754101" cy="3397435"/>
          </a:xfrm>
          <a:custGeom>
            <a:avLst/>
            <a:gdLst/>
            <a:ahLst/>
            <a:cxnLst/>
            <a:rect l="l" t="t" r="r" b="b"/>
            <a:pathLst>
              <a:path w="9754101" h="3397435">
                <a:moveTo>
                  <a:pt x="0" y="0"/>
                </a:moveTo>
                <a:lnTo>
                  <a:pt x="9754101" y="0"/>
                </a:lnTo>
                <a:lnTo>
                  <a:pt x="9754101" y="3397435"/>
                </a:lnTo>
                <a:lnTo>
                  <a:pt x="0" y="3397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>
            <a:off x="12115585" y="4147704"/>
            <a:ext cx="704746" cy="4412667"/>
          </a:xfrm>
          <a:custGeom>
            <a:avLst/>
            <a:gdLst/>
            <a:ahLst/>
            <a:cxnLst/>
            <a:rect l="l" t="t" r="r" b="b"/>
            <a:pathLst>
              <a:path w="704746" h="4412667">
                <a:moveTo>
                  <a:pt x="0" y="0"/>
                </a:moveTo>
                <a:lnTo>
                  <a:pt x="704746" y="0"/>
                </a:lnTo>
                <a:lnTo>
                  <a:pt x="704746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8980035" y="4147704"/>
            <a:ext cx="701834" cy="4412667"/>
          </a:xfrm>
          <a:custGeom>
            <a:avLst/>
            <a:gdLst/>
            <a:ahLst/>
            <a:cxnLst/>
            <a:rect l="l" t="t" r="r" b="b"/>
            <a:pathLst>
              <a:path w="701834" h="4412667">
                <a:moveTo>
                  <a:pt x="0" y="0"/>
                </a:moveTo>
                <a:lnTo>
                  <a:pt x="701834" y="0"/>
                </a:lnTo>
                <a:lnTo>
                  <a:pt x="701834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8965603" y="8603531"/>
            <a:ext cx="1011839" cy="68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Relevance of the topics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30212" y="8603530"/>
            <a:ext cx="1231402" cy="68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 of the speakers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39505" y="7932620"/>
            <a:ext cx="215726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0.5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64545" y="7467379"/>
            <a:ext cx="161143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94358" y="7020605"/>
            <a:ext cx="231329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1.5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89915" y="6579028"/>
            <a:ext cx="135773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08538" y="6162012"/>
            <a:ext cx="217149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2.5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89914" y="5772223"/>
            <a:ext cx="135773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07776" y="5419416"/>
            <a:ext cx="217910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3.5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64545" y="5033749"/>
            <a:ext cx="161143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389331" y="8377965"/>
            <a:ext cx="165899" cy="1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9"/>
              </a:lnSpc>
            </a:pPr>
            <a:r>
              <a:rPr lang="en-US" sz="1091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637346" y="4147704"/>
            <a:ext cx="700739" cy="4412667"/>
          </a:xfrm>
          <a:custGeom>
            <a:avLst/>
            <a:gdLst/>
            <a:ahLst/>
            <a:cxnLst/>
            <a:rect l="l" t="t" r="r" b="b"/>
            <a:pathLst>
              <a:path w="700739" h="4412667">
                <a:moveTo>
                  <a:pt x="0" y="0"/>
                </a:moveTo>
                <a:lnTo>
                  <a:pt x="700739" y="0"/>
                </a:lnTo>
                <a:lnTo>
                  <a:pt x="700739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9" name="TextBox 29"/>
          <p:cNvSpPr txBox="1"/>
          <p:nvPr/>
        </p:nvSpPr>
        <p:spPr>
          <a:xfrm>
            <a:off x="10373418" y="8615761"/>
            <a:ext cx="1530676" cy="90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Availability of rooms and transmission spaces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45736" y="8607719"/>
            <a:ext cx="1431480" cy="90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Possibility of activating interpretation in other languages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47457" y="4128691"/>
            <a:ext cx="291661" cy="291661"/>
            <a:chOff x="0" y="0"/>
            <a:chExt cx="388881" cy="38888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43955" y="4197108"/>
            <a:ext cx="98510" cy="154800"/>
            <a:chOff x="0" y="0"/>
            <a:chExt cx="131347" cy="2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16451" y="4068303"/>
            <a:ext cx="6370853" cy="131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b="1" spc="4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rated aspects</a:t>
            </a:r>
          </a:p>
          <a:p>
            <a:pPr algn="l">
              <a:lnSpc>
                <a:spcPts val="2564"/>
              </a:lnSpc>
            </a:pPr>
            <a:r>
              <a:rPr lang="en-US" sz="2137" b="1" spc="4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70%</a:t>
            </a:r>
            <a:r>
              <a:rPr lang="en-US" sz="2137" b="1" spc="4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137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of participants highly rated the speakers knowledge (3.6) and the ease of accessing the platform (3.6)!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47457" y="5664501"/>
            <a:ext cx="291661" cy="291661"/>
            <a:chOff x="0" y="0"/>
            <a:chExt cx="388881" cy="38888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3955" y="5732918"/>
            <a:ext cx="98510" cy="154800"/>
            <a:chOff x="0" y="0"/>
            <a:chExt cx="131347" cy="206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316451" y="5604113"/>
            <a:ext cx="642825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Areas for improvement</a:t>
            </a:r>
          </a:p>
          <a:p>
            <a:pPr algn="l">
              <a:lnSpc>
                <a:spcPts val="2564"/>
              </a:lnSpc>
            </a:pPr>
            <a:r>
              <a:rPr lang="en-US" sz="2137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Nearly 65%</a:t>
            </a:r>
            <a:r>
              <a:rPr lang="en-US" sz="2137" b="1" spc="4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137" spc="4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​​of participants positively rated the relevance of the topics (3.3) and the availability of space (3.3). The topics can be tailored to audience interests in future discussions.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47457" y="7832501"/>
            <a:ext cx="291661" cy="291661"/>
            <a:chOff x="0" y="0"/>
            <a:chExt cx="388881" cy="38888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43955" y="7900918"/>
            <a:ext cx="98510" cy="154800"/>
            <a:chOff x="0" y="0"/>
            <a:chExt cx="131347" cy="206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4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316451" y="7772113"/>
            <a:ext cx="6668607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b="1" spc="4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Critical areas</a:t>
            </a:r>
          </a:p>
          <a:p>
            <a:pPr algn="l">
              <a:lnSpc>
                <a:spcPts val="2564"/>
              </a:lnSpc>
            </a:pPr>
            <a:r>
              <a:rPr lang="en-US" sz="2137" b="1" spc="4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Only 54%</a:t>
            </a:r>
            <a:r>
              <a:rPr lang="en-US" sz="2137" b="1" spc="4" dirty="0">
                <a:solidFill>
                  <a:srgbClr val="10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137" spc="4" dirty="0">
                <a:solidFill>
                  <a:srgbClr val="10253F"/>
                </a:solidFill>
                <a:latin typeface="Trebuchet MS"/>
                <a:ea typeface="Trebuchet MS"/>
                <a:cs typeface="Trebuchet MS"/>
                <a:sym typeface="Trebuchet MS"/>
              </a:rPr>
              <a:t>approved of the translation and interpretation services (3.1)! Although more than half were satisfied, </a:t>
            </a:r>
            <a:r>
              <a:rPr lang="en-US" sz="2137" b="1" spc="4" dirty="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it is important to continue strengthening the translation experience.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222009" y="8604634"/>
            <a:ext cx="1254479" cy="68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Ease of access to the platform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827056" y="8603530"/>
            <a:ext cx="1431480" cy="456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45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Translation quality</a:t>
            </a:r>
          </a:p>
        </p:txBody>
      </p:sp>
      <p:sp>
        <p:nvSpPr>
          <p:cNvPr id="48" name="Freeform 48"/>
          <p:cNvSpPr/>
          <p:nvPr/>
        </p:nvSpPr>
        <p:spPr>
          <a:xfrm>
            <a:off x="10487367" y="4147704"/>
            <a:ext cx="701834" cy="4412667"/>
          </a:xfrm>
          <a:custGeom>
            <a:avLst/>
            <a:gdLst/>
            <a:ahLst/>
            <a:cxnLst/>
            <a:rect l="l" t="t" r="r" b="b"/>
            <a:pathLst>
              <a:path w="701834" h="4412667">
                <a:moveTo>
                  <a:pt x="0" y="0"/>
                </a:moveTo>
                <a:lnTo>
                  <a:pt x="701835" y="0"/>
                </a:lnTo>
                <a:lnTo>
                  <a:pt x="701835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9" name="Freeform 49"/>
          <p:cNvSpPr/>
          <p:nvPr/>
        </p:nvSpPr>
        <p:spPr>
          <a:xfrm>
            <a:off x="15338287" y="4147704"/>
            <a:ext cx="704746" cy="4412667"/>
          </a:xfrm>
          <a:custGeom>
            <a:avLst/>
            <a:gdLst/>
            <a:ahLst/>
            <a:cxnLst/>
            <a:rect l="l" t="t" r="r" b="b"/>
            <a:pathLst>
              <a:path w="704746" h="4412667">
                <a:moveTo>
                  <a:pt x="0" y="0"/>
                </a:moveTo>
                <a:lnTo>
                  <a:pt x="704746" y="0"/>
                </a:lnTo>
                <a:lnTo>
                  <a:pt x="704746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0" name="Freeform 50"/>
          <p:cNvSpPr/>
          <p:nvPr/>
        </p:nvSpPr>
        <p:spPr>
          <a:xfrm>
            <a:off x="16881415" y="4147704"/>
            <a:ext cx="700765" cy="4412667"/>
          </a:xfrm>
          <a:custGeom>
            <a:avLst/>
            <a:gdLst/>
            <a:ahLst/>
            <a:cxnLst/>
            <a:rect l="l" t="t" r="r" b="b"/>
            <a:pathLst>
              <a:path w="700765" h="4412667">
                <a:moveTo>
                  <a:pt x="0" y="0"/>
                </a:moveTo>
                <a:lnTo>
                  <a:pt x="700764" y="0"/>
                </a:lnTo>
                <a:lnTo>
                  <a:pt x="700764" y="4412666"/>
                </a:lnTo>
                <a:lnTo>
                  <a:pt x="0" y="4412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1" name="TextBox 51"/>
          <p:cNvSpPr txBox="1"/>
          <p:nvPr/>
        </p:nvSpPr>
        <p:spPr>
          <a:xfrm>
            <a:off x="1543413" y="2410551"/>
            <a:ext cx="10703822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This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is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how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the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participants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rated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 </a:t>
            </a:r>
            <a:r>
              <a:rPr lang="es-CO" sz="2800" b="1" spc="9" dirty="0" err="1">
                <a:solidFill>
                  <a:srgbClr val="081C49"/>
                </a:solidFill>
                <a:latin typeface="Trebuchet MS"/>
                <a:cs typeface="Trebuchet MS"/>
              </a:rPr>
              <a:t>us</a:t>
            </a:r>
            <a:r>
              <a:rPr lang="es-CO" sz="2800" b="1" spc="9" dirty="0">
                <a:solidFill>
                  <a:srgbClr val="081C49"/>
                </a:solidFill>
                <a:latin typeface="Trebuchet MS"/>
                <a:cs typeface="Trebuchet MS"/>
              </a:rPr>
              <a:t>.</a:t>
            </a:r>
          </a:p>
          <a:p>
            <a:pPr>
              <a:lnSpc>
                <a:spcPts val="2774"/>
              </a:lnSpc>
            </a:pPr>
            <a:r>
              <a:rPr lang="en-US" sz="2800" spc="9" dirty="0">
                <a:solidFill>
                  <a:srgbClr val="081C49"/>
                </a:solidFill>
                <a:latin typeface="Trebuchet MS"/>
                <a:cs typeface="Trebuchet MS"/>
              </a:rPr>
              <a:t>Of the five indicators that could be rated, these were the most outstanding:</a:t>
            </a:r>
            <a:endParaRPr lang="en-US" sz="2800" dirty="0">
              <a:latin typeface="Trebuchet MS"/>
              <a:cs typeface="Trebuchet MS"/>
            </a:endParaRPr>
          </a:p>
          <a:p>
            <a:pPr algn="l">
              <a:lnSpc>
                <a:spcPts val="2774"/>
              </a:lnSpc>
            </a:pPr>
            <a:r>
              <a:rPr lang="en-US" sz="2546" i="1" dirty="0">
                <a:solidFill>
                  <a:srgbClr val="FFFFFF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*The highest rating was 5 and the lowest was 1.</a:t>
            </a: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2BDD5CB2-44EF-E40B-B65C-47CDC251AE4A}"/>
              </a:ext>
            </a:extLst>
          </p:cNvPr>
          <p:cNvSpPr txBox="1">
            <a:spLocks/>
          </p:cNvSpPr>
          <p:nvPr/>
        </p:nvSpPr>
        <p:spPr>
          <a:xfrm>
            <a:off x="2923704" y="950831"/>
            <a:ext cx="7805498" cy="508773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n-US" sz="3200" b="1" spc="27" dirty="0">
                <a:solidFill>
                  <a:srgbClr val="081C49"/>
                </a:solidFill>
                <a:latin typeface="Trebuchet MS" panose="020B0603020202020204" pitchFamily="34" charset="0"/>
              </a:rPr>
              <a:t>ABOUT THE LAST </a:t>
            </a:r>
            <a:r>
              <a:rPr lang="en-US" sz="3200" b="1" spc="27" dirty="0">
                <a:solidFill>
                  <a:schemeClr val="bg1"/>
                </a:solidFill>
                <a:latin typeface="Trebuchet MS" panose="020B0603020202020204" pitchFamily="34" charset="0"/>
              </a:rPr>
              <a:t>CARIBBEAN WEBINAR</a:t>
            </a:r>
            <a:endParaRPr lang="en-US" sz="3200" b="1" spc="32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2200</Words>
  <Application>Microsoft Office PowerPoint</Application>
  <PresentationFormat>Personalizado</PresentationFormat>
  <Paragraphs>612</Paragraphs>
  <Slides>25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Trebuchet MS</vt:lpstr>
      <vt:lpstr>Trade Gothic</vt:lpstr>
      <vt:lpstr>Integral CF</vt:lpstr>
      <vt:lpstr>Trebuchet MS Bold</vt:lpstr>
      <vt:lpstr>Integral CF Bold</vt:lpstr>
      <vt:lpstr>Arial</vt:lpstr>
      <vt:lpstr>Trade Gothic Bold</vt:lpstr>
      <vt:lpstr>Trebuchet MS Italics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Suriname results and media strategy proposal</dc:title>
  <cp:lastModifiedBy>Carolina Valencia Sanchez</cp:lastModifiedBy>
  <cp:revision>2</cp:revision>
  <dcterms:created xsi:type="dcterms:W3CDTF">2006-08-16T00:00:00Z</dcterms:created>
  <dcterms:modified xsi:type="dcterms:W3CDTF">2025-06-13T20:17:29Z</dcterms:modified>
  <dc:identifier>DAGoq3iHrM0</dc:identifier>
</cp:coreProperties>
</file>